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5" r:id="rId4"/>
    <p:sldMasterId id="2147483862" r:id="rId5"/>
    <p:sldMasterId id="2147483648" r:id="rId6"/>
    <p:sldMasterId id="2147484207" r:id="rId7"/>
    <p:sldMasterId id="2147484032" r:id="rId8"/>
    <p:sldMasterId id="2147484209" r:id="rId9"/>
    <p:sldMasterId id="2147484216" r:id="rId10"/>
  </p:sldMasterIdLst>
  <p:notesMasterIdLst>
    <p:notesMasterId r:id="rId64"/>
  </p:notesMasterIdLst>
  <p:sldIdLst>
    <p:sldId id="257" r:id="rId11"/>
    <p:sldId id="4695" r:id="rId12"/>
    <p:sldId id="4696" r:id="rId13"/>
    <p:sldId id="5032" r:id="rId14"/>
    <p:sldId id="4965" r:id="rId15"/>
    <p:sldId id="4975" r:id="rId16"/>
    <p:sldId id="4971" r:id="rId17"/>
    <p:sldId id="5029" r:id="rId18"/>
    <p:sldId id="4978" r:id="rId19"/>
    <p:sldId id="5027" r:id="rId20"/>
    <p:sldId id="5026" r:id="rId21"/>
    <p:sldId id="4979" r:id="rId22"/>
    <p:sldId id="5030" r:id="rId23"/>
    <p:sldId id="4982" r:id="rId24"/>
    <p:sldId id="5025" r:id="rId25"/>
    <p:sldId id="5031" r:id="rId26"/>
    <p:sldId id="4987" r:id="rId27"/>
    <p:sldId id="4986" r:id="rId28"/>
    <p:sldId id="4988" r:id="rId29"/>
    <p:sldId id="4991" r:id="rId30"/>
    <p:sldId id="4993" r:id="rId31"/>
    <p:sldId id="5024" r:id="rId32"/>
    <p:sldId id="4994" r:id="rId33"/>
    <p:sldId id="4995" r:id="rId34"/>
    <p:sldId id="5004" r:id="rId35"/>
    <p:sldId id="4996" r:id="rId36"/>
    <p:sldId id="4997" r:id="rId37"/>
    <p:sldId id="4952" r:id="rId38"/>
    <p:sldId id="4953" r:id="rId39"/>
    <p:sldId id="4998" r:id="rId40"/>
    <p:sldId id="4999" r:id="rId41"/>
    <p:sldId id="4838" r:id="rId42"/>
    <p:sldId id="5001" r:id="rId43"/>
    <p:sldId id="5002" r:id="rId44"/>
    <p:sldId id="5005" r:id="rId45"/>
    <p:sldId id="5017" r:id="rId46"/>
    <p:sldId id="5007" r:id="rId47"/>
    <p:sldId id="5008" r:id="rId48"/>
    <p:sldId id="5009" r:id="rId49"/>
    <p:sldId id="5010" r:id="rId50"/>
    <p:sldId id="5011" r:id="rId51"/>
    <p:sldId id="5012" r:id="rId52"/>
    <p:sldId id="5021" r:id="rId53"/>
    <p:sldId id="5018" r:id="rId54"/>
    <p:sldId id="4847" r:id="rId55"/>
    <p:sldId id="4859" r:id="rId56"/>
    <p:sldId id="4706" r:id="rId57"/>
    <p:sldId id="4842" r:id="rId58"/>
    <p:sldId id="4843" r:id="rId59"/>
    <p:sldId id="4707" r:id="rId60"/>
    <p:sldId id="4844" r:id="rId61"/>
    <p:sldId id="4845" r:id="rId62"/>
    <p:sldId id="4846"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ule 7" id="{30D66B37-8CCA-4633-9E5D-013C11FCF67D}">
          <p14:sldIdLst>
            <p14:sldId id="257"/>
            <p14:sldId id="4695"/>
            <p14:sldId id="4696"/>
            <p14:sldId id="5032"/>
            <p14:sldId id="4965"/>
            <p14:sldId id="4975"/>
            <p14:sldId id="4971"/>
            <p14:sldId id="5029"/>
            <p14:sldId id="4978"/>
            <p14:sldId id="5027"/>
            <p14:sldId id="5026"/>
            <p14:sldId id="4979"/>
            <p14:sldId id="5030"/>
            <p14:sldId id="4982"/>
            <p14:sldId id="5025"/>
            <p14:sldId id="5031"/>
            <p14:sldId id="4987"/>
            <p14:sldId id="4986"/>
            <p14:sldId id="4988"/>
            <p14:sldId id="4991"/>
            <p14:sldId id="4993"/>
            <p14:sldId id="5024"/>
            <p14:sldId id="4994"/>
            <p14:sldId id="4995"/>
            <p14:sldId id="5004"/>
            <p14:sldId id="4996"/>
            <p14:sldId id="4997"/>
            <p14:sldId id="4952"/>
            <p14:sldId id="4953"/>
            <p14:sldId id="4998"/>
            <p14:sldId id="4999"/>
            <p14:sldId id="4838"/>
            <p14:sldId id="5001"/>
            <p14:sldId id="5002"/>
            <p14:sldId id="5005"/>
            <p14:sldId id="5017"/>
            <p14:sldId id="5007"/>
            <p14:sldId id="5008"/>
            <p14:sldId id="5009"/>
            <p14:sldId id="5010"/>
            <p14:sldId id="5011"/>
            <p14:sldId id="5012"/>
            <p14:sldId id="5021"/>
            <p14:sldId id="5018"/>
            <p14:sldId id="4847"/>
            <p14:sldId id="4859"/>
          </p14:sldIdLst>
        </p14:section>
        <p14:section name="Working On" id="{0399275B-D0F1-4415-B727-2DC71945BC0F}">
          <p14:sldIdLst>
            <p14:sldId id="4706"/>
            <p14:sldId id="4842"/>
            <p14:sldId id="4843"/>
            <p14:sldId id="4707"/>
            <p14:sldId id="4844"/>
            <p14:sldId id="4845"/>
            <p14:sldId id="484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A26911-D402-3404-0AAD-B4897D220CE8}" name="Darron Petit" initials="DP" userId="S::dpetit@cffutures.net::fa1b50a9-2e46-4990-9854-aef413bde390" providerId="AD"/>
  <p188:author id="{DD2A8827-94F8-E37D-497F-A0A8B8C81114}" name="Renee Luque" initials="RL" userId="S::rluque@cffutures.net::24b01a1d-1c91-492f-b0ec-f8dd3574c772" providerId="AD"/>
  <p188:author id="{3AAC6D7E-F2A1-EC4D-1D36-5F3E536FC0BB}" name="Mary Fitzgerald" initials="MF" userId="S::mfitzgerald@cffutures.net::3e2467ff-a474-4ecf-845b-216954ac565b" providerId="AD"/>
  <p188:author id="{CDEB5B9B-967A-36CD-081C-65149B39496B}" name="Nancy Hansen" initials="NH" userId="S::nhansen@cffutures.net::d9975185-0e82-4ed8-a081-bc8ef253a5b1" providerId="AD"/>
  <p188:author id="{168517A7-7D12-80BF-8F53-4C11E2F178B8}" name="Isis Greenspan" initials="IG" userId="S::igreenspan@cffutures.net::464bb143-1349-4605-a567-29b98f388ffb" providerId="AD"/>
  <p188:author id="{9FF750CF-A8B8-A84E-94FD-E2B35241B85E}" name="Kristina Killen" initials="KK" userId="S::kkillen@cffutures.net::ab538a8b-dc13-4384-84c4-31bdf5afad4a" providerId="AD"/>
  <p188:author id="{BAA08EDA-AA36-0722-9AAD-DCB18AEF616B}" name="Isis Greenspan" initials="IG" userId="S::Igreenspan@cffutures.net::464bb143-1349-4605-a567-29b98f388f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imberly Stevens" initials="KS" lastIdx="1" clrIdx="0">
    <p:extLst>
      <p:ext uri="{19B8F6BF-5375-455C-9EA6-DF929625EA0E}">
        <p15:presenceInfo xmlns:p15="http://schemas.microsoft.com/office/powerpoint/2012/main" userId="S-1-5-21-842925246-492894223-1343024091-7172" providerId="AD"/>
      </p:ext>
    </p:extLst>
  </p:cmAuthor>
  <p:cmAuthor id="2" name="Sarah O'Rourke" initials="SO" lastIdx="19" clrIdx="1">
    <p:extLst>
      <p:ext uri="{19B8F6BF-5375-455C-9EA6-DF929625EA0E}">
        <p15:presenceInfo xmlns:p15="http://schemas.microsoft.com/office/powerpoint/2012/main" userId="S-1-5-21-842925246-492894223-1343024091-7151" providerId="AD"/>
      </p:ext>
    </p:extLst>
  </p:cmAuthor>
  <p:cmAuthor id="3" name="Amanda Kellerman" initials="AK" lastIdx="2" clrIdx="2">
    <p:extLst>
      <p:ext uri="{19B8F6BF-5375-455C-9EA6-DF929625EA0E}">
        <p15:presenceInfo xmlns:p15="http://schemas.microsoft.com/office/powerpoint/2012/main" userId="S-1-5-21-842925246-492894223-1343024091-62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4163"/>
    <a:srgbClr val="2B809A"/>
    <a:srgbClr val="FFFFFF"/>
    <a:srgbClr val="69BAD3"/>
    <a:srgbClr val="2D7A98"/>
    <a:srgbClr val="306B91"/>
    <a:srgbClr val="336B91"/>
    <a:srgbClr val="317093"/>
    <a:srgbClr val="EAECF0"/>
    <a:srgbClr val="0F42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007472-4255-404F-BB4C-50E080BB265A}" v="11" dt="2025-07-10T17:35:30.045"/>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05" autoAdjust="0"/>
    <p:restoredTop sz="91283" autoAdjust="0"/>
  </p:normalViewPr>
  <p:slideViewPr>
    <p:cSldViewPr snapToGrid="0">
      <p:cViewPr>
        <p:scale>
          <a:sx n="91" d="100"/>
          <a:sy n="91" d="100"/>
        </p:scale>
        <p:origin x="342" y="306"/>
      </p:cViewPr>
      <p:guideLst/>
    </p:cSldViewPr>
  </p:slideViewPr>
  <p:outlineViewPr>
    <p:cViewPr>
      <p:scale>
        <a:sx n="33" d="100"/>
        <a:sy n="33" d="100"/>
      </p:scale>
      <p:origin x="0" y="-10050"/>
    </p:cViewPr>
  </p:outlineViewPr>
  <p:notesTextViewPr>
    <p:cViewPr>
      <p:scale>
        <a:sx n="1" d="1"/>
        <a:sy n="1" d="1"/>
      </p:scale>
      <p:origin x="0" y="0"/>
    </p:cViewPr>
  </p:notesTextViewPr>
  <p:notesViewPr>
    <p:cSldViewPr snapToGrid="0">
      <p:cViewPr varScale="1">
        <p:scale>
          <a:sx n="79" d="100"/>
          <a:sy n="79" d="100"/>
        </p:scale>
        <p:origin x="1272"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is Greenspan" userId="464bb143-1349-4605-a567-29b98f388ffb" providerId="ADAL" clId="{04007472-4255-404F-BB4C-50E080BB265A}"/>
    <pc:docChg chg="undo custSel addSld delSld modSld">
      <pc:chgData name="Isis Greenspan" userId="464bb143-1349-4605-a567-29b98f388ffb" providerId="ADAL" clId="{04007472-4255-404F-BB4C-50E080BB265A}" dt="2025-07-10T17:34:47.184" v="1403" actId="13926"/>
      <pc:docMkLst>
        <pc:docMk/>
      </pc:docMkLst>
      <pc:sldChg chg="modSp mod">
        <pc:chgData name="Isis Greenspan" userId="464bb143-1349-4605-a567-29b98f388ffb" providerId="ADAL" clId="{04007472-4255-404F-BB4C-50E080BB265A}" dt="2025-04-07T20:27:53.005" v="3" actId="20577"/>
        <pc:sldMkLst>
          <pc:docMk/>
          <pc:sldMk cId="2292044336" sldId="257"/>
        </pc:sldMkLst>
      </pc:sldChg>
      <pc:sldChg chg="modSp mod">
        <pc:chgData name="Isis Greenspan" userId="464bb143-1349-4605-a567-29b98f388ffb" providerId="ADAL" clId="{04007472-4255-404F-BB4C-50E080BB265A}" dt="2025-07-10T17:31:10.053" v="1391" actId="20577"/>
        <pc:sldMkLst>
          <pc:docMk/>
          <pc:sldMk cId="2778752684" sldId="4842"/>
        </pc:sldMkLst>
        <pc:spChg chg="mod">
          <ac:chgData name="Isis Greenspan" userId="464bb143-1349-4605-a567-29b98f388ffb" providerId="ADAL" clId="{04007472-4255-404F-BB4C-50E080BB265A}" dt="2025-07-10T17:31:10.053" v="1391" actId="20577"/>
          <ac:spMkLst>
            <pc:docMk/>
            <pc:sldMk cId="2778752684" sldId="4842"/>
            <ac:spMk id="4" creationId="{00000000-0000-0000-0000-000000000000}"/>
          </ac:spMkLst>
        </pc:spChg>
      </pc:sldChg>
      <pc:sldChg chg="modSp mod">
        <pc:chgData name="Isis Greenspan" userId="464bb143-1349-4605-a567-29b98f388ffb" providerId="ADAL" clId="{04007472-4255-404F-BB4C-50E080BB265A}" dt="2025-07-10T17:31:02.547" v="1387" actId="21"/>
        <pc:sldMkLst>
          <pc:docMk/>
          <pc:sldMk cId="223792695" sldId="4843"/>
        </pc:sldMkLst>
        <pc:spChg chg="mod">
          <ac:chgData name="Isis Greenspan" userId="464bb143-1349-4605-a567-29b98f388ffb" providerId="ADAL" clId="{04007472-4255-404F-BB4C-50E080BB265A}" dt="2025-07-10T17:31:02.547" v="1387" actId="21"/>
          <ac:spMkLst>
            <pc:docMk/>
            <pc:sldMk cId="223792695" sldId="4843"/>
            <ac:spMk id="4" creationId="{00000000-0000-0000-0000-000000000000}"/>
          </ac:spMkLst>
        </pc:spChg>
      </pc:sldChg>
      <pc:sldChg chg="modSp mod">
        <pc:chgData name="Isis Greenspan" userId="464bb143-1349-4605-a567-29b98f388ffb" providerId="ADAL" clId="{04007472-4255-404F-BB4C-50E080BB265A}" dt="2025-07-10T17:32:42.573" v="1397" actId="20577"/>
        <pc:sldMkLst>
          <pc:docMk/>
          <pc:sldMk cId="2127587271" sldId="4845"/>
        </pc:sldMkLst>
        <pc:spChg chg="mod">
          <ac:chgData name="Isis Greenspan" userId="464bb143-1349-4605-a567-29b98f388ffb" providerId="ADAL" clId="{04007472-4255-404F-BB4C-50E080BB265A}" dt="2025-07-10T17:32:42.573" v="1397" actId="20577"/>
          <ac:spMkLst>
            <pc:docMk/>
            <pc:sldMk cId="2127587271" sldId="4845"/>
            <ac:spMk id="4" creationId="{00000000-0000-0000-0000-000000000000}"/>
          </ac:spMkLst>
        </pc:spChg>
      </pc:sldChg>
      <pc:sldChg chg="modSp mod">
        <pc:chgData name="Isis Greenspan" userId="464bb143-1349-4605-a567-29b98f388ffb" providerId="ADAL" clId="{04007472-4255-404F-BB4C-50E080BB265A}" dt="2025-07-10T17:34:47.184" v="1403" actId="13926"/>
        <pc:sldMkLst>
          <pc:docMk/>
          <pc:sldMk cId="1292383264" sldId="4846"/>
        </pc:sldMkLst>
        <pc:spChg chg="mod">
          <ac:chgData name="Isis Greenspan" userId="464bb143-1349-4605-a567-29b98f388ffb" providerId="ADAL" clId="{04007472-4255-404F-BB4C-50E080BB265A}" dt="2025-07-10T17:34:47.184" v="1403" actId="13926"/>
          <ac:spMkLst>
            <pc:docMk/>
            <pc:sldMk cId="1292383264" sldId="4846"/>
            <ac:spMk id="4" creationId="{00000000-0000-0000-0000-000000000000}"/>
          </ac:spMkLst>
        </pc:spChg>
      </pc:sldChg>
      <pc:sldChg chg="modNotesTx">
        <pc:chgData name="Isis Greenspan" userId="464bb143-1349-4605-a567-29b98f388ffb" providerId="ADAL" clId="{04007472-4255-404F-BB4C-50E080BB265A}" dt="2025-04-15T15:54:44.763" v="71"/>
        <pc:sldMkLst>
          <pc:docMk/>
          <pc:sldMk cId="322903192" sldId="4964"/>
        </pc:sldMkLst>
      </pc:sldChg>
      <pc:sldChg chg="modSp mod">
        <pc:chgData name="Isis Greenspan" userId="464bb143-1349-4605-a567-29b98f388ffb" providerId="ADAL" clId="{04007472-4255-404F-BB4C-50E080BB265A}" dt="2025-04-15T15:56:28.660" v="75" actId="14100"/>
        <pc:sldMkLst>
          <pc:docMk/>
          <pc:sldMk cId="4070860837" sldId="4965"/>
        </pc:sldMkLst>
        <pc:spChg chg="mod">
          <ac:chgData name="Isis Greenspan" userId="464bb143-1349-4605-a567-29b98f388ffb" providerId="ADAL" clId="{04007472-4255-404F-BB4C-50E080BB265A}" dt="2025-04-15T15:56:28.660" v="75" actId="14100"/>
          <ac:spMkLst>
            <pc:docMk/>
            <pc:sldMk cId="4070860837" sldId="4965"/>
            <ac:spMk id="3" creationId="{0ABB00C1-BC46-6D4B-994E-12CC8EA92FD3}"/>
          </ac:spMkLst>
        </pc:spChg>
        <pc:picChg chg="mod">
          <ac:chgData name="Isis Greenspan" userId="464bb143-1349-4605-a567-29b98f388ffb" providerId="ADAL" clId="{04007472-4255-404F-BB4C-50E080BB265A}" dt="2025-04-15T15:56:19.206" v="73"/>
          <ac:picMkLst>
            <pc:docMk/>
            <pc:sldMk cId="4070860837" sldId="4965"/>
            <ac:picMk id="8" creationId="{CE6E0F28-A9DB-3FD9-3DBC-32A8C0485802}"/>
          </ac:picMkLst>
        </pc:picChg>
      </pc:sldChg>
      <pc:sldChg chg="modSp mod modNotesTx">
        <pc:chgData name="Isis Greenspan" userId="464bb143-1349-4605-a567-29b98f388ffb" providerId="ADAL" clId="{04007472-4255-404F-BB4C-50E080BB265A}" dt="2025-06-03T21:18:10.528" v="1286" actId="12"/>
        <pc:sldMkLst>
          <pc:docMk/>
          <pc:sldMk cId="262374872" sldId="4971"/>
        </pc:sldMkLst>
      </pc:sldChg>
      <pc:sldChg chg="modNotesTx">
        <pc:chgData name="Isis Greenspan" userId="464bb143-1349-4605-a567-29b98f388ffb" providerId="ADAL" clId="{04007472-4255-404F-BB4C-50E080BB265A}" dt="2025-06-03T21:17:40.467" v="1284" actId="12"/>
        <pc:sldMkLst>
          <pc:docMk/>
          <pc:sldMk cId="462595719" sldId="4975"/>
        </pc:sldMkLst>
      </pc:sldChg>
      <pc:sldChg chg="modSp mod modNotesTx">
        <pc:chgData name="Isis Greenspan" userId="464bb143-1349-4605-a567-29b98f388ffb" providerId="ADAL" clId="{04007472-4255-404F-BB4C-50E080BB265A}" dt="2025-06-09T15:40:16.228" v="1306" actId="20577"/>
        <pc:sldMkLst>
          <pc:docMk/>
          <pc:sldMk cId="3166696379" sldId="4978"/>
        </pc:sldMkLst>
        <pc:spChg chg="mod">
          <ac:chgData name="Isis Greenspan" userId="464bb143-1349-4605-a567-29b98f388ffb" providerId="ADAL" clId="{04007472-4255-404F-BB4C-50E080BB265A}" dt="2025-06-09T15:40:16.228" v="1306" actId="20577"/>
          <ac:spMkLst>
            <pc:docMk/>
            <pc:sldMk cId="3166696379" sldId="4978"/>
            <ac:spMk id="5" creationId="{98501901-85E1-DC32-7FD9-E8E24EB1C06E}"/>
          </ac:spMkLst>
        </pc:spChg>
      </pc:sldChg>
      <pc:sldChg chg="modSp mod modNotesTx">
        <pc:chgData name="Isis Greenspan" userId="464bb143-1349-4605-a567-29b98f388ffb" providerId="ADAL" clId="{04007472-4255-404F-BB4C-50E080BB265A}" dt="2025-06-03T21:19:12.738" v="1289" actId="12"/>
        <pc:sldMkLst>
          <pc:docMk/>
          <pc:sldMk cId="1663425035" sldId="4979"/>
        </pc:sldMkLst>
      </pc:sldChg>
      <pc:sldChg chg="modSp mod">
        <pc:chgData name="Isis Greenspan" userId="464bb143-1349-4605-a567-29b98f388ffb" providerId="ADAL" clId="{04007472-4255-404F-BB4C-50E080BB265A}" dt="2025-04-07T20:34:05.781" v="20" actId="20577"/>
        <pc:sldMkLst>
          <pc:docMk/>
          <pc:sldMk cId="2670393495" sldId="4982"/>
        </pc:sldMkLst>
      </pc:sldChg>
      <pc:sldChg chg="modNotesTx">
        <pc:chgData name="Isis Greenspan" userId="464bb143-1349-4605-a567-29b98f388ffb" providerId="ADAL" clId="{04007472-4255-404F-BB4C-50E080BB265A}" dt="2025-06-03T21:21:22.381" v="1298" actId="20577"/>
        <pc:sldMkLst>
          <pc:docMk/>
          <pc:sldMk cId="1043593322" sldId="4986"/>
        </pc:sldMkLst>
      </pc:sldChg>
      <pc:sldChg chg="modNotesTx">
        <pc:chgData name="Isis Greenspan" userId="464bb143-1349-4605-a567-29b98f388ffb" providerId="ADAL" clId="{04007472-4255-404F-BB4C-50E080BB265A}" dt="2025-06-09T16:03:14.674" v="1307" actId="20577"/>
        <pc:sldMkLst>
          <pc:docMk/>
          <pc:sldMk cId="3605765804" sldId="4987"/>
        </pc:sldMkLst>
      </pc:sldChg>
      <pc:sldChg chg="modSp mod">
        <pc:chgData name="Isis Greenspan" userId="464bb143-1349-4605-a567-29b98f388ffb" providerId="ADAL" clId="{04007472-4255-404F-BB4C-50E080BB265A}" dt="2025-05-22T21:37:51.742" v="1178" actId="20577"/>
        <pc:sldMkLst>
          <pc:docMk/>
          <pc:sldMk cId="229842235" sldId="4988"/>
        </pc:sldMkLst>
        <pc:spChg chg="mod">
          <ac:chgData name="Isis Greenspan" userId="464bb143-1349-4605-a567-29b98f388ffb" providerId="ADAL" clId="{04007472-4255-404F-BB4C-50E080BB265A}" dt="2025-05-22T21:37:51.742" v="1178" actId="20577"/>
          <ac:spMkLst>
            <pc:docMk/>
            <pc:sldMk cId="229842235" sldId="4988"/>
            <ac:spMk id="7" creationId="{0A922596-F57A-5BDD-786F-8E6FB859744F}"/>
          </ac:spMkLst>
        </pc:spChg>
      </pc:sldChg>
      <pc:sldChg chg="modNotes modNotesTx">
        <pc:chgData name="Isis Greenspan" userId="464bb143-1349-4605-a567-29b98f388ffb" providerId="ADAL" clId="{04007472-4255-404F-BB4C-50E080BB265A}" dt="2025-06-03T21:20:08.544" v="1294" actId="12"/>
        <pc:sldMkLst>
          <pc:docMk/>
          <pc:sldMk cId="3845142712" sldId="4994"/>
        </pc:sldMkLst>
      </pc:sldChg>
      <pc:sldChg chg="modSp mod">
        <pc:chgData name="Isis Greenspan" userId="464bb143-1349-4605-a567-29b98f388ffb" providerId="ADAL" clId="{04007472-4255-404F-BB4C-50E080BB265A}" dt="2025-04-07T20:35:40.857" v="21" actId="113"/>
        <pc:sldMkLst>
          <pc:docMk/>
          <pc:sldMk cId="1270320882" sldId="4995"/>
        </pc:sldMkLst>
      </pc:sldChg>
      <pc:sldChg chg="modSp mod">
        <pc:chgData name="Isis Greenspan" userId="464bb143-1349-4605-a567-29b98f388ffb" providerId="ADAL" clId="{04007472-4255-404F-BB4C-50E080BB265A}" dt="2025-04-07T20:37:04.938" v="34" actId="179"/>
        <pc:sldMkLst>
          <pc:docMk/>
          <pc:sldMk cId="2459387480" sldId="4997"/>
        </pc:sldMkLst>
      </pc:sldChg>
      <pc:sldChg chg="modNotes modNotesTx">
        <pc:chgData name="Isis Greenspan" userId="464bb143-1349-4605-a567-29b98f388ffb" providerId="ADAL" clId="{04007472-4255-404F-BB4C-50E080BB265A}" dt="2025-06-09T18:45:43.438" v="1382" actId="20577"/>
        <pc:sldMkLst>
          <pc:docMk/>
          <pc:sldMk cId="2397609229" sldId="5001"/>
        </pc:sldMkLst>
      </pc:sldChg>
      <pc:sldChg chg="modSp mod">
        <pc:chgData name="Isis Greenspan" userId="464bb143-1349-4605-a567-29b98f388ffb" providerId="ADAL" clId="{04007472-4255-404F-BB4C-50E080BB265A}" dt="2025-04-07T20:37:37.738" v="57" actId="207"/>
        <pc:sldMkLst>
          <pc:docMk/>
          <pc:sldMk cId="1457769306" sldId="5002"/>
        </pc:sldMkLst>
      </pc:sldChg>
      <pc:sldChg chg="modSp mod">
        <pc:chgData name="Isis Greenspan" userId="464bb143-1349-4605-a567-29b98f388ffb" providerId="ADAL" clId="{04007472-4255-404F-BB4C-50E080BB265A}" dt="2025-04-07T20:39:07.880" v="61" actId="20577"/>
        <pc:sldMkLst>
          <pc:docMk/>
          <pc:sldMk cId="2295329131" sldId="5010"/>
        </pc:sldMkLst>
      </pc:sldChg>
      <pc:sldChg chg="modSp mod">
        <pc:chgData name="Isis Greenspan" userId="464bb143-1349-4605-a567-29b98f388ffb" providerId="ADAL" clId="{04007472-4255-404F-BB4C-50E080BB265A}" dt="2025-04-07T20:39:42.288" v="65" actId="20577"/>
        <pc:sldMkLst>
          <pc:docMk/>
          <pc:sldMk cId="2568129594" sldId="5012"/>
        </pc:sldMkLst>
      </pc:sldChg>
      <pc:sldChg chg="modNotesTx">
        <pc:chgData name="Isis Greenspan" userId="464bb143-1349-4605-a567-29b98f388ffb" providerId="ADAL" clId="{04007472-4255-404F-BB4C-50E080BB265A}" dt="2025-06-09T18:20:45.281" v="1312" actId="20577"/>
        <pc:sldMkLst>
          <pc:docMk/>
          <pc:sldMk cId="1457046680" sldId="5018"/>
        </pc:sldMkLst>
      </pc:sldChg>
      <pc:sldChg chg="modNotesTx">
        <pc:chgData name="Isis Greenspan" userId="464bb143-1349-4605-a567-29b98f388ffb" providerId="ADAL" clId="{04007472-4255-404F-BB4C-50E080BB265A}" dt="2025-06-09T18:43:06.044" v="1381" actId="20577"/>
        <pc:sldMkLst>
          <pc:docMk/>
          <pc:sldMk cId="3160270877" sldId="5025"/>
        </pc:sldMkLst>
      </pc:sldChg>
      <pc:sldChg chg="modSp mod">
        <pc:chgData name="Isis Greenspan" userId="464bb143-1349-4605-a567-29b98f388ffb" providerId="ADAL" clId="{04007472-4255-404F-BB4C-50E080BB265A}" dt="2025-04-07T20:29:23.900" v="8" actId="113"/>
        <pc:sldMkLst>
          <pc:docMk/>
          <pc:sldMk cId="4254792082" sldId="5027"/>
        </pc:sldMkLst>
      </pc:sldChg>
      <pc:sldChg chg="modNotesTx">
        <pc:chgData name="Isis Greenspan" userId="464bb143-1349-4605-a567-29b98f388ffb" providerId="ADAL" clId="{04007472-4255-404F-BB4C-50E080BB265A}" dt="2025-06-09T18:36:29.584" v="1377" actId="20577"/>
        <pc:sldMkLst>
          <pc:docMk/>
          <pc:sldMk cId="2278483835" sldId="5029"/>
        </pc:sldMkLst>
      </pc:sldChg>
      <pc:sldChg chg="modSp mod">
        <pc:chgData name="Isis Greenspan" userId="464bb143-1349-4605-a567-29b98f388ffb" providerId="ADAL" clId="{04007472-4255-404F-BB4C-50E080BB265A}" dt="2025-04-07T20:33:42.212" v="16" actId="20577"/>
        <pc:sldMkLst>
          <pc:docMk/>
          <pc:sldMk cId="3235616301" sldId="5030"/>
        </pc:sldMkLst>
      </pc:sldChg>
      <pc:sldChg chg="addSp delSp modSp mod modClrScheme chgLayout modNotes modNotesTx">
        <pc:chgData name="Isis Greenspan" userId="464bb143-1349-4605-a567-29b98f388ffb" providerId="ADAL" clId="{04007472-4255-404F-BB4C-50E080BB265A}" dt="2025-05-22T23:58:11.480" v="1272" actId="14100"/>
        <pc:sldMkLst>
          <pc:docMk/>
          <pc:sldMk cId="884817772" sldId="5032"/>
        </pc:sldMkLst>
        <pc:spChg chg="mod ord">
          <ac:chgData name="Isis Greenspan" userId="464bb143-1349-4605-a567-29b98f388ffb" providerId="ADAL" clId="{04007472-4255-404F-BB4C-50E080BB265A}" dt="2025-05-22T21:01:04.588" v="514" actId="14100"/>
          <ac:spMkLst>
            <pc:docMk/>
            <pc:sldMk cId="884817772" sldId="5032"/>
            <ac:spMk id="2" creationId="{7A1ADF6D-13C3-1BB5-F825-F68E44CA9F49}"/>
          </ac:spMkLst>
        </pc:spChg>
        <pc:spChg chg="add mod ord">
          <ac:chgData name="Isis Greenspan" userId="464bb143-1349-4605-a567-29b98f388ffb" providerId="ADAL" clId="{04007472-4255-404F-BB4C-50E080BB265A}" dt="2025-05-22T23:57:39.434" v="1269" actId="1037"/>
          <ac:spMkLst>
            <pc:docMk/>
            <pc:sldMk cId="884817772" sldId="5032"/>
            <ac:spMk id="4" creationId="{E22BBEB6-1322-9C5E-8A86-25ABE03966AA}"/>
          </ac:spMkLst>
        </pc:spChg>
        <pc:spChg chg="add mod ord">
          <ac:chgData name="Isis Greenspan" userId="464bb143-1349-4605-a567-29b98f388ffb" providerId="ADAL" clId="{04007472-4255-404F-BB4C-50E080BB265A}" dt="2025-05-22T21:24:00.371" v="951" actId="1037"/>
          <ac:spMkLst>
            <pc:docMk/>
            <pc:sldMk cId="884817772" sldId="5032"/>
            <ac:spMk id="5" creationId="{758897C9-71DA-1A49-AD01-6BE1EFDADE38}"/>
          </ac:spMkLst>
        </pc:spChg>
        <pc:spChg chg="add mod ord">
          <ac:chgData name="Isis Greenspan" userId="464bb143-1349-4605-a567-29b98f388ffb" providerId="ADAL" clId="{04007472-4255-404F-BB4C-50E080BB265A}" dt="2025-05-22T22:19:48.865" v="1219" actId="1038"/>
          <ac:spMkLst>
            <pc:docMk/>
            <pc:sldMk cId="884817772" sldId="5032"/>
            <ac:spMk id="6" creationId="{FBD5CF7C-049A-6A68-A640-F8CDDFAAE213}"/>
          </ac:spMkLst>
        </pc:spChg>
        <pc:spChg chg="add mod ord">
          <ac:chgData name="Isis Greenspan" userId="464bb143-1349-4605-a567-29b98f388ffb" providerId="ADAL" clId="{04007472-4255-404F-BB4C-50E080BB265A}" dt="2025-05-22T21:21:49.428" v="890" actId="1035"/>
          <ac:spMkLst>
            <pc:docMk/>
            <pc:sldMk cId="884817772" sldId="5032"/>
            <ac:spMk id="7" creationId="{37710650-EA9F-0A55-FA49-09B00FBB633D}"/>
          </ac:spMkLst>
        </pc:spChg>
        <pc:spChg chg="add mod ord">
          <ac:chgData name="Isis Greenspan" userId="464bb143-1349-4605-a567-29b98f388ffb" providerId="ADAL" clId="{04007472-4255-404F-BB4C-50E080BB265A}" dt="2025-05-22T21:21:49.428" v="890" actId="1035"/>
          <ac:spMkLst>
            <pc:docMk/>
            <pc:sldMk cId="884817772" sldId="5032"/>
            <ac:spMk id="8" creationId="{3769B543-4D81-4CEA-7784-0001BE1DF68D}"/>
          </ac:spMkLst>
        </pc:spChg>
        <pc:spChg chg="add mod ord">
          <ac:chgData name="Isis Greenspan" userId="464bb143-1349-4605-a567-29b98f388ffb" providerId="ADAL" clId="{04007472-4255-404F-BB4C-50E080BB265A}" dt="2025-05-22T21:22:20.906" v="914" actId="1035"/>
          <ac:spMkLst>
            <pc:docMk/>
            <pc:sldMk cId="884817772" sldId="5032"/>
            <ac:spMk id="9" creationId="{DAB69011-54A9-260A-F2E0-C560B834FE92}"/>
          </ac:spMkLst>
        </pc:spChg>
        <pc:spChg chg="add mod ord">
          <ac:chgData name="Isis Greenspan" userId="464bb143-1349-4605-a567-29b98f388ffb" providerId="ADAL" clId="{04007472-4255-404F-BB4C-50E080BB265A}" dt="2025-05-22T22:18:15.595" v="1181" actId="1037"/>
          <ac:spMkLst>
            <pc:docMk/>
            <pc:sldMk cId="884817772" sldId="5032"/>
            <ac:spMk id="10" creationId="{0B7A402B-2B7F-2D41-D7F0-4683EFCBCA05}"/>
          </ac:spMkLst>
        </pc:spChg>
        <pc:spChg chg="add mod">
          <ac:chgData name="Isis Greenspan" userId="464bb143-1349-4605-a567-29b98f388ffb" providerId="ADAL" clId="{04007472-4255-404F-BB4C-50E080BB265A}" dt="2025-05-22T21:23:39.916" v="937" actId="1076"/>
          <ac:spMkLst>
            <pc:docMk/>
            <pc:sldMk cId="884817772" sldId="5032"/>
            <ac:spMk id="11" creationId="{E3A3583F-645E-70E1-3FED-757CAAAD2429}"/>
          </ac:spMkLst>
        </pc:spChg>
        <pc:spChg chg="add mod ord">
          <ac:chgData name="Isis Greenspan" userId="464bb143-1349-4605-a567-29b98f388ffb" providerId="ADAL" clId="{04007472-4255-404F-BB4C-50E080BB265A}" dt="2025-05-22T22:18:08.877" v="1180" actId="14100"/>
          <ac:spMkLst>
            <pc:docMk/>
            <pc:sldMk cId="884817772" sldId="5032"/>
            <ac:spMk id="14" creationId="{6CF01BA1-912E-401F-E758-6E0164680CA8}"/>
          </ac:spMkLst>
        </pc:spChg>
        <pc:spChg chg="add mod">
          <ac:chgData name="Isis Greenspan" userId="464bb143-1349-4605-a567-29b98f388ffb" providerId="ADAL" clId="{04007472-4255-404F-BB4C-50E080BB265A}" dt="2025-05-22T23:57:39.434" v="1269" actId="1037"/>
          <ac:spMkLst>
            <pc:docMk/>
            <pc:sldMk cId="884817772" sldId="5032"/>
            <ac:spMk id="15" creationId="{CBDF4AEC-827E-91E1-A4A5-D126CCC7FDE6}"/>
          </ac:spMkLst>
        </pc:spChg>
        <pc:spChg chg="add del mod">
          <ac:chgData name="Isis Greenspan" userId="464bb143-1349-4605-a567-29b98f388ffb" providerId="ADAL" clId="{04007472-4255-404F-BB4C-50E080BB265A}" dt="2025-05-22T22:19:06.625" v="1212" actId="14100"/>
          <ac:spMkLst>
            <pc:docMk/>
            <pc:sldMk cId="884817772" sldId="5032"/>
            <ac:spMk id="16" creationId="{7F399CFF-33C0-DAE5-50FB-6AE7E3F85614}"/>
          </ac:spMkLst>
        </pc:spChg>
        <pc:spChg chg="add mod">
          <ac:chgData name="Isis Greenspan" userId="464bb143-1349-4605-a567-29b98f388ffb" providerId="ADAL" clId="{04007472-4255-404F-BB4C-50E080BB265A}" dt="2025-05-22T22:19:48.865" v="1219" actId="1038"/>
          <ac:spMkLst>
            <pc:docMk/>
            <pc:sldMk cId="884817772" sldId="5032"/>
            <ac:spMk id="17" creationId="{613EC493-4B3F-8F8E-5C24-43FE0B3472A5}"/>
          </ac:spMkLst>
        </pc:spChg>
        <pc:spChg chg="add mod">
          <ac:chgData name="Isis Greenspan" userId="464bb143-1349-4605-a567-29b98f388ffb" providerId="ADAL" clId="{04007472-4255-404F-BB4C-50E080BB265A}" dt="2025-05-22T21:21:49.428" v="890" actId="1035"/>
          <ac:spMkLst>
            <pc:docMk/>
            <pc:sldMk cId="884817772" sldId="5032"/>
            <ac:spMk id="20" creationId="{62CB8821-CC97-A222-68D6-C3DF24F466CD}"/>
          </ac:spMkLst>
        </pc:spChg>
        <pc:spChg chg="add mod ord">
          <ac:chgData name="Isis Greenspan" userId="464bb143-1349-4605-a567-29b98f388ffb" providerId="ADAL" clId="{04007472-4255-404F-BB4C-50E080BB265A}" dt="2025-05-22T23:58:11.480" v="1272" actId="14100"/>
          <ac:spMkLst>
            <pc:docMk/>
            <pc:sldMk cId="884817772" sldId="5032"/>
            <ac:spMk id="21" creationId="{69EC2100-E9E5-D466-2488-6FE5CFEF0564}"/>
          </ac:spMkLst>
        </pc:spChg>
        <pc:spChg chg="mod">
          <ac:chgData name="Isis Greenspan" userId="464bb143-1349-4605-a567-29b98f388ffb" providerId="ADAL" clId="{04007472-4255-404F-BB4C-50E080BB265A}" dt="2025-05-22T21:22:26.461" v="915" actId="34136"/>
          <ac:spMkLst>
            <pc:docMk/>
            <pc:sldMk cId="884817772" sldId="5032"/>
            <ac:spMk id="28" creationId="{DB618A9F-4DDF-7864-492F-FAA5EF6FF090}"/>
          </ac:spMkLst>
        </pc:spChg>
        <pc:spChg chg="mod">
          <ac:chgData name="Isis Greenspan" userId="464bb143-1349-4605-a567-29b98f388ffb" providerId="ADAL" clId="{04007472-4255-404F-BB4C-50E080BB265A}" dt="2025-05-22T21:22:26.461" v="915" actId="34136"/>
          <ac:spMkLst>
            <pc:docMk/>
            <pc:sldMk cId="884817772" sldId="5032"/>
            <ac:spMk id="29" creationId="{CF1B36D5-9C79-ABA1-6CBA-EE4F05695936}"/>
          </ac:spMkLst>
        </pc:spChg>
        <pc:spChg chg="mod">
          <ac:chgData name="Isis Greenspan" userId="464bb143-1349-4605-a567-29b98f388ffb" providerId="ADAL" clId="{04007472-4255-404F-BB4C-50E080BB265A}" dt="2025-05-22T21:22:26.461" v="915" actId="34136"/>
          <ac:spMkLst>
            <pc:docMk/>
            <pc:sldMk cId="884817772" sldId="5032"/>
            <ac:spMk id="30" creationId="{D162D114-EE42-DE79-C91C-40888B6DDF8F}"/>
          </ac:spMkLst>
        </pc:spChg>
        <pc:spChg chg="mod">
          <ac:chgData name="Isis Greenspan" userId="464bb143-1349-4605-a567-29b98f388ffb" providerId="ADAL" clId="{04007472-4255-404F-BB4C-50E080BB265A}" dt="2025-05-22T23:56:20.546" v="1247" actId="164"/>
          <ac:spMkLst>
            <pc:docMk/>
            <pc:sldMk cId="884817772" sldId="5032"/>
            <ac:spMk id="50" creationId="{0A83D7E9-D052-F1EF-BB7E-C51069ABB64F}"/>
          </ac:spMkLst>
        </pc:spChg>
        <pc:spChg chg="mod">
          <ac:chgData name="Isis Greenspan" userId="464bb143-1349-4605-a567-29b98f388ffb" providerId="ADAL" clId="{04007472-4255-404F-BB4C-50E080BB265A}" dt="2025-05-22T23:56:20.546" v="1247" actId="164"/>
          <ac:spMkLst>
            <pc:docMk/>
            <pc:sldMk cId="884817772" sldId="5032"/>
            <ac:spMk id="51" creationId="{274B8AE7-8A33-E1A5-9B58-D6E8CA64A835}"/>
          </ac:spMkLst>
        </pc:spChg>
        <pc:spChg chg="mod">
          <ac:chgData name="Isis Greenspan" userId="464bb143-1349-4605-a567-29b98f388ffb" providerId="ADAL" clId="{04007472-4255-404F-BB4C-50E080BB265A}" dt="2025-05-22T22:18:58.993" v="1211" actId="1038"/>
          <ac:spMkLst>
            <pc:docMk/>
            <pc:sldMk cId="884817772" sldId="5032"/>
            <ac:spMk id="52" creationId="{8425D8D7-6478-BFAF-3A81-0469F8AA4C76}"/>
          </ac:spMkLst>
        </pc:spChg>
        <pc:grpChg chg="add mod">
          <ac:chgData name="Isis Greenspan" userId="464bb143-1349-4605-a567-29b98f388ffb" providerId="ADAL" clId="{04007472-4255-404F-BB4C-50E080BB265A}" dt="2025-05-22T23:57:28.778" v="1266" actId="1037"/>
          <ac:grpSpMkLst>
            <pc:docMk/>
            <pc:sldMk cId="884817772" sldId="5032"/>
            <ac:grpSpMk id="3" creationId="{C9EFB02F-9587-DD1F-6229-C1AF93B8BC5A}"/>
          </ac:grpSpMkLst>
        </pc:grpChg>
        <pc:grpChg chg="add mod">
          <ac:chgData name="Isis Greenspan" userId="464bb143-1349-4605-a567-29b98f388ffb" providerId="ADAL" clId="{04007472-4255-404F-BB4C-50E080BB265A}" dt="2025-05-22T21:22:31.348" v="924" actId="1035"/>
          <ac:grpSpMkLst>
            <pc:docMk/>
            <pc:sldMk cId="884817772" sldId="5032"/>
            <ac:grpSpMk id="25" creationId="{4AE7D964-ABC5-6D0A-9081-23EF3B2E1967}"/>
          </ac:grpSpMkLst>
        </pc:grpChg>
        <pc:grpChg chg="mod">
          <ac:chgData name="Isis Greenspan" userId="464bb143-1349-4605-a567-29b98f388ffb" providerId="ADAL" clId="{04007472-4255-404F-BB4C-50E080BB265A}" dt="2025-05-22T21:22:26.461" v="915" actId="34136"/>
          <ac:grpSpMkLst>
            <pc:docMk/>
            <pc:sldMk cId="884817772" sldId="5032"/>
            <ac:grpSpMk id="26" creationId="{22E65D6D-3F17-8686-7C31-9E9C525C46AD}"/>
          </ac:grpSpMkLst>
        </pc:grpChg>
        <pc:grpChg chg="add mod">
          <ac:chgData name="Isis Greenspan" userId="464bb143-1349-4605-a567-29b98f388ffb" providerId="ADAL" clId="{04007472-4255-404F-BB4C-50E080BB265A}" dt="2025-05-22T21:24:05.496" v="964" actId="1035"/>
          <ac:grpSpMkLst>
            <pc:docMk/>
            <pc:sldMk cId="884817772" sldId="5032"/>
            <ac:grpSpMk id="42" creationId="{95B82D1C-7F45-BF22-C1E8-BB158F1A7CFA}"/>
          </ac:grpSpMkLst>
        </pc:grpChg>
        <pc:picChg chg="mod">
          <ac:chgData name="Isis Greenspan" userId="464bb143-1349-4605-a567-29b98f388ffb" providerId="ADAL" clId="{04007472-4255-404F-BB4C-50E080BB265A}" dt="2025-05-22T21:22:26.461" v="915" actId="34136"/>
          <ac:picMkLst>
            <pc:docMk/>
            <pc:sldMk cId="884817772" sldId="5032"/>
            <ac:picMk id="27" creationId="{A48D166C-E349-D7F1-177F-64AA55600A89}"/>
          </ac:picMkLst>
        </pc:picChg>
        <pc:picChg chg="add mod topLvl">
          <ac:chgData name="Isis Greenspan" userId="464bb143-1349-4605-a567-29b98f388ffb" providerId="ADAL" clId="{04007472-4255-404F-BB4C-50E080BB265A}" dt="2025-05-22T21:19:20.658" v="829" actId="207"/>
          <ac:picMkLst>
            <pc:docMk/>
            <pc:sldMk cId="884817772" sldId="5032"/>
            <ac:picMk id="33" creationId="{19546240-94A8-FACF-D351-3943AE894DF9}"/>
          </ac:picMkLst>
        </pc:picChg>
        <pc:picChg chg="add mod topLvl">
          <ac:chgData name="Isis Greenspan" userId="464bb143-1349-4605-a567-29b98f388ffb" providerId="ADAL" clId="{04007472-4255-404F-BB4C-50E080BB265A}" dt="2025-05-22T21:19:20.658" v="829" actId="207"/>
          <ac:picMkLst>
            <pc:docMk/>
            <pc:sldMk cId="884817772" sldId="5032"/>
            <ac:picMk id="34" creationId="{66A27374-B9FB-9CA9-066A-7A8F7C7CA9E8}"/>
          </ac:picMkLst>
        </pc:picChg>
        <pc:picChg chg="add mod topLvl">
          <ac:chgData name="Isis Greenspan" userId="464bb143-1349-4605-a567-29b98f388ffb" providerId="ADAL" clId="{04007472-4255-404F-BB4C-50E080BB265A}" dt="2025-05-22T21:19:20.658" v="829" actId="207"/>
          <ac:picMkLst>
            <pc:docMk/>
            <pc:sldMk cId="884817772" sldId="5032"/>
            <ac:picMk id="35" creationId="{F335E06F-C1F0-29C2-0951-4A87527D246C}"/>
          </ac:picMkLst>
        </pc:picChg>
        <pc:picChg chg="add mod topLvl">
          <ac:chgData name="Isis Greenspan" userId="464bb143-1349-4605-a567-29b98f388ffb" providerId="ADAL" clId="{04007472-4255-404F-BB4C-50E080BB265A}" dt="2025-05-22T21:19:20.658" v="829" actId="207"/>
          <ac:picMkLst>
            <pc:docMk/>
            <pc:sldMk cId="884817772" sldId="5032"/>
            <ac:picMk id="37" creationId="{2C8721EB-97DD-3399-720B-7593D85ABEBC}"/>
          </ac:picMkLst>
        </pc:picChg>
        <pc:picChg chg="add mod topLvl">
          <ac:chgData name="Isis Greenspan" userId="464bb143-1349-4605-a567-29b98f388ffb" providerId="ADAL" clId="{04007472-4255-404F-BB4C-50E080BB265A}" dt="2025-05-22T21:19:20.658" v="829" actId="207"/>
          <ac:picMkLst>
            <pc:docMk/>
            <pc:sldMk cId="884817772" sldId="5032"/>
            <ac:picMk id="40" creationId="{B715D4DD-3535-54A8-BB41-A9DBD2AE68DD}"/>
          </ac:picMkLst>
        </pc:picChg>
        <pc:picChg chg="add mod">
          <ac:chgData name="Isis Greenspan" userId="464bb143-1349-4605-a567-29b98f388ffb" providerId="ADAL" clId="{04007472-4255-404F-BB4C-50E080BB265A}" dt="2025-05-22T21:21:49.428" v="890" actId="1035"/>
          <ac:picMkLst>
            <pc:docMk/>
            <pc:sldMk cId="884817772" sldId="5032"/>
            <ac:picMk id="44" creationId="{A834415C-9E50-74E0-890E-95B285F56DD4}"/>
          </ac:picMkLst>
        </pc:picChg>
        <pc:picChg chg="add mod ord">
          <ac:chgData name="Isis Greenspan" userId="464bb143-1349-4605-a567-29b98f388ffb" providerId="ADAL" clId="{04007472-4255-404F-BB4C-50E080BB265A}" dt="2025-05-22T23:56:20.546" v="1247" actId="164"/>
          <ac:picMkLst>
            <pc:docMk/>
            <pc:sldMk cId="884817772" sldId="5032"/>
            <ac:picMk id="46" creationId="{228BDAA2-C98A-774E-1899-7328398EDB34}"/>
          </ac:picMkLst>
        </pc:picChg>
        <pc:cxnChg chg="add mod">
          <ac:chgData name="Isis Greenspan" userId="464bb143-1349-4605-a567-29b98f388ffb" providerId="ADAL" clId="{04007472-4255-404F-BB4C-50E080BB265A}" dt="2025-05-22T21:05:06.811" v="593" actId="1076"/>
          <ac:cxnSpMkLst>
            <pc:docMk/>
            <pc:sldMk cId="884817772" sldId="5032"/>
            <ac:cxnSpMk id="24" creationId="{D9C45403-A4EE-6D45-9074-68EB3672FC5A}"/>
          </ac:cxnSpMkLst>
        </pc:cxnChg>
        <pc:cxnChg chg="add mod topLvl">
          <ac:chgData name="Isis Greenspan" userId="464bb143-1349-4605-a567-29b98f388ffb" providerId="ADAL" clId="{04007472-4255-404F-BB4C-50E080BB265A}" dt="2025-05-22T22:18:44.509" v="1206" actId="1076"/>
          <ac:cxnSpMkLst>
            <pc:docMk/>
            <pc:sldMk cId="884817772" sldId="5032"/>
            <ac:cxnSpMk id="31" creationId="{F482E50E-96D9-FD0A-BE03-8BCD1C1226B8}"/>
          </ac:cxnSpMkLst>
        </pc:cxnChg>
      </pc:sldChg>
      <pc:sldChg chg="add del mod modShow">
        <pc:chgData name="Isis Greenspan" userId="464bb143-1349-4605-a567-29b98f388ffb" providerId="ADAL" clId="{04007472-4255-404F-BB4C-50E080BB265A}" dt="2025-05-22T21:21:36.401" v="880" actId="47"/>
        <pc:sldMkLst>
          <pc:docMk/>
          <pc:sldMk cId="344665902" sldId="5033"/>
        </pc:sldMkLst>
      </pc:sldChg>
      <pc:sldChg chg="addSp modSp add del mod modShow modNotes">
        <pc:chgData name="Isis Greenspan" userId="464bb143-1349-4605-a567-29b98f388ffb" providerId="ADAL" clId="{04007472-4255-404F-BB4C-50E080BB265A}" dt="2025-05-22T23:58:24.013" v="1273" actId="2696"/>
        <pc:sldMkLst>
          <pc:docMk/>
          <pc:sldMk cId="1386685091" sldId="5033"/>
        </pc:sldMkLst>
      </pc:sldChg>
    </pc:docChg>
  </pc:docChgLst>
  <pc:docChgLst>
    <pc:chgData name="Samantha Aiello" userId="S::saiello@cffutures.net::742cd263-0349-48c9-91b3-9a7f66909acc" providerId="AD" clId="Web-{A2A780FA-6DB3-FC35-28F5-DCEEEDD54704}"/>
    <pc:docChg chg="sldOrd addSection modSection">
      <pc:chgData name="Samantha Aiello" userId="S::saiello@cffutures.net::742cd263-0349-48c9-91b3-9a7f66909acc" providerId="AD" clId="Web-{A2A780FA-6DB3-FC35-28F5-DCEEEDD54704}" dt="2025-05-30T17:56:45.216" v="49"/>
      <pc:docMkLst>
        <pc:docMk/>
      </pc:docMkLst>
      <pc:sldChg chg="ord">
        <pc:chgData name="Samantha Aiello" userId="S::saiello@cffutures.net::742cd263-0349-48c9-91b3-9a7f66909acc" providerId="AD" clId="Web-{A2A780FA-6DB3-FC35-28F5-DCEEEDD54704}" dt="2025-05-30T17:23:18.642" v="34"/>
        <pc:sldMkLst>
          <pc:docMk/>
          <pc:sldMk cId="2417549293" sldId="4838"/>
        </pc:sldMkLst>
      </pc:sldChg>
      <pc:sldChg chg="ord">
        <pc:chgData name="Samantha Aiello" userId="S::saiello@cffutures.net::742cd263-0349-48c9-91b3-9a7f66909acc" providerId="AD" clId="Web-{A2A780FA-6DB3-FC35-28F5-DCEEEDD54704}" dt="2025-05-30T17:55:42.763" v="48"/>
        <pc:sldMkLst>
          <pc:docMk/>
          <pc:sldMk cId="4282161756" sldId="4847"/>
        </pc:sldMkLst>
      </pc:sldChg>
      <pc:sldChg chg="ord">
        <pc:chgData name="Samantha Aiello" userId="S::saiello@cffutures.net::742cd263-0349-48c9-91b3-9a7f66909acc" providerId="AD" clId="Web-{A2A780FA-6DB3-FC35-28F5-DCEEEDD54704}" dt="2025-05-30T17:56:45.216" v="49"/>
        <pc:sldMkLst>
          <pc:docMk/>
          <pc:sldMk cId="2051655002" sldId="4859"/>
        </pc:sldMkLst>
      </pc:sldChg>
      <pc:sldChg chg="ord">
        <pc:chgData name="Samantha Aiello" userId="S::saiello@cffutures.net::742cd263-0349-48c9-91b3-9a7f66909acc" providerId="AD" clId="Web-{A2A780FA-6DB3-FC35-28F5-DCEEEDD54704}" dt="2025-05-30T17:17:56.221" v="30"/>
        <pc:sldMkLst>
          <pc:docMk/>
          <pc:sldMk cId="2412918858" sldId="4952"/>
        </pc:sldMkLst>
      </pc:sldChg>
      <pc:sldChg chg="ord">
        <pc:chgData name="Samantha Aiello" userId="S::saiello@cffutures.net::742cd263-0349-48c9-91b3-9a7f66909acc" providerId="AD" clId="Web-{A2A780FA-6DB3-FC35-28F5-DCEEEDD54704}" dt="2025-05-30T17:19:24.439" v="31"/>
        <pc:sldMkLst>
          <pc:docMk/>
          <pc:sldMk cId="3352498904" sldId="4953"/>
        </pc:sldMkLst>
      </pc:sldChg>
      <pc:sldChg chg="ord">
        <pc:chgData name="Samantha Aiello" userId="S::saiello@cffutures.net::742cd263-0349-48c9-91b3-9a7f66909acc" providerId="AD" clId="Web-{A2A780FA-6DB3-FC35-28F5-DCEEEDD54704}" dt="2025-05-30T16:07:14.481" v="3"/>
        <pc:sldMkLst>
          <pc:docMk/>
          <pc:sldMk cId="322903192" sldId="4964"/>
        </pc:sldMkLst>
      </pc:sldChg>
      <pc:sldChg chg="ord">
        <pc:chgData name="Samantha Aiello" userId="S::saiello@cffutures.net::742cd263-0349-48c9-91b3-9a7f66909acc" providerId="AD" clId="Web-{A2A780FA-6DB3-FC35-28F5-DCEEEDD54704}" dt="2025-05-30T16:13:14.011" v="5"/>
        <pc:sldMkLst>
          <pc:docMk/>
          <pc:sldMk cId="4070860837" sldId="4965"/>
        </pc:sldMkLst>
      </pc:sldChg>
      <pc:sldChg chg="ord">
        <pc:chgData name="Samantha Aiello" userId="S::saiello@cffutures.net::742cd263-0349-48c9-91b3-9a7f66909acc" providerId="AD" clId="Web-{A2A780FA-6DB3-FC35-28F5-DCEEEDD54704}" dt="2025-05-30T16:19:04.619" v="7"/>
        <pc:sldMkLst>
          <pc:docMk/>
          <pc:sldMk cId="262374872" sldId="4971"/>
        </pc:sldMkLst>
      </pc:sldChg>
      <pc:sldChg chg="ord">
        <pc:chgData name="Samantha Aiello" userId="S::saiello@cffutures.net::742cd263-0349-48c9-91b3-9a7f66909acc" providerId="AD" clId="Web-{A2A780FA-6DB3-FC35-28F5-DCEEEDD54704}" dt="2025-05-30T16:15:21.995" v="6"/>
        <pc:sldMkLst>
          <pc:docMk/>
          <pc:sldMk cId="462595719" sldId="4975"/>
        </pc:sldMkLst>
      </pc:sldChg>
      <pc:sldChg chg="ord">
        <pc:chgData name="Samantha Aiello" userId="S::saiello@cffutures.net::742cd263-0349-48c9-91b3-9a7f66909acc" providerId="AD" clId="Web-{A2A780FA-6DB3-FC35-28F5-DCEEEDD54704}" dt="2025-05-30T16:21:57.494" v="11"/>
        <pc:sldMkLst>
          <pc:docMk/>
          <pc:sldMk cId="3166696379" sldId="4978"/>
        </pc:sldMkLst>
      </pc:sldChg>
      <pc:sldChg chg="ord">
        <pc:chgData name="Samantha Aiello" userId="S::saiello@cffutures.net::742cd263-0349-48c9-91b3-9a7f66909acc" providerId="AD" clId="Web-{A2A780FA-6DB3-FC35-28F5-DCEEEDD54704}" dt="2025-05-30T16:28:01.774" v="14"/>
        <pc:sldMkLst>
          <pc:docMk/>
          <pc:sldMk cId="1663425035" sldId="4979"/>
        </pc:sldMkLst>
      </pc:sldChg>
      <pc:sldChg chg="ord">
        <pc:chgData name="Samantha Aiello" userId="S::saiello@cffutures.net::742cd263-0349-48c9-91b3-9a7f66909acc" providerId="AD" clId="Web-{A2A780FA-6DB3-FC35-28F5-DCEEEDD54704}" dt="2025-05-30T16:32:10.680" v="16"/>
        <pc:sldMkLst>
          <pc:docMk/>
          <pc:sldMk cId="2670393495" sldId="4982"/>
        </pc:sldMkLst>
      </pc:sldChg>
      <pc:sldChg chg="ord">
        <pc:chgData name="Samantha Aiello" userId="S::saiello@cffutures.net::742cd263-0349-48c9-91b3-9a7f66909acc" providerId="AD" clId="Web-{A2A780FA-6DB3-FC35-28F5-DCEEEDD54704}" dt="2025-05-30T16:40:31.038" v="20"/>
        <pc:sldMkLst>
          <pc:docMk/>
          <pc:sldMk cId="1043593322" sldId="4986"/>
        </pc:sldMkLst>
      </pc:sldChg>
      <pc:sldChg chg="ord">
        <pc:chgData name="Samantha Aiello" userId="S::saiello@cffutures.net::742cd263-0349-48c9-91b3-9a7f66909acc" providerId="AD" clId="Web-{A2A780FA-6DB3-FC35-28F5-DCEEEDD54704}" dt="2025-05-30T16:38:21.538" v="19"/>
        <pc:sldMkLst>
          <pc:docMk/>
          <pc:sldMk cId="3605765804" sldId="4987"/>
        </pc:sldMkLst>
      </pc:sldChg>
      <pc:sldChg chg="ord">
        <pc:chgData name="Samantha Aiello" userId="S::saiello@cffutures.net::742cd263-0349-48c9-91b3-9a7f66909acc" providerId="AD" clId="Web-{A2A780FA-6DB3-FC35-28F5-DCEEEDD54704}" dt="2025-05-30T16:45:59.568" v="21"/>
        <pc:sldMkLst>
          <pc:docMk/>
          <pc:sldMk cId="229842235" sldId="4988"/>
        </pc:sldMkLst>
      </pc:sldChg>
      <pc:sldChg chg="ord">
        <pc:chgData name="Samantha Aiello" userId="S::saiello@cffutures.net::742cd263-0349-48c9-91b3-9a7f66909acc" providerId="AD" clId="Web-{A2A780FA-6DB3-FC35-28F5-DCEEEDD54704}" dt="2025-05-30T16:47:53.834" v="22"/>
        <pc:sldMkLst>
          <pc:docMk/>
          <pc:sldMk cId="3899290262" sldId="4991"/>
        </pc:sldMkLst>
      </pc:sldChg>
      <pc:sldChg chg="ord">
        <pc:chgData name="Samantha Aiello" userId="S::saiello@cffutures.net::742cd263-0349-48c9-91b3-9a7f66909acc" providerId="AD" clId="Web-{A2A780FA-6DB3-FC35-28F5-DCEEEDD54704}" dt="2025-05-30T16:49:22.146" v="23"/>
        <pc:sldMkLst>
          <pc:docMk/>
          <pc:sldMk cId="3145705092" sldId="4993"/>
        </pc:sldMkLst>
      </pc:sldChg>
      <pc:sldChg chg="ord">
        <pc:chgData name="Samantha Aiello" userId="S::saiello@cffutures.net::742cd263-0349-48c9-91b3-9a7f66909acc" providerId="AD" clId="Web-{A2A780FA-6DB3-FC35-28F5-DCEEEDD54704}" dt="2025-05-30T16:58:21.911" v="25"/>
        <pc:sldMkLst>
          <pc:docMk/>
          <pc:sldMk cId="3845142712" sldId="4994"/>
        </pc:sldMkLst>
      </pc:sldChg>
      <pc:sldChg chg="ord">
        <pc:chgData name="Samantha Aiello" userId="S::saiello@cffutures.net::742cd263-0349-48c9-91b3-9a7f66909acc" providerId="AD" clId="Web-{A2A780FA-6DB3-FC35-28F5-DCEEEDD54704}" dt="2025-05-30T17:00:41.801" v="26"/>
        <pc:sldMkLst>
          <pc:docMk/>
          <pc:sldMk cId="1270320882" sldId="4995"/>
        </pc:sldMkLst>
      </pc:sldChg>
      <pc:sldChg chg="ord">
        <pc:chgData name="Samantha Aiello" userId="S::saiello@cffutures.net::742cd263-0349-48c9-91b3-9a7f66909acc" providerId="AD" clId="Web-{A2A780FA-6DB3-FC35-28F5-DCEEEDD54704}" dt="2025-05-30T17:09:40.925" v="28"/>
        <pc:sldMkLst>
          <pc:docMk/>
          <pc:sldMk cId="1928937349" sldId="4996"/>
        </pc:sldMkLst>
      </pc:sldChg>
      <pc:sldChg chg="ord">
        <pc:chgData name="Samantha Aiello" userId="S::saiello@cffutures.net::742cd263-0349-48c9-91b3-9a7f66909acc" providerId="AD" clId="Web-{A2A780FA-6DB3-FC35-28F5-DCEEEDD54704}" dt="2025-05-30T17:10:29.753" v="29"/>
        <pc:sldMkLst>
          <pc:docMk/>
          <pc:sldMk cId="2459387480" sldId="4997"/>
        </pc:sldMkLst>
      </pc:sldChg>
      <pc:sldChg chg="ord">
        <pc:chgData name="Samantha Aiello" userId="S::saiello@cffutures.net::742cd263-0349-48c9-91b3-9a7f66909acc" providerId="AD" clId="Web-{A2A780FA-6DB3-FC35-28F5-DCEEEDD54704}" dt="2025-05-30T17:21:10.533" v="32"/>
        <pc:sldMkLst>
          <pc:docMk/>
          <pc:sldMk cId="860273250" sldId="4998"/>
        </pc:sldMkLst>
      </pc:sldChg>
      <pc:sldChg chg="ord">
        <pc:chgData name="Samantha Aiello" userId="S::saiello@cffutures.net::742cd263-0349-48c9-91b3-9a7f66909acc" providerId="AD" clId="Web-{A2A780FA-6DB3-FC35-28F5-DCEEEDD54704}" dt="2025-05-30T17:22:00.814" v="33"/>
        <pc:sldMkLst>
          <pc:docMk/>
          <pc:sldMk cId="1545382741" sldId="4999"/>
        </pc:sldMkLst>
      </pc:sldChg>
      <pc:sldChg chg="ord">
        <pc:chgData name="Samantha Aiello" userId="S::saiello@cffutures.net::742cd263-0349-48c9-91b3-9a7f66909acc" providerId="AD" clId="Web-{A2A780FA-6DB3-FC35-28F5-DCEEEDD54704}" dt="2025-05-30T17:24:48.985" v="36"/>
        <pc:sldMkLst>
          <pc:docMk/>
          <pc:sldMk cId="2397609229" sldId="5001"/>
        </pc:sldMkLst>
      </pc:sldChg>
      <pc:sldChg chg="ord">
        <pc:chgData name="Samantha Aiello" userId="S::saiello@cffutures.net::742cd263-0349-48c9-91b3-9a7f66909acc" providerId="AD" clId="Web-{A2A780FA-6DB3-FC35-28F5-DCEEEDD54704}" dt="2025-05-30T17:26:05.876" v="37"/>
        <pc:sldMkLst>
          <pc:docMk/>
          <pc:sldMk cId="1457769306" sldId="5002"/>
        </pc:sldMkLst>
      </pc:sldChg>
      <pc:sldChg chg="ord">
        <pc:chgData name="Samantha Aiello" userId="S::saiello@cffutures.net::742cd263-0349-48c9-91b3-9a7f66909acc" providerId="AD" clId="Web-{A2A780FA-6DB3-FC35-28F5-DCEEEDD54704}" dt="2025-05-30T17:02:50.816" v="27"/>
        <pc:sldMkLst>
          <pc:docMk/>
          <pc:sldMk cId="374451373" sldId="5004"/>
        </pc:sldMkLst>
      </pc:sldChg>
      <pc:sldChg chg="ord">
        <pc:chgData name="Samantha Aiello" userId="S::saiello@cffutures.net::742cd263-0349-48c9-91b3-9a7f66909acc" providerId="AD" clId="Web-{A2A780FA-6DB3-FC35-28F5-DCEEEDD54704}" dt="2025-05-30T17:29:06.485" v="38"/>
        <pc:sldMkLst>
          <pc:docMk/>
          <pc:sldMk cId="3296319961" sldId="5005"/>
        </pc:sldMkLst>
      </pc:sldChg>
      <pc:sldChg chg="ord">
        <pc:chgData name="Samantha Aiello" userId="S::saiello@cffutures.net::742cd263-0349-48c9-91b3-9a7f66909acc" providerId="AD" clId="Web-{A2A780FA-6DB3-FC35-28F5-DCEEEDD54704}" dt="2025-05-30T17:39:52.343" v="40"/>
        <pc:sldMkLst>
          <pc:docMk/>
          <pc:sldMk cId="4152659528" sldId="5007"/>
        </pc:sldMkLst>
      </pc:sldChg>
      <pc:sldChg chg="ord">
        <pc:chgData name="Samantha Aiello" userId="S::saiello@cffutures.net::742cd263-0349-48c9-91b3-9a7f66909acc" providerId="AD" clId="Web-{A2A780FA-6DB3-FC35-28F5-DCEEEDD54704}" dt="2025-05-30T17:45:08.139" v="41"/>
        <pc:sldMkLst>
          <pc:docMk/>
          <pc:sldMk cId="1214318688" sldId="5008"/>
        </pc:sldMkLst>
      </pc:sldChg>
      <pc:sldChg chg="ord">
        <pc:chgData name="Samantha Aiello" userId="S::saiello@cffutures.net::742cd263-0349-48c9-91b3-9a7f66909acc" providerId="AD" clId="Web-{A2A780FA-6DB3-FC35-28F5-DCEEEDD54704}" dt="2025-05-30T17:45:32.202" v="42"/>
        <pc:sldMkLst>
          <pc:docMk/>
          <pc:sldMk cId="3024678121" sldId="5009"/>
        </pc:sldMkLst>
      </pc:sldChg>
      <pc:sldChg chg="ord">
        <pc:chgData name="Samantha Aiello" userId="S::saiello@cffutures.net::742cd263-0349-48c9-91b3-9a7f66909acc" providerId="AD" clId="Web-{A2A780FA-6DB3-FC35-28F5-DCEEEDD54704}" dt="2025-05-30T17:49:50.280" v="43"/>
        <pc:sldMkLst>
          <pc:docMk/>
          <pc:sldMk cId="2295329131" sldId="5010"/>
        </pc:sldMkLst>
      </pc:sldChg>
      <pc:sldChg chg="ord">
        <pc:chgData name="Samantha Aiello" userId="S::saiello@cffutures.net::742cd263-0349-48c9-91b3-9a7f66909acc" providerId="AD" clId="Web-{A2A780FA-6DB3-FC35-28F5-DCEEEDD54704}" dt="2025-05-30T17:50:45.451" v="44"/>
        <pc:sldMkLst>
          <pc:docMk/>
          <pc:sldMk cId="1031480089" sldId="5011"/>
        </pc:sldMkLst>
      </pc:sldChg>
      <pc:sldChg chg="ord">
        <pc:chgData name="Samantha Aiello" userId="S::saiello@cffutures.net::742cd263-0349-48c9-91b3-9a7f66909acc" providerId="AD" clId="Web-{A2A780FA-6DB3-FC35-28F5-DCEEEDD54704}" dt="2025-05-30T17:53:20.748" v="45"/>
        <pc:sldMkLst>
          <pc:docMk/>
          <pc:sldMk cId="2568129594" sldId="5012"/>
        </pc:sldMkLst>
      </pc:sldChg>
      <pc:sldChg chg="ord">
        <pc:chgData name="Samantha Aiello" userId="S::saiello@cffutures.net::742cd263-0349-48c9-91b3-9a7f66909acc" providerId="AD" clId="Web-{A2A780FA-6DB3-FC35-28F5-DCEEEDD54704}" dt="2025-05-30T17:29:53.672" v="39"/>
        <pc:sldMkLst>
          <pc:docMk/>
          <pc:sldMk cId="227269697" sldId="5017"/>
        </pc:sldMkLst>
      </pc:sldChg>
      <pc:sldChg chg="ord">
        <pc:chgData name="Samantha Aiello" userId="S::saiello@cffutures.net::742cd263-0349-48c9-91b3-9a7f66909acc" providerId="AD" clId="Web-{A2A780FA-6DB3-FC35-28F5-DCEEEDD54704}" dt="2025-05-30T17:54:53.014" v="47"/>
        <pc:sldMkLst>
          <pc:docMk/>
          <pc:sldMk cId="1457046680" sldId="5018"/>
        </pc:sldMkLst>
      </pc:sldChg>
      <pc:sldChg chg="ord">
        <pc:chgData name="Samantha Aiello" userId="S::saiello@cffutures.net::742cd263-0349-48c9-91b3-9a7f66909acc" providerId="AD" clId="Web-{A2A780FA-6DB3-FC35-28F5-DCEEEDD54704}" dt="2025-05-30T17:54:21.029" v="46"/>
        <pc:sldMkLst>
          <pc:docMk/>
          <pc:sldMk cId="2580787742" sldId="5021"/>
        </pc:sldMkLst>
      </pc:sldChg>
      <pc:sldChg chg="ord">
        <pc:chgData name="Samantha Aiello" userId="S::saiello@cffutures.net::742cd263-0349-48c9-91b3-9a7f66909acc" providerId="AD" clId="Web-{A2A780FA-6DB3-FC35-28F5-DCEEEDD54704}" dt="2025-05-30T16:50:40.583" v="24"/>
        <pc:sldMkLst>
          <pc:docMk/>
          <pc:sldMk cId="4073985185" sldId="5024"/>
        </pc:sldMkLst>
      </pc:sldChg>
      <pc:sldChg chg="ord">
        <pc:chgData name="Samantha Aiello" userId="S::saiello@cffutures.net::742cd263-0349-48c9-91b3-9a7f66909acc" providerId="AD" clId="Web-{A2A780FA-6DB3-FC35-28F5-DCEEEDD54704}" dt="2025-05-30T16:34:08.773" v="17"/>
        <pc:sldMkLst>
          <pc:docMk/>
          <pc:sldMk cId="3160270877" sldId="5025"/>
        </pc:sldMkLst>
      </pc:sldChg>
      <pc:sldChg chg="ord">
        <pc:chgData name="Samantha Aiello" userId="S::saiello@cffutures.net::742cd263-0349-48c9-91b3-9a7f66909acc" providerId="AD" clId="Web-{A2A780FA-6DB3-FC35-28F5-DCEEEDD54704}" dt="2025-05-30T16:26:25.680" v="13"/>
        <pc:sldMkLst>
          <pc:docMk/>
          <pc:sldMk cId="2593858345" sldId="5026"/>
        </pc:sldMkLst>
      </pc:sldChg>
      <pc:sldChg chg="ord">
        <pc:chgData name="Samantha Aiello" userId="S::saiello@cffutures.net::742cd263-0349-48c9-91b3-9a7f66909acc" providerId="AD" clId="Web-{A2A780FA-6DB3-FC35-28F5-DCEEEDD54704}" dt="2025-05-30T16:22:49.697" v="12"/>
        <pc:sldMkLst>
          <pc:docMk/>
          <pc:sldMk cId="4254792082" sldId="5027"/>
        </pc:sldMkLst>
      </pc:sldChg>
      <pc:sldChg chg="ord">
        <pc:chgData name="Samantha Aiello" userId="S::saiello@cffutures.net::742cd263-0349-48c9-91b3-9a7f66909acc" providerId="AD" clId="Web-{A2A780FA-6DB3-FC35-28F5-DCEEEDD54704}" dt="2025-05-30T16:21:15.978" v="10"/>
        <pc:sldMkLst>
          <pc:docMk/>
          <pc:sldMk cId="2278483835" sldId="5029"/>
        </pc:sldMkLst>
      </pc:sldChg>
      <pc:sldChg chg="ord">
        <pc:chgData name="Samantha Aiello" userId="S::saiello@cffutures.net::742cd263-0349-48c9-91b3-9a7f66909acc" providerId="AD" clId="Web-{A2A780FA-6DB3-FC35-28F5-DCEEEDD54704}" dt="2025-05-30T16:30:53.727" v="15"/>
        <pc:sldMkLst>
          <pc:docMk/>
          <pc:sldMk cId="3235616301" sldId="5030"/>
        </pc:sldMkLst>
      </pc:sldChg>
      <pc:sldChg chg="ord">
        <pc:chgData name="Samantha Aiello" userId="S::saiello@cffutures.net::742cd263-0349-48c9-91b3-9a7f66909acc" providerId="AD" clId="Web-{A2A780FA-6DB3-FC35-28F5-DCEEEDD54704}" dt="2025-05-30T16:35:34.742" v="18"/>
        <pc:sldMkLst>
          <pc:docMk/>
          <pc:sldMk cId="3542289148" sldId="5031"/>
        </pc:sldMkLst>
      </pc:sldChg>
      <pc:sldChg chg="ord">
        <pc:chgData name="Samantha Aiello" userId="S::saiello@cffutures.net::742cd263-0349-48c9-91b3-9a7f66909acc" providerId="AD" clId="Web-{A2A780FA-6DB3-FC35-28F5-DCEEEDD54704}" dt="2025-05-30T16:11:18.355" v="4"/>
        <pc:sldMkLst>
          <pc:docMk/>
          <pc:sldMk cId="884817772" sldId="5032"/>
        </pc:sldMkLst>
      </pc:sldChg>
    </pc:docChg>
  </pc:docChgLst>
  <pc:docChgLst>
    <pc:chgData name="Renee Luque" userId="S::rluque@cffutures.net::24b01a1d-1c91-492f-b0ec-f8dd3574c772" providerId="AD" clId="Web-{E3BBFE3E-55B0-4920-8462-D259DD063943}"/>
    <pc:docChg chg="modSld">
      <pc:chgData name="Renee Luque" userId="S::rluque@cffutures.net::24b01a1d-1c91-492f-b0ec-f8dd3574c772" providerId="AD" clId="Web-{E3BBFE3E-55B0-4920-8462-D259DD063943}" dt="2024-07-25T22:29:55.282" v="3"/>
      <pc:docMkLst>
        <pc:docMk/>
      </pc:docMkLst>
      <pc:sldChg chg="modNotes">
        <pc:chgData name="Renee Luque" userId="S::rluque@cffutures.net::24b01a1d-1c91-492f-b0ec-f8dd3574c772" providerId="AD" clId="Web-{E3BBFE3E-55B0-4920-8462-D259DD063943}" dt="2024-07-25T22:29:55.282" v="3"/>
        <pc:sldMkLst>
          <pc:docMk/>
          <pc:sldMk cId="3845142712" sldId="4994"/>
        </pc:sldMkLst>
      </pc:sldChg>
    </pc:docChg>
  </pc:docChgLst>
  <pc:docChgLst>
    <pc:chgData name="Renee Luque" userId="24b01a1d-1c91-492f-b0ec-f8dd3574c772" providerId="ADAL" clId="{B62F4CB2-21D8-4DFC-9AEC-9658A9C719D9}"/>
    <pc:docChg chg="delSld modSection">
      <pc:chgData name="Renee Luque" userId="24b01a1d-1c91-492f-b0ec-f8dd3574c772" providerId="ADAL" clId="{B62F4CB2-21D8-4DFC-9AEC-9658A9C719D9}" dt="2025-07-10T16:46:18.732" v="0" actId="2696"/>
      <pc:docMkLst>
        <pc:docMk/>
      </pc:docMkLst>
      <pc:sldChg chg="del">
        <pc:chgData name="Renee Luque" userId="24b01a1d-1c91-492f-b0ec-f8dd3574c772" providerId="ADAL" clId="{B62F4CB2-21D8-4DFC-9AEC-9658A9C719D9}" dt="2025-07-10T16:46:18.732" v="0" actId="2696"/>
        <pc:sldMkLst>
          <pc:docMk/>
          <pc:sldMk cId="322903192" sldId="4964"/>
        </pc:sldMkLst>
      </pc:sldChg>
    </pc:docChg>
  </pc:docChgLst>
  <pc:docChgLst>
    <pc:chgData name="Isis Greenspan" userId="S::igreenspan@cffutures.net::464bb143-1349-4605-a567-29b98f388ffb" providerId="AD" clId="Web-{CFBEE7FB-72D8-3E35-1739-E1634A03FC1D}"/>
    <pc:docChg chg="mod">
      <pc:chgData name="Isis Greenspan" userId="S::igreenspan@cffutures.net::464bb143-1349-4605-a567-29b98f388ffb" providerId="AD" clId="Web-{CFBEE7FB-72D8-3E35-1739-E1634A03FC1D}" dt="2025-05-22T15:08:17.322" v="0"/>
      <pc:docMkLst>
        <pc:docMk/>
      </pc:docMkLst>
    </pc:docChg>
  </pc:docChgLst>
  <pc:docChgLst>
    <pc:chgData name="Renee Luque" userId="24b01a1d-1c91-492f-b0ec-f8dd3574c772" providerId="ADAL" clId="{A5F059E3-898F-4AAC-9A75-EB9C8CEBC0B3}"/>
    <pc:docChg chg="undo redo custSel addSld modSld">
      <pc:chgData name="Renee Luque" userId="24b01a1d-1c91-492f-b0ec-f8dd3574c772" providerId="ADAL" clId="{A5F059E3-898F-4AAC-9A75-EB9C8CEBC0B3}" dt="2025-05-23T16:09:34.244" v="7611" actId="20577"/>
      <pc:docMkLst>
        <pc:docMk/>
      </pc:docMkLst>
      <pc:sldChg chg="modSp mod modNotesTx">
        <pc:chgData name="Renee Luque" userId="24b01a1d-1c91-492f-b0ec-f8dd3574c772" providerId="ADAL" clId="{A5F059E3-898F-4AAC-9A75-EB9C8CEBC0B3}" dt="2025-05-23T15:50:48.424" v="7162" actId="20577"/>
        <pc:sldMkLst>
          <pc:docMk/>
          <pc:sldMk cId="1526132013" sldId="4696"/>
        </pc:sldMkLst>
        <pc:spChg chg="mod">
          <ac:chgData name="Renee Luque" userId="24b01a1d-1c91-492f-b0ec-f8dd3574c772" providerId="ADAL" clId="{A5F059E3-898F-4AAC-9A75-EB9C8CEBC0B3}" dt="2025-05-23T15:50:20.202" v="7153" actId="20577"/>
          <ac:spMkLst>
            <pc:docMk/>
            <pc:sldMk cId="1526132013" sldId="4696"/>
            <ac:spMk id="6" creationId="{D7F6D42B-364E-6784-B4B1-3D209DB53147}"/>
          </ac:spMkLst>
        </pc:spChg>
      </pc:sldChg>
      <pc:sldChg chg="modNotesTx">
        <pc:chgData name="Renee Luque" userId="24b01a1d-1c91-492f-b0ec-f8dd3574c772" providerId="ADAL" clId="{A5F059E3-898F-4AAC-9A75-EB9C8CEBC0B3}" dt="2025-05-20T23:24:56.532" v="3397" actId="20577"/>
        <pc:sldMkLst>
          <pc:docMk/>
          <pc:sldMk cId="2417549293" sldId="4838"/>
        </pc:sldMkLst>
      </pc:sldChg>
      <pc:sldChg chg="modSp mod">
        <pc:chgData name="Renee Luque" userId="24b01a1d-1c91-492f-b0ec-f8dd3574c772" providerId="ADAL" clId="{A5F059E3-898F-4AAC-9A75-EB9C8CEBC0B3}" dt="2025-05-22T23:51:05.675" v="6796" actId="13926"/>
        <pc:sldMkLst>
          <pc:docMk/>
          <pc:sldMk cId="2778752684" sldId="4842"/>
        </pc:sldMkLst>
        <pc:spChg chg="mod">
          <ac:chgData name="Renee Luque" userId="24b01a1d-1c91-492f-b0ec-f8dd3574c772" providerId="ADAL" clId="{A5F059E3-898F-4AAC-9A75-EB9C8CEBC0B3}" dt="2025-05-22T23:51:05.675" v="6796" actId="13926"/>
          <ac:spMkLst>
            <pc:docMk/>
            <pc:sldMk cId="2778752684" sldId="4842"/>
            <ac:spMk id="4" creationId="{00000000-0000-0000-0000-000000000000}"/>
          </ac:spMkLst>
        </pc:spChg>
      </pc:sldChg>
      <pc:sldChg chg="modNotesTx">
        <pc:chgData name="Renee Luque" userId="24b01a1d-1c91-492f-b0ec-f8dd3574c772" providerId="ADAL" clId="{A5F059E3-898F-4AAC-9A75-EB9C8CEBC0B3}" dt="2025-05-21T23:13:46.280" v="4818" actId="20577"/>
        <pc:sldMkLst>
          <pc:docMk/>
          <pc:sldMk cId="4282161756" sldId="4847"/>
        </pc:sldMkLst>
      </pc:sldChg>
      <pc:sldChg chg="modNotesTx">
        <pc:chgData name="Renee Luque" userId="24b01a1d-1c91-492f-b0ec-f8dd3574c772" providerId="ADAL" clId="{A5F059E3-898F-4AAC-9A75-EB9C8CEBC0B3}" dt="2025-05-20T23:14:41.996" v="3202" actId="20577"/>
        <pc:sldMkLst>
          <pc:docMk/>
          <pc:sldMk cId="2412918858" sldId="4952"/>
        </pc:sldMkLst>
      </pc:sldChg>
      <pc:sldChg chg="modNotesTx">
        <pc:chgData name="Renee Luque" userId="24b01a1d-1c91-492f-b0ec-f8dd3574c772" providerId="ADAL" clId="{A5F059E3-898F-4AAC-9A75-EB9C8CEBC0B3}" dt="2025-05-20T23:16:45.964" v="3300" actId="20577"/>
        <pc:sldMkLst>
          <pc:docMk/>
          <pc:sldMk cId="3352498904" sldId="4953"/>
        </pc:sldMkLst>
      </pc:sldChg>
      <pc:sldChg chg="mod modShow modNotesTx">
        <pc:chgData name="Renee Luque" userId="24b01a1d-1c91-492f-b0ec-f8dd3574c772" providerId="ADAL" clId="{A5F059E3-898F-4AAC-9A75-EB9C8CEBC0B3}" dt="2025-05-23T15:52:10.899" v="7163" actId="400"/>
        <pc:sldMkLst>
          <pc:docMk/>
          <pc:sldMk cId="322903192" sldId="4964"/>
        </pc:sldMkLst>
      </pc:sldChg>
      <pc:sldChg chg="modNotesTx">
        <pc:chgData name="Renee Luque" userId="24b01a1d-1c91-492f-b0ec-f8dd3574c772" providerId="ADAL" clId="{A5F059E3-898F-4AAC-9A75-EB9C8CEBC0B3}" dt="2025-05-23T16:09:34.244" v="7611" actId="20577"/>
        <pc:sldMkLst>
          <pc:docMk/>
          <pc:sldMk cId="4070860837" sldId="4965"/>
        </pc:sldMkLst>
      </pc:sldChg>
      <pc:sldChg chg="modNotesTx">
        <pc:chgData name="Renee Luque" userId="24b01a1d-1c91-492f-b0ec-f8dd3574c772" providerId="ADAL" clId="{A5F059E3-898F-4AAC-9A75-EB9C8CEBC0B3}" dt="2025-05-19T21:23:19.126" v="1262" actId="20577"/>
        <pc:sldMkLst>
          <pc:docMk/>
          <pc:sldMk cId="262374872" sldId="4971"/>
        </pc:sldMkLst>
      </pc:sldChg>
      <pc:sldChg chg="modNotesTx">
        <pc:chgData name="Renee Luque" userId="24b01a1d-1c91-492f-b0ec-f8dd3574c772" providerId="ADAL" clId="{A5F059E3-898F-4AAC-9A75-EB9C8CEBC0B3}" dt="2025-05-19T20:38:02.046" v="122" actId="33524"/>
        <pc:sldMkLst>
          <pc:docMk/>
          <pc:sldMk cId="462595719" sldId="4975"/>
        </pc:sldMkLst>
      </pc:sldChg>
      <pc:sldChg chg="modNotesTx">
        <pc:chgData name="Renee Luque" userId="24b01a1d-1c91-492f-b0ec-f8dd3574c772" providerId="ADAL" clId="{A5F059E3-898F-4AAC-9A75-EB9C8CEBC0B3}" dt="2025-05-19T22:18:00.565" v="2043" actId="20577"/>
        <pc:sldMkLst>
          <pc:docMk/>
          <pc:sldMk cId="1663425035" sldId="4979"/>
        </pc:sldMkLst>
      </pc:sldChg>
      <pc:sldChg chg="modNotesTx">
        <pc:chgData name="Renee Luque" userId="24b01a1d-1c91-492f-b0ec-f8dd3574c772" providerId="ADAL" clId="{A5F059E3-898F-4AAC-9A75-EB9C8CEBC0B3}" dt="2025-05-20T15:37:53.391" v="2463" actId="27107"/>
        <pc:sldMkLst>
          <pc:docMk/>
          <pc:sldMk cId="2670393495" sldId="4982"/>
        </pc:sldMkLst>
      </pc:sldChg>
      <pc:sldChg chg="modNotesTx">
        <pc:chgData name="Renee Luque" userId="24b01a1d-1c91-492f-b0ec-f8dd3574c772" providerId="ADAL" clId="{A5F059E3-898F-4AAC-9A75-EB9C8CEBC0B3}" dt="2025-05-20T15:48:32.051" v="2521" actId="20577"/>
        <pc:sldMkLst>
          <pc:docMk/>
          <pc:sldMk cId="3605765804" sldId="4987"/>
        </pc:sldMkLst>
      </pc:sldChg>
      <pc:sldChg chg="modSp mod modNotesTx">
        <pc:chgData name="Renee Luque" userId="24b01a1d-1c91-492f-b0ec-f8dd3574c772" providerId="ADAL" clId="{A5F059E3-898F-4AAC-9A75-EB9C8CEBC0B3}" dt="2025-05-20T15:58:29.619" v="2640" actId="27636"/>
        <pc:sldMkLst>
          <pc:docMk/>
          <pc:sldMk cId="229842235" sldId="4988"/>
        </pc:sldMkLst>
        <pc:spChg chg="mod">
          <ac:chgData name="Renee Luque" userId="24b01a1d-1c91-492f-b0ec-f8dd3574c772" providerId="ADAL" clId="{A5F059E3-898F-4AAC-9A75-EB9C8CEBC0B3}" dt="2025-05-20T15:58:29.619" v="2640" actId="27636"/>
          <ac:spMkLst>
            <pc:docMk/>
            <pc:sldMk cId="229842235" sldId="4988"/>
            <ac:spMk id="7" creationId="{0A922596-F57A-5BDD-786F-8E6FB859744F}"/>
          </ac:spMkLst>
        </pc:spChg>
      </pc:sldChg>
      <pc:sldChg chg="modSp mod modNotesTx">
        <pc:chgData name="Renee Luque" userId="24b01a1d-1c91-492f-b0ec-f8dd3574c772" providerId="ADAL" clId="{A5F059E3-898F-4AAC-9A75-EB9C8CEBC0B3}" dt="2025-05-20T16:05:13.010" v="2786" actId="20577"/>
        <pc:sldMkLst>
          <pc:docMk/>
          <pc:sldMk cId="3899290262" sldId="4991"/>
        </pc:sldMkLst>
        <pc:spChg chg="mod">
          <ac:chgData name="Renee Luque" userId="24b01a1d-1c91-492f-b0ec-f8dd3574c772" providerId="ADAL" clId="{A5F059E3-898F-4AAC-9A75-EB9C8CEBC0B3}" dt="2025-05-20T16:03:19.363" v="2693" actId="20577"/>
          <ac:spMkLst>
            <pc:docMk/>
            <pc:sldMk cId="3899290262" sldId="4991"/>
            <ac:spMk id="5" creationId="{9D553CD1-5761-32E4-BD35-A0465B50221E}"/>
          </ac:spMkLst>
        </pc:spChg>
        <pc:spChg chg="mod">
          <ac:chgData name="Renee Luque" userId="24b01a1d-1c91-492f-b0ec-f8dd3574c772" providerId="ADAL" clId="{A5F059E3-898F-4AAC-9A75-EB9C8CEBC0B3}" dt="2025-05-20T16:05:13.010" v="2786" actId="20577"/>
          <ac:spMkLst>
            <pc:docMk/>
            <pc:sldMk cId="3899290262" sldId="4991"/>
            <ac:spMk id="13" creationId="{0420E500-A2D2-8C05-A17F-4B15E862DCB6}"/>
          </ac:spMkLst>
        </pc:spChg>
      </pc:sldChg>
      <pc:sldChg chg="modNotesTx">
        <pc:chgData name="Renee Luque" userId="24b01a1d-1c91-492f-b0ec-f8dd3574c772" providerId="ADAL" clId="{A5F059E3-898F-4AAC-9A75-EB9C8CEBC0B3}" dt="2025-05-20T16:19:47.515" v="2793" actId="20577"/>
        <pc:sldMkLst>
          <pc:docMk/>
          <pc:sldMk cId="3145705092" sldId="4993"/>
        </pc:sldMkLst>
      </pc:sldChg>
      <pc:sldChg chg="modSp mod modNotesTx">
        <pc:chgData name="Renee Luque" userId="24b01a1d-1c91-492f-b0ec-f8dd3574c772" providerId="ADAL" clId="{A5F059E3-898F-4AAC-9A75-EB9C8CEBC0B3}" dt="2025-05-20T17:10:30.828" v="3121" actId="313"/>
        <pc:sldMkLst>
          <pc:docMk/>
          <pc:sldMk cId="3845142712" sldId="4994"/>
        </pc:sldMkLst>
        <pc:spChg chg="mod">
          <ac:chgData name="Renee Luque" userId="24b01a1d-1c91-492f-b0ec-f8dd3574c772" providerId="ADAL" clId="{A5F059E3-898F-4AAC-9A75-EB9C8CEBC0B3}" dt="2025-05-20T17:07:56.914" v="2981" actId="20577"/>
          <ac:spMkLst>
            <pc:docMk/>
            <pc:sldMk cId="3845142712" sldId="4994"/>
            <ac:spMk id="4" creationId="{2B186A7F-F64A-E47E-5BAD-199309D1F92A}"/>
          </ac:spMkLst>
        </pc:spChg>
      </pc:sldChg>
      <pc:sldChg chg="modSp mod">
        <pc:chgData name="Renee Luque" userId="24b01a1d-1c91-492f-b0ec-f8dd3574c772" providerId="ADAL" clId="{A5F059E3-898F-4AAC-9A75-EB9C8CEBC0B3}" dt="2025-05-22T21:56:20.404" v="4825" actId="13926"/>
        <pc:sldMkLst>
          <pc:docMk/>
          <pc:sldMk cId="1270320882" sldId="4995"/>
        </pc:sldMkLst>
        <pc:spChg chg="mod">
          <ac:chgData name="Renee Luque" userId="24b01a1d-1c91-492f-b0ec-f8dd3574c772" providerId="ADAL" clId="{A5F059E3-898F-4AAC-9A75-EB9C8CEBC0B3}" dt="2025-05-22T21:56:20.404" v="4825" actId="13926"/>
          <ac:spMkLst>
            <pc:docMk/>
            <pc:sldMk cId="1270320882" sldId="4995"/>
            <ac:spMk id="3" creationId="{C45A9506-18AC-6AFF-00B6-4FD0080517A1}"/>
          </ac:spMkLst>
        </pc:spChg>
      </pc:sldChg>
      <pc:sldChg chg="modNotesTx">
        <pc:chgData name="Renee Luque" userId="24b01a1d-1c91-492f-b0ec-f8dd3574c772" providerId="ADAL" clId="{A5F059E3-898F-4AAC-9A75-EB9C8CEBC0B3}" dt="2025-05-20T21:06:17.688" v="3144" actId="20577"/>
        <pc:sldMkLst>
          <pc:docMk/>
          <pc:sldMk cId="1928937349" sldId="4996"/>
        </pc:sldMkLst>
      </pc:sldChg>
      <pc:sldChg chg="modSp mod">
        <pc:chgData name="Renee Luque" userId="24b01a1d-1c91-492f-b0ec-f8dd3574c772" providerId="ADAL" clId="{A5F059E3-898F-4AAC-9A75-EB9C8CEBC0B3}" dt="2025-05-20T23:18:54.596" v="3301" actId="113"/>
        <pc:sldMkLst>
          <pc:docMk/>
          <pc:sldMk cId="1545382741" sldId="4999"/>
        </pc:sldMkLst>
        <pc:spChg chg="mod">
          <ac:chgData name="Renee Luque" userId="24b01a1d-1c91-492f-b0ec-f8dd3574c772" providerId="ADAL" clId="{A5F059E3-898F-4AAC-9A75-EB9C8CEBC0B3}" dt="2025-05-20T23:18:54.596" v="3301" actId="113"/>
          <ac:spMkLst>
            <pc:docMk/>
            <pc:sldMk cId="1545382741" sldId="4999"/>
            <ac:spMk id="3" creationId="{C45A9506-18AC-6AFF-00B6-4FD0080517A1}"/>
          </ac:spMkLst>
        </pc:spChg>
      </pc:sldChg>
      <pc:sldChg chg="modSp mod modNotesTx">
        <pc:chgData name="Renee Luque" userId="24b01a1d-1c91-492f-b0ec-f8dd3574c772" providerId="ADAL" clId="{A5F059E3-898F-4AAC-9A75-EB9C8CEBC0B3}" dt="2025-05-21T18:38:36.429" v="3419" actId="20577"/>
        <pc:sldMkLst>
          <pc:docMk/>
          <pc:sldMk cId="2397609229" sldId="5001"/>
        </pc:sldMkLst>
        <pc:spChg chg="mod">
          <ac:chgData name="Renee Luque" userId="24b01a1d-1c91-492f-b0ec-f8dd3574c772" providerId="ADAL" clId="{A5F059E3-898F-4AAC-9A75-EB9C8CEBC0B3}" dt="2025-05-21T17:45:38.904" v="3416" actId="20577"/>
          <ac:spMkLst>
            <pc:docMk/>
            <pc:sldMk cId="2397609229" sldId="5001"/>
            <ac:spMk id="14" creationId="{4E583A05-12DA-F829-D504-8FD319E4C5B7}"/>
          </ac:spMkLst>
        </pc:spChg>
      </pc:sldChg>
      <pc:sldChg chg="modNotesTx">
        <pc:chgData name="Renee Luque" userId="24b01a1d-1c91-492f-b0ec-f8dd3574c772" providerId="ADAL" clId="{A5F059E3-898F-4AAC-9A75-EB9C8CEBC0B3}" dt="2025-05-21T18:43:09.498" v="3452" actId="20577"/>
        <pc:sldMkLst>
          <pc:docMk/>
          <pc:sldMk cId="3296319961" sldId="5005"/>
        </pc:sldMkLst>
      </pc:sldChg>
      <pc:sldChg chg="modNotesTx">
        <pc:chgData name="Renee Luque" userId="24b01a1d-1c91-492f-b0ec-f8dd3574c772" providerId="ADAL" clId="{A5F059E3-898F-4AAC-9A75-EB9C8CEBC0B3}" dt="2025-05-21T18:46:32.736" v="3467" actId="20577"/>
        <pc:sldMkLst>
          <pc:docMk/>
          <pc:sldMk cId="4152659528" sldId="5007"/>
        </pc:sldMkLst>
      </pc:sldChg>
      <pc:sldChg chg="modSp mod modNotesTx">
        <pc:chgData name="Renee Luque" userId="24b01a1d-1c91-492f-b0ec-f8dd3574c772" providerId="ADAL" clId="{A5F059E3-898F-4AAC-9A75-EB9C8CEBC0B3}" dt="2025-05-21T22:44:51.618" v="3959" actId="20577"/>
        <pc:sldMkLst>
          <pc:docMk/>
          <pc:sldMk cId="2295329131" sldId="5010"/>
        </pc:sldMkLst>
        <pc:spChg chg="mod">
          <ac:chgData name="Renee Luque" userId="24b01a1d-1c91-492f-b0ec-f8dd3574c772" providerId="ADAL" clId="{A5F059E3-898F-4AAC-9A75-EB9C8CEBC0B3}" dt="2025-05-21T22:32:41.048" v="3499" actId="20577"/>
          <ac:spMkLst>
            <pc:docMk/>
            <pc:sldMk cId="2295329131" sldId="5010"/>
            <ac:spMk id="4" creationId="{2B186A7F-F64A-E47E-5BAD-199309D1F92A}"/>
          </ac:spMkLst>
        </pc:spChg>
      </pc:sldChg>
      <pc:sldChg chg="modSp mod">
        <pc:chgData name="Renee Luque" userId="24b01a1d-1c91-492f-b0ec-f8dd3574c772" providerId="ADAL" clId="{A5F059E3-898F-4AAC-9A75-EB9C8CEBC0B3}" dt="2025-05-21T22:49:05.606" v="4174" actId="20577"/>
        <pc:sldMkLst>
          <pc:docMk/>
          <pc:sldMk cId="1031480089" sldId="5011"/>
        </pc:sldMkLst>
        <pc:spChg chg="mod">
          <ac:chgData name="Renee Luque" userId="24b01a1d-1c91-492f-b0ec-f8dd3574c772" providerId="ADAL" clId="{A5F059E3-898F-4AAC-9A75-EB9C8CEBC0B3}" dt="2025-05-21T22:49:05.606" v="4174" actId="20577"/>
          <ac:spMkLst>
            <pc:docMk/>
            <pc:sldMk cId="1031480089" sldId="5011"/>
            <ac:spMk id="3" creationId="{C45A9506-18AC-6AFF-00B6-4FD0080517A1}"/>
          </ac:spMkLst>
        </pc:spChg>
      </pc:sldChg>
      <pc:sldChg chg="modSp mod modNotesTx">
        <pc:chgData name="Renee Luque" userId="24b01a1d-1c91-492f-b0ec-f8dd3574c772" providerId="ADAL" clId="{A5F059E3-898F-4AAC-9A75-EB9C8CEBC0B3}" dt="2025-05-21T23:07:22.808" v="4711" actId="20577"/>
        <pc:sldMkLst>
          <pc:docMk/>
          <pc:sldMk cId="2568129594" sldId="5012"/>
        </pc:sldMkLst>
        <pc:spChg chg="mod">
          <ac:chgData name="Renee Luque" userId="24b01a1d-1c91-492f-b0ec-f8dd3574c772" providerId="ADAL" clId="{A5F059E3-898F-4AAC-9A75-EB9C8CEBC0B3}" dt="2025-05-21T22:59:48.694" v="4178" actId="20577"/>
          <ac:spMkLst>
            <pc:docMk/>
            <pc:sldMk cId="2568129594" sldId="5012"/>
            <ac:spMk id="7" creationId="{7092AC36-1A75-2D3A-5718-327E6CBC5476}"/>
          </ac:spMkLst>
        </pc:spChg>
      </pc:sldChg>
      <pc:sldChg chg="modSp mod modNotesTx">
        <pc:chgData name="Renee Luque" userId="24b01a1d-1c91-492f-b0ec-f8dd3574c772" providerId="ADAL" clId="{A5F059E3-898F-4AAC-9A75-EB9C8CEBC0B3}" dt="2025-05-21T23:11:36.863" v="4805" actId="20577"/>
        <pc:sldMkLst>
          <pc:docMk/>
          <pc:sldMk cId="2580787742" sldId="5021"/>
        </pc:sldMkLst>
        <pc:spChg chg="mod">
          <ac:chgData name="Renee Luque" userId="24b01a1d-1c91-492f-b0ec-f8dd3574c772" providerId="ADAL" clId="{A5F059E3-898F-4AAC-9A75-EB9C8CEBC0B3}" dt="2025-05-21T23:10:41.736" v="4774" actId="20577"/>
          <ac:spMkLst>
            <pc:docMk/>
            <pc:sldMk cId="2580787742" sldId="5021"/>
            <ac:spMk id="15" creationId="{7DA29909-89AC-6689-DBBB-A3F257F5EF0B}"/>
          </ac:spMkLst>
        </pc:spChg>
      </pc:sldChg>
      <pc:sldChg chg="modNotesTx">
        <pc:chgData name="Renee Luque" userId="24b01a1d-1c91-492f-b0ec-f8dd3574c772" providerId="ADAL" clId="{A5F059E3-898F-4AAC-9A75-EB9C8CEBC0B3}" dt="2025-05-20T16:30:48.820" v="2952" actId="20577"/>
        <pc:sldMkLst>
          <pc:docMk/>
          <pc:sldMk cId="4073985185" sldId="5024"/>
        </pc:sldMkLst>
      </pc:sldChg>
      <pc:sldChg chg="modNotesTx">
        <pc:chgData name="Renee Luque" userId="24b01a1d-1c91-492f-b0ec-f8dd3574c772" providerId="ADAL" clId="{A5F059E3-898F-4AAC-9A75-EB9C8CEBC0B3}" dt="2025-05-19T21:44:15.917" v="1785" actId="20577"/>
        <pc:sldMkLst>
          <pc:docMk/>
          <pc:sldMk cId="2278483835" sldId="5029"/>
        </pc:sldMkLst>
      </pc:sldChg>
      <pc:sldChg chg="modNotesTx">
        <pc:chgData name="Renee Luque" userId="24b01a1d-1c91-492f-b0ec-f8dd3574c772" providerId="ADAL" clId="{A5F059E3-898F-4AAC-9A75-EB9C8CEBC0B3}" dt="2025-05-19T22:44:41.487" v="2461" actId="20577"/>
        <pc:sldMkLst>
          <pc:docMk/>
          <pc:sldMk cId="3235616301" sldId="5030"/>
        </pc:sldMkLst>
      </pc:sldChg>
      <pc:sldChg chg="modNotesTx">
        <pc:chgData name="Renee Luque" userId="24b01a1d-1c91-492f-b0ec-f8dd3574c772" providerId="ADAL" clId="{A5F059E3-898F-4AAC-9A75-EB9C8CEBC0B3}" dt="2025-05-20T15:43:16.809" v="2520" actId="20577"/>
        <pc:sldMkLst>
          <pc:docMk/>
          <pc:sldMk cId="3542289148" sldId="5031"/>
        </pc:sldMkLst>
      </pc:sldChg>
      <pc:sldChg chg="modSp new mod modNotesTx">
        <pc:chgData name="Renee Luque" userId="24b01a1d-1c91-492f-b0ec-f8dd3574c772" providerId="ADAL" clId="{A5F059E3-898F-4AAC-9A75-EB9C8CEBC0B3}" dt="2025-05-23T16:04:23.913" v="7303" actId="20577"/>
        <pc:sldMkLst>
          <pc:docMk/>
          <pc:sldMk cId="884817772" sldId="5032"/>
        </pc:sldMkLst>
        <pc:spChg chg="mod">
          <ac:chgData name="Renee Luque" userId="24b01a1d-1c91-492f-b0ec-f8dd3574c772" providerId="ADAL" clId="{A5F059E3-898F-4AAC-9A75-EB9C8CEBC0B3}" dt="2025-05-22T23:33:04.058" v="6376" actId="20577"/>
          <ac:spMkLst>
            <pc:docMk/>
            <pc:sldMk cId="884817772" sldId="5032"/>
            <ac:spMk id="2" creationId="{7A1ADF6D-13C3-1BB5-F825-F68E44CA9F49}"/>
          </ac:spMkLst>
        </pc:spChg>
        <pc:spChg chg="mod">
          <ac:chgData name="Renee Luque" userId="24b01a1d-1c91-492f-b0ec-f8dd3574c772" providerId="ADAL" clId="{A5F059E3-898F-4AAC-9A75-EB9C8CEBC0B3}" dt="2025-05-23T16:00:09.776" v="7214" actId="20577"/>
          <ac:spMkLst>
            <pc:docMk/>
            <pc:sldMk cId="884817772" sldId="5032"/>
            <ac:spMk id="4" creationId="{E22BBEB6-1322-9C5E-8A86-25ABE03966AA}"/>
          </ac:spMkLst>
        </pc:spChg>
        <pc:spChg chg="mod">
          <ac:chgData name="Renee Luque" userId="24b01a1d-1c91-492f-b0ec-f8dd3574c772" providerId="ADAL" clId="{A5F059E3-898F-4AAC-9A75-EB9C8CEBC0B3}" dt="2025-05-23T16:00:31.096" v="7224" actId="255"/>
          <ac:spMkLst>
            <pc:docMk/>
            <pc:sldMk cId="884817772" sldId="5032"/>
            <ac:spMk id="5" creationId="{758897C9-71DA-1A49-AD01-6BE1EFDADE38}"/>
          </ac:spMkLst>
        </pc:spChg>
        <pc:spChg chg="mod">
          <ac:chgData name="Renee Luque" userId="24b01a1d-1c91-492f-b0ec-f8dd3574c772" providerId="ADAL" clId="{A5F059E3-898F-4AAC-9A75-EB9C8CEBC0B3}" dt="2025-05-23T16:01:51.718" v="7234" actId="20577"/>
          <ac:spMkLst>
            <pc:docMk/>
            <pc:sldMk cId="884817772" sldId="5032"/>
            <ac:spMk id="6" creationId="{FBD5CF7C-049A-6A68-A640-F8CDDFAAE213}"/>
          </ac:spMkLst>
        </pc:spChg>
        <pc:spChg chg="mod">
          <ac:chgData name="Renee Luque" userId="24b01a1d-1c91-492f-b0ec-f8dd3574c772" providerId="ADAL" clId="{A5F059E3-898F-4AAC-9A75-EB9C8CEBC0B3}" dt="2025-05-23T16:01:56.694" v="7236" actId="255"/>
          <ac:spMkLst>
            <pc:docMk/>
            <pc:sldMk cId="884817772" sldId="5032"/>
            <ac:spMk id="8" creationId="{3769B543-4D81-4CEA-7784-0001BE1DF68D}"/>
          </ac:spMkLst>
        </pc:spChg>
        <pc:spChg chg="mod">
          <ac:chgData name="Renee Luque" userId="24b01a1d-1c91-492f-b0ec-f8dd3574c772" providerId="ADAL" clId="{A5F059E3-898F-4AAC-9A75-EB9C8CEBC0B3}" dt="2025-05-22T21:54:59.253" v="4823" actId="1076"/>
          <ac:spMkLst>
            <pc:docMk/>
            <pc:sldMk cId="884817772" sldId="5032"/>
            <ac:spMk id="11" creationId="{E3A3583F-645E-70E1-3FED-757CAAAD2429}"/>
          </ac:spMkLst>
        </pc:spChg>
        <pc:spChg chg="mod">
          <ac:chgData name="Renee Luque" userId="24b01a1d-1c91-492f-b0ec-f8dd3574c772" providerId="ADAL" clId="{A5F059E3-898F-4AAC-9A75-EB9C8CEBC0B3}" dt="2025-05-23T15:58:46.748" v="7197" actId="1076"/>
          <ac:spMkLst>
            <pc:docMk/>
            <pc:sldMk cId="884817772" sldId="5032"/>
            <ac:spMk id="14" creationId="{6CF01BA1-912E-401F-E758-6E0164680CA8}"/>
          </ac:spMkLst>
        </pc:spChg>
        <pc:spChg chg="mod">
          <ac:chgData name="Renee Luque" userId="24b01a1d-1c91-492f-b0ec-f8dd3574c772" providerId="ADAL" clId="{A5F059E3-898F-4AAC-9A75-EB9C8CEBC0B3}" dt="2025-05-22T23:29:07.612" v="6283" actId="1076"/>
          <ac:spMkLst>
            <pc:docMk/>
            <pc:sldMk cId="884817772" sldId="5032"/>
            <ac:spMk id="15" creationId="{CBDF4AEC-827E-91E1-A4A5-D126CCC7FDE6}"/>
          </ac:spMkLst>
        </pc:spChg>
        <pc:spChg chg="mod">
          <ac:chgData name="Renee Luque" userId="24b01a1d-1c91-492f-b0ec-f8dd3574c772" providerId="ADAL" clId="{A5F059E3-898F-4AAC-9A75-EB9C8CEBC0B3}" dt="2025-05-22T23:31:09.572" v="6294" actId="1076"/>
          <ac:spMkLst>
            <pc:docMk/>
            <pc:sldMk cId="884817772" sldId="5032"/>
            <ac:spMk id="17" creationId="{613EC493-4B3F-8F8E-5C24-43FE0B3472A5}"/>
          </ac:spMkLst>
        </pc:spChg>
        <pc:spChg chg="mod">
          <ac:chgData name="Renee Luque" userId="24b01a1d-1c91-492f-b0ec-f8dd3574c772" providerId="ADAL" clId="{A5F059E3-898F-4AAC-9A75-EB9C8CEBC0B3}" dt="2025-05-23T16:02:16.994" v="7238" actId="20577"/>
          <ac:spMkLst>
            <pc:docMk/>
            <pc:sldMk cId="884817772" sldId="5032"/>
            <ac:spMk id="20" creationId="{62CB8821-CC97-A222-68D6-C3DF24F466CD}"/>
          </ac:spMkLst>
        </pc:spChg>
        <pc:spChg chg="mod">
          <ac:chgData name="Renee Luque" userId="24b01a1d-1c91-492f-b0ec-f8dd3574c772" providerId="ADAL" clId="{A5F059E3-898F-4AAC-9A75-EB9C8CEBC0B3}" dt="2025-05-22T23:44:01.934" v="6791" actId="688"/>
          <ac:spMkLst>
            <pc:docMk/>
            <pc:sldMk cId="884817772" sldId="5032"/>
            <ac:spMk id="50" creationId="{0A83D7E9-D052-F1EF-BB7E-C51069ABB64F}"/>
          </ac:spMkLst>
        </pc:spChg>
        <pc:grpChg chg="mod">
          <ac:chgData name="Renee Luque" userId="24b01a1d-1c91-492f-b0ec-f8dd3574c772" providerId="ADAL" clId="{A5F059E3-898F-4AAC-9A75-EB9C8CEBC0B3}" dt="2025-05-23T15:59:19.035" v="7199" actId="14100"/>
          <ac:grpSpMkLst>
            <pc:docMk/>
            <pc:sldMk cId="884817772" sldId="5032"/>
            <ac:grpSpMk id="25" creationId="{4AE7D964-ABC5-6D0A-9081-23EF3B2E1967}"/>
          </ac:grpSpMkLst>
        </pc:grpChg>
      </pc:sldChg>
    </pc:docChg>
  </pc:docChgLst>
  <pc:docChgLst>
    <pc:chgData name="Darron Petit" userId="fa1b50a9-2e46-4990-9854-aef413bde390" providerId="ADAL" clId="{6B404C9B-4761-473E-AB28-AD726919AA9B}"/>
    <pc:docChg chg="undo redo custSel modSld">
      <pc:chgData name="Darron Petit" userId="fa1b50a9-2e46-4990-9854-aef413bde390" providerId="ADAL" clId="{6B404C9B-4761-473E-AB28-AD726919AA9B}" dt="2024-04-17T23:22:06.222" v="392" actId="962"/>
      <pc:docMkLst>
        <pc:docMk/>
      </pc:docMkLst>
      <pc:sldChg chg="modSp mod modNotesTx">
        <pc:chgData name="Darron Petit" userId="fa1b50a9-2e46-4990-9854-aef413bde390" providerId="ADAL" clId="{6B404C9B-4761-473E-AB28-AD726919AA9B}" dt="2024-04-17T23:14:09.150" v="71" actId="1076"/>
        <pc:sldMkLst>
          <pc:docMk/>
          <pc:sldMk cId="2292044336" sldId="257"/>
        </pc:sldMkLst>
      </pc:sldChg>
      <pc:sldChg chg="modNotesTx">
        <pc:chgData name="Darron Petit" userId="fa1b50a9-2e46-4990-9854-aef413bde390" providerId="ADAL" clId="{6B404C9B-4761-473E-AB28-AD726919AA9B}" dt="2024-04-17T23:06:30.475" v="5" actId="20577"/>
        <pc:sldMkLst>
          <pc:docMk/>
          <pc:sldMk cId="4010552603" sldId="4695"/>
        </pc:sldMkLst>
      </pc:sldChg>
      <pc:sldChg chg="modSp mod modNotesTx">
        <pc:chgData name="Darron Petit" userId="fa1b50a9-2e46-4990-9854-aef413bde390" providerId="ADAL" clId="{6B404C9B-4761-473E-AB28-AD726919AA9B}" dt="2024-04-17T23:06:57.692" v="17"/>
        <pc:sldMkLst>
          <pc:docMk/>
          <pc:sldMk cId="1526132013" sldId="4696"/>
        </pc:sldMkLst>
      </pc:sldChg>
      <pc:sldChg chg="delSp modSp mod modNotesTx">
        <pc:chgData name="Darron Petit" userId="fa1b50a9-2e46-4990-9854-aef413bde390" providerId="ADAL" clId="{6B404C9B-4761-473E-AB28-AD726919AA9B}" dt="2024-04-17T23:21:14.266" v="360" actId="962"/>
        <pc:sldMkLst>
          <pc:docMk/>
          <pc:sldMk cId="2417549293" sldId="4838"/>
        </pc:sldMkLst>
      </pc:sldChg>
      <pc:sldChg chg="modNotesTx">
        <pc:chgData name="Darron Petit" userId="fa1b50a9-2e46-4990-9854-aef413bde390" providerId="ADAL" clId="{6B404C9B-4761-473E-AB28-AD726919AA9B}" dt="2024-04-17T23:12:52.927" v="68"/>
        <pc:sldMkLst>
          <pc:docMk/>
          <pc:sldMk cId="4282161756" sldId="4847"/>
        </pc:sldMkLst>
      </pc:sldChg>
      <pc:sldChg chg="modNotesTx">
        <pc:chgData name="Darron Petit" userId="fa1b50a9-2e46-4990-9854-aef413bde390" providerId="ADAL" clId="{6B404C9B-4761-473E-AB28-AD726919AA9B}" dt="2024-04-17T23:12:58.702" v="69"/>
        <pc:sldMkLst>
          <pc:docMk/>
          <pc:sldMk cId="2051655002" sldId="4859"/>
        </pc:sldMkLst>
      </pc:sldChg>
      <pc:sldChg chg="modSp mod modNotesTx">
        <pc:chgData name="Darron Petit" userId="fa1b50a9-2e46-4990-9854-aef413bde390" providerId="ADAL" clId="{6B404C9B-4761-473E-AB28-AD726919AA9B}" dt="2024-04-17T23:19:12.276" v="345" actId="962"/>
        <pc:sldMkLst>
          <pc:docMk/>
          <pc:sldMk cId="2412918858" sldId="4952"/>
        </pc:sldMkLst>
      </pc:sldChg>
      <pc:sldChg chg="modNotesTx">
        <pc:chgData name="Darron Petit" userId="fa1b50a9-2e46-4990-9854-aef413bde390" providerId="ADAL" clId="{6B404C9B-4761-473E-AB28-AD726919AA9B}" dt="2024-04-17T23:10:54.006" v="48"/>
        <pc:sldMkLst>
          <pc:docMk/>
          <pc:sldMk cId="3352498904" sldId="4953"/>
        </pc:sldMkLst>
      </pc:sldChg>
      <pc:sldChg chg="modNotesTx">
        <pc:chgData name="Darron Petit" userId="fa1b50a9-2e46-4990-9854-aef413bde390" providerId="ADAL" clId="{6B404C9B-4761-473E-AB28-AD726919AA9B}" dt="2024-04-17T23:07:06.938" v="22" actId="20577"/>
        <pc:sldMkLst>
          <pc:docMk/>
          <pc:sldMk cId="322903192" sldId="4964"/>
        </pc:sldMkLst>
      </pc:sldChg>
      <pc:sldChg chg="modNotesTx">
        <pc:chgData name="Darron Petit" userId="fa1b50a9-2e46-4990-9854-aef413bde390" providerId="ADAL" clId="{6B404C9B-4761-473E-AB28-AD726919AA9B}" dt="2024-04-17T23:07:14.271" v="23"/>
        <pc:sldMkLst>
          <pc:docMk/>
          <pc:sldMk cId="4070860837" sldId="4965"/>
        </pc:sldMkLst>
      </pc:sldChg>
      <pc:sldChg chg="modNotesTx">
        <pc:chgData name="Darron Petit" userId="fa1b50a9-2e46-4990-9854-aef413bde390" providerId="ADAL" clId="{6B404C9B-4761-473E-AB28-AD726919AA9B}" dt="2024-04-17T23:07:35.205" v="25"/>
        <pc:sldMkLst>
          <pc:docMk/>
          <pc:sldMk cId="262374872" sldId="4971"/>
        </pc:sldMkLst>
      </pc:sldChg>
      <pc:sldChg chg="modSp mod modNotesTx">
        <pc:chgData name="Darron Petit" userId="fa1b50a9-2e46-4990-9854-aef413bde390" providerId="ADAL" clId="{6B404C9B-4761-473E-AB28-AD726919AA9B}" dt="2024-04-17T23:17:24.710" v="117" actId="962"/>
        <pc:sldMkLst>
          <pc:docMk/>
          <pc:sldMk cId="462595719" sldId="4975"/>
        </pc:sldMkLst>
      </pc:sldChg>
      <pc:sldChg chg="modNotesTx">
        <pc:chgData name="Darron Petit" userId="fa1b50a9-2e46-4990-9854-aef413bde390" providerId="ADAL" clId="{6B404C9B-4761-473E-AB28-AD726919AA9B}" dt="2024-04-17T23:07:57.819" v="27"/>
        <pc:sldMkLst>
          <pc:docMk/>
          <pc:sldMk cId="3166696379" sldId="4978"/>
        </pc:sldMkLst>
      </pc:sldChg>
      <pc:sldChg chg="modNotesTx">
        <pc:chgData name="Darron Petit" userId="fa1b50a9-2e46-4990-9854-aef413bde390" providerId="ADAL" clId="{6B404C9B-4761-473E-AB28-AD726919AA9B}" dt="2024-04-17T23:08:20.562" v="29"/>
        <pc:sldMkLst>
          <pc:docMk/>
          <pc:sldMk cId="1663425035" sldId="4979"/>
        </pc:sldMkLst>
      </pc:sldChg>
      <pc:sldChg chg="modNotesTx">
        <pc:chgData name="Darron Petit" userId="fa1b50a9-2e46-4990-9854-aef413bde390" providerId="ADAL" clId="{6B404C9B-4761-473E-AB28-AD726919AA9B}" dt="2024-04-17T23:08:35.067" v="31"/>
        <pc:sldMkLst>
          <pc:docMk/>
          <pc:sldMk cId="2670393495" sldId="4982"/>
        </pc:sldMkLst>
      </pc:sldChg>
      <pc:sldChg chg="modSp mod modNotesTx">
        <pc:chgData name="Darron Petit" userId="fa1b50a9-2e46-4990-9854-aef413bde390" providerId="ADAL" clId="{6B404C9B-4761-473E-AB28-AD726919AA9B}" dt="2024-04-17T23:18:13.632" v="255" actId="962"/>
        <pc:sldMkLst>
          <pc:docMk/>
          <pc:sldMk cId="1043593322" sldId="4986"/>
        </pc:sldMkLst>
      </pc:sldChg>
      <pc:sldChg chg="modNotesTx">
        <pc:chgData name="Darron Petit" userId="fa1b50a9-2e46-4990-9854-aef413bde390" providerId="ADAL" clId="{6B404C9B-4761-473E-AB28-AD726919AA9B}" dt="2024-04-17T23:08:55.741" v="34"/>
        <pc:sldMkLst>
          <pc:docMk/>
          <pc:sldMk cId="3605765804" sldId="4987"/>
        </pc:sldMkLst>
      </pc:sldChg>
      <pc:sldChg chg="modNotesTx">
        <pc:chgData name="Darron Petit" userId="fa1b50a9-2e46-4990-9854-aef413bde390" providerId="ADAL" clId="{6B404C9B-4761-473E-AB28-AD726919AA9B}" dt="2024-04-17T23:09:30.297" v="38"/>
        <pc:sldMkLst>
          <pc:docMk/>
          <pc:sldMk cId="229842235" sldId="4988"/>
        </pc:sldMkLst>
      </pc:sldChg>
      <pc:sldChg chg="modNotesTx">
        <pc:chgData name="Darron Petit" userId="fa1b50a9-2e46-4990-9854-aef413bde390" providerId="ADAL" clId="{6B404C9B-4761-473E-AB28-AD726919AA9B}" dt="2024-04-17T23:09:37.327" v="39"/>
        <pc:sldMkLst>
          <pc:docMk/>
          <pc:sldMk cId="3899290262" sldId="4991"/>
        </pc:sldMkLst>
      </pc:sldChg>
      <pc:sldChg chg="modNotesTx">
        <pc:chgData name="Darron Petit" userId="fa1b50a9-2e46-4990-9854-aef413bde390" providerId="ADAL" clId="{6B404C9B-4761-473E-AB28-AD726919AA9B}" dt="2024-04-17T23:09:48.298" v="40"/>
        <pc:sldMkLst>
          <pc:docMk/>
          <pc:sldMk cId="3145705092" sldId="4993"/>
        </pc:sldMkLst>
      </pc:sldChg>
      <pc:sldChg chg="modNotesTx">
        <pc:chgData name="Darron Petit" userId="fa1b50a9-2e46-4990-9854-aef413bde390" providerId="ADAL" clId="{6B404C9B-4761-473E-AB28-AD726919AA9B}" dt="2024-04-17T23:10:13.613" v="44"/>
        <pc:sldMkLst>
          <pc:docMk/>
          <pc:sldMk cId="3845142712" sldId="4994"/>
        </pc:sldMkLst>
      </pc:sldChg>
      <pc:sldChg chg="modNotesTx">
        <pc:chgData name="Darron Petit" userId="fa1b50a9-2e46-4990-9854-aef413bde390" providerId="ADAL" clId="{6B404C9B-4761-473E-AB28-AD726919AA9B}" dt="2024-04-17T23:10:33.237" v="46"/>
        <pc:sldMkLst>
          <pc:docMk/>
          <pc:sldMk cId="1928937349" sldId="4996"/>
        </pc:sldMkLst>
      </pc:sldChg>
      <pc:sldChg chg="modNotesTx">
        <pc:chgData name="Darron Petit" userId="fa1b50a9-2e46-4990-9854-aef413bde390" providerId="ADAL" clId="{6B404C9B-4761-473E-AB28-AD726919AA9B}" dt="2024-04-17T23:10:59.761" v="49"/>
        <pc:sldMkLst>
          <pc:docMk/>
          <pc:sldMk cId="860273250" sldId="4998"/>
        </pc:sldMkLst>
      </pc:sldChg>
      <pc:sldChg chg="modNotesTx">
        <pc:chgData name="Darron Petit" userId="fa1b50a9-2e46-4990-9854-aef413bde390" providerId="ADAL" clId="{6B404C9B-4761-473E-AB28-AD726919AA9B}" dt="2024-04-17T23:11:19.504" v="51"/>
        <pc:sldMkLst>
          <pc:docMk/>
          <pc:sldMk cId="2397609229" sldId="5001"/>
        </pc:sldMkLst>
      </pc:sldChg>
      <pc:sldChg chg="modNotesTx">
        <pc:chgData name="Darron Petit" userId="fa1b50a9-2e46-4990-9854-aef413bde390" providerId="ADAL" clId="{6B404C9B-4761-473E-AB28-AD726919AA9B}" dt="2024-04-17T23:11:25.589" v="52"/>
        <pc:sldMkLst>
          <pc:docMk/>
          <pc:sldMk cId="1457769306" sldId="5002"/>
        </pc:sldMkLst>
      </pc:sldChg>
      <pc:sldChg chg="modNotesTx">
        <pc:chgData name="Darron Petit" userId="fa1b50a9-2e46-4990-9854-aef413bde390" providerId="ADAL" clId="{6B404C9B-4761-473E-AB28-AD726919AA9B}" dt="2024-04-17T23:10:26.689" v="45"/>
        <pc:sldMkLst>
          <pc:docMk/>
          <pc:sldMk cId="374451373" sldId="5004"/>
        </pc:sldMkLst>
      </pc:sldChg>
      <pc:sldChg chg="modNotesTx">
        <pc:chgData name="Darron Petit" userId="fa1b50a9-2e46-4990-9854-aef413bde390" providerId="ADAL" clId="{6B404C9B-4761-473E-AB28-AD726919AA9B}" dt="2024-04-17T23:11:31.952" v="53"/>
        <pc:sldMkLst>
          <pc:docMk/>
          <pc:sldMk cId="3296319961" sldId="5005"/>
        </pc:sldMkLst>
      </pc:sldChg>
      <pc:sldChg chg="modNotesTx">
        <pc:chgData name="Darron Petit" userId="fa1b50a9-2e46-4990-9854-aef413bde390" providerId="ADAL" clId="{6B404C9B-4761-473E-AB28-AD726919AA9B}" dt="2024-04-17T23:11:43.343" v="55"/>
        <pc:sldMkLst>
          <pc:docMk/>
          <pc:sldMk cId="4152659528" sldId="5007"/>
        </pc:sldMkLst>
      </pc:sldChg>
      <pc:sldChg chg="modNotesTx">
        <pc:chgData name="Darron Petit" userId="fa1b50a9-2e46-4990-9854-aef413bde390" providerId="ADAL" clId="{6B404C9B-4761-473E-AB28-AD726919AA9B}" dt="2024-04-17T23:11:49.504" v="56"/>
        <pc:sldMkLst>
          <pc:docMk/>
          <pc:sldMk cId="1214318688" sldId="5008"/>
        </pc:sldMkLst>
      </pc:sldChg>
      <pc:sldChg chg="modNotesTx">
        <pc:chgData name="Darron Petit" userId="fa1b50a9-2e46-4990-9854-aef413bde390" providerId="ADAL" clId="{6B404C9B-4761-473E-AB28-AD726919AA9B}" dt="2024-04-17T23:11:55.448" v="57"/>
        <pc:sldMkLst>
          <pc:docMk/>
          <pc:sldMk cId="3024678121" sldId="5009"/>
        </pc:sldMkLst>
      </pc:sldChg>
      <pc:sldChg chg="modNotesTx">
        <pc:chgData name="Darron Petit" userId="fa1b50a9-2e46-4990-9854-aef413bde390" providerId="ADAL" clId="{6B404C9B-4761-473E-AB28-AD726919AA9B}" dt="2024-04-17T23:12:02.676" v="58"/>
        <pc:sldMkLst>
          <pc:docMk/>
          <pc:sldMk cId="2295329131" sldId="5010"/>
        </pc:sldMkLst>
      </pc:sldChg>
      <pc:sldChg chg="modSp mod modNotesTx">
        <pc:chgData name="Darron Petit" userId="fa1b50a9-2e46-4990-9854-aef413bde390" providerId="ADAL" clId="{6B404C9B-4761-473E-AB28-AD726919AA9B}" dt="2024-04-17T23:22:06.222" v="392" actId="962"/>
        <pc:sldMkLst>
          <pc:docMk/>
          <pc:sldMk cId="2568129594" sldId="5012"/>
        </pc:sldMkLst>
      </pc:sldChg>
      <pc:sldChg chg="modNotesTx">
        <pc:chgData name="Darron Petit" userId="fa1b50a9-2e46-4990-9854-aef413bde390" providerId="ADAL" clId="{6B404C9B-4761-473E-AB28-AD726919AA9B}" dt="2024-04-17T23:11:37.116" v="54"/>
        <pc:sldMkLst>
          <pc:docMk/>
          <pc:sldMk cId="227269697" sldId="5017"/>
        </pc:sldMkLst>
      </pc:sldChg>
      <pc:sldChg chg="modNotesTx">
        <pc:chgData name="Darron Petit" userId="fa1b50a9-2e46-4990-9854-aef413bde390" providerId="ADAL" clId="{6B404C9B-4761-473E-AB28-AD726919AA9B}" dt="2024-04-17T23:12:44.173" v="67" actId="20577"/>
        <pc:sldMkLst>
          <pc:docMk/>
          <pc:sldMk cId="1457046680" sldId="5018"/>
        </pc:sldMkLst>
      </pc:sldChg>
      <pc:sldChg chg="modNotesTx">
        <pc:chgData name="Darron Petit" userId="fa1b50a9-2e46-4990-9854-aef413bde390" providerId="ADAL" clId="{6B404C9B-4761-473E-AB28-AD726919AA9B}" dt="2024-04-17T23:12:33.996" v="60"/>
        <pc:sldMkLst>
          <pc:docMk/>
          <pc:sldMk cId="2580787742" sldId="5021"/>
        </pc:sldMkLst>
      </pc:sldChg>
      <pc:sldChg chg="modNotesTx">
        <pc:chgData name="Darron Petit" userId="fa1b50a9-2e46-4990-9854-aef413bde390" providerId="ADAL" clId="{6B404C9B-4761-473E-AB28-AD726919AA9B}" dt="2024-04-17T23:09:54.441" v="41"/>
        <pc:sldMkLst>
          <pc:docMk/>
          <pc:sldMk cId="4073985185" sldId="5024"/>
        </pc:sldMkLst>
      </pc:sldChg>
      <pc:sldChg chg="modNotesTx">
        <pc:chgData name="Darron Petit" userId="fa1b50a9-2e46-4990-9854-aef413bde390" providerId="ADAL" clId="{6B404C9B-4761-473E-AB28-AD726919AA9B}" dt="2024-04-17T23:08:42.675" v="32"/>
        <pc:sldMkLst>
          <pc:docMk/>
          <pc:sldMk cId="3160270877" sldId="5025"/>
        </pc:sldMkLst>
      </pc:sldChg>
      <pc:sldChg chg="modNotesTx">
        <pc:chgData name="Darron Petit" userId="fa1b50a9-2e46-4990-9854-aef413bde390" providerId="ADAL" clId="{6B404C9B-4761-473E-AB28-AD726919AA9B}" dt="2024-04-17T23:08:12.065" v="28"/>
        <pc:sldMkLst>
          <pc:docMk/>
          <pc:sldMk cId="2593858345" sldId="5026"/>
        </pc:sldMkLst>
      </pc:sldChg>
      <pc:sldChg chg="modNotesTx">
        <pc:chgData name="Darron Petit" userId="fa1b50a9-2e46-4990-9854-aef413bde390" providerId="ADAL" clId="{6B404C9B-4761-473E-AB28-AD726919AA9B}" dt="2024-04-17T23:07:49.131" v="26"/>
        <pc:sldMkLst>
          <pc:docMk/>
          <pc:sldMk cId="2278483835" sldId="5029"/>
        </pc:sldMkLst>
      </pc:sldChg>
      <pc:sldChg chg="modNotesTx">
        <pc:chgData name="Darron Petit" userId="fa1b50a9-2e46-4990-9854-aef413bde390" providerId="ADAL" clId="{6B404C9B-4761-473E-AB28-AD726919AA9B}" dt="2024-04-17T23:08:28.067" v="30"/>
        <pc:sldMkLst>
          <pc:docMk/>
          <pc:sldMk cId="3235616301" sldId="5030"/>
        </pc:sldMkLst>
      </pc:sldChg>
      <pc:sldChg chg="modNotesTx">
        <pc:chgData name="Darron Petit" userId="fa1b50a9-2e46-4990-9854-aef413bde390" providerId="ADAL" clId="{6B404C9B-4761-473E-AB28-AD726919AA9B}" dt="2024-04-17T23:08:48.860" v="33"/>
        <pc:sldMkLst>
          <pc:docMk/>
          <pc:sldMk cId="3542289148" sldId="5031"/>
        </pc:sldMkLst>
      </pc:sldChg>
    </pc:docChg>
  </pc:docChgLst>
  <pc:docChgLst>
    <pc:chgData name="Mary Fitzgerald" userId="3e2467ff-a474-4ecf-845b-216954ac565b" providerId="ADAL" clId="{A7C09E65-1F93-4A31-A8B4-28998170CD41}"/>
    <pc:docChg chg="undo custSel modSld">
      <pc:chgData name="Mary Fitzgerald" userId="3e2467ff-a474-4ecf-845b-216954ac565b" providerId="ADAL" clId="{A7C09E65-1F93-4A31-A8B4-28998170CD41}" dt="2025-03-05T18:02:30.151" v="19" actId="20577"/>
      <pc:docMkLst>
        <pc:docMk/>
      </pc:docMkLst>
      <pc:sldChg chg="modSp mod">
        <pc:chgData name="Mary Fitzgerald" userId="3e2467ff-a474-4ecf-845b-216954ac565b" providerId="ADAL" clId="{A7C09E65-1F93-4A31-A8B4-28998170CD41}" dt="2025-03-05T18:01:17.237" v="16" actId="13926"/>
        <pc:sldMkLst>
          <pc:docMk/>
          <pc:sldMk cId="2127587271" sldId="4845"/>
        </pc:sldMkLst>
      </pc:sldChg>
      <pc:sldChg chg="modSp mod">
        <pc:chgData name="Mary Fitzgerald" userId="3e2467ff-a474-4ecf-845b-216954ac565b" providerId="ADAL" clId="{A7C09E65-1F93-4A31-A8B4-28998170CD41}" dt="2025-03-05T17:16:58.368" v="0" actId="13926"/>
        <pc:sldMkLst>
          <pc:docMk/>
          <pc:sldMk cId="229842235" sldId="4988"/>
        </pc:sldMkLst>
      </pc:sldChg>
      <pc:sldChg chg="modSp mod">
        <pc:chgData name="Mary Fitzgerald" userId="3e2467ff-a474-4ecf-845b-216954ac565b" providerId="ADAL" clId="{A7C09E65-1F93-4A31-A8B4-28998170CD41}" dt="2025-03-05T17:25:03.426" v="1" actId="13926"/>
        <pc:sldMkLst>
          <pc:docMk/>
          <pc:sldMk cId="3845142712" sldId="4994"/>
        </pc:sldMkLst>
      </pc:sldChg>
      <pc:sldChg chg="modSp mod">
        <pc:chgData name="Mary Fitzgerald" userId="3e2467ff-a474-4ecf-845b-216954ac565b" providerId="ADAL" clId="{A7C09E65-1F93-4A31-A8B4-28998170CD41}" dt="2025-03-05T17:26:33.472" v="3" actId="13926"/>
        <pc:sldMkLst>
          <pc:docMk/>
          <pc:sldMk cId="1270320882" sldId="4995"/>
        </pc:sldMkLst>
      </pc:sldChg>
      <pc:sldChg chg="modSp mod">
        <pc:chgData name="Mary Fitzgerald" userId="3e2467ff-a474-4ecf-845b-216954ac565b" providerId="ADAL" clId="{A7C09E65-1F93-4A31-A8B4-28998170CD41}" dt="2025-03-05T17:34:03.010" v="4" actId="13926"/>
        <pc:sldMkLst>
          <pc:docMk/>
          <pc:sldMk cId="2397609229" sldId="5001"/>
        </pc:sldMkLst>
      </pc:sldChg>
      <pc:sldChg chg="modSp mod">
        <pc:chgData name="Mary Fitzgerald" userId="3e2467ff-a474-4ecf-845b-216954ac565b" providerId="ADAL" clId="{A7C09E65-1F93-4A31-A8B4-28998170CD41}" dt="2025-03-05T17:55:37.063" v="14" actId="20577"/>
        <pc:sldMkLst>
          <pc:docMk/>
          <pc:sldMk cId="2295329131" sldId="5010"/>
        </pc:sldMkLst>
      </pc:sldChg>
      <pc:sldChg chg="modSp mod">
        <pc:chgData name="Mary Fitzgerald" userId="3e2467ff-a474-4ecf-845b-216954ac565b" providerId="ADAL" clId="{A7C09E65-1F93-4A31-A8B4-28998170CD41}" dt="2025-03-05T18:00:48.674" v="15" actId="13926"/>
        <pc:sldMkLst>
          <pc:docMk/>
          <pc:sldMk cId="1031480089" sldId="5011"/>
        </pc:sldMkLst>
      </pc:sldChg>
      <pc:sldChg chg="modSp mod">
        <pc:chgData name="Mary Fitzgerald" userId="3e2467ff-a474-4ecf-845b-216954ac565b" providerId="ADAL" clId="{A7C09E65-1F93-4A31-A8B4-28998170CD41}" dt="2025-03-05T18:02:30.151" v="19" actId="20577"/>
        <pc:sldMkLst>
          <pc:docMk/>
          <pc:sldMk cId="2580787742" sldId="50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56AAD2-6585-4019-9F42-7EF5FB74C3E4}" type="datetimeFigureOut">
              <a:rPr lang="en-US" smtClean="0"/>
              <a:t>7/25/2025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98A7A-8E6F-4C58-BBA5-59D9D78DB376}" type="slidenum">
              <a:rPr lang="en-US" smtClean="0"/>
              <a:t>‹#›</a:t>
            </a:fld>
            <a:endParaRPr lang="en-US" dirty="0"/>
          </a:p>
        </p:txBody>
      </p:sp>
    </p:spTree>
    <p:extLst>
      <p:ext uri="{BB962C8B-B14F-4D97-AF65-F5344CB8AC3E}">
        <p14:creationId xmlns:p14="http://schemas.microsoft.com/office/powerpoint/2010/main" val="4210308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amhsa.gov/about-us/who-we-are/laws-regulations/confidentiality-regulations-faq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hatterproof.org/our-work/ending-addiction-stigma/shatterproof-addiction-stigma-Index"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cffutures.org/files/cvi.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ffutures.org/ta-tool/cffcomprehensiveframework-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ffutures.org/files/publications/Drop-off%20Analysis.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amhsa.gov/data/report/2023-nsduh-annual-national-report"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ndacan.acf.hhs.gov/" TargetMode="External"/><Relationship Id="rId4" Type="http://schemas.openxmlformats.org/officeDocument/2006/relationships/hyperlink" Target="https://aspe.hhs.gov/sites/default/files/documents/faa1b19e66053008e89782914f0aa693/children-at-risk-of-sud.pdf"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ncsacw.acf.hhs.gov/files/collaborative-capacity-module-3.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doi.org/10.1080/15548732.2012.705239"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doi.org/10.1080/03643107.2011.533625" TargetMode="External"/><Relationship Id="rId4" Type="http://schemas.openxmlformats.org/officeDocument/2006/relationships/hyperlink" Target="https://www.ncbi.nlm.nih.gov/pubmed/26827463"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ffutures.org/files/CFFComprehensiveFramework.pdf"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cffutures.org/ta-tool/cffcomprehensiveframework-pdf/"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rPr>
              <a:t>Facilitator Script: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panose="020B0604020202020204" pitchFamily="34" charset="0"/>
              </a:rPr>
              <a:t>Hello and welcome! Thank you for creating time in your schedule for today’s training discussion. The next three hours were carefully designed to be a robust learning experience. Your active participation in the various adult learning exercises is encouraged, leading to a more in-depth understanding about a coordinated multi-system approach to better serve children and families affected by substance use and co-occurring disorders. </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F3198A7A-8E6F-4C58-BBA5-59D9D78DB376}" type="slidenum">
              <a:rPr lang="en-US" smtClean="0"/>
              <a:t>1</a:t>
            </a:fld>
            <a:endParaRPr lang="en-US" dirty="0"/>
          </a:p>
        </p:txBody>
      </p:sp>
    </p:spTree>
    <p:extLst>
      <p:ext uri="{BB962C8B-B14F-4D97-AF65-F5344CB8AC3E}">
        <p14:creationId xmlns:p14="http://schemas.microsoft.com/office/powerpoint/2010/main" val="669671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198A7A-8E6F-4C58-BBA5-59D9D78DB376}" type="slidenum">
              <a:rPr lang="en-US" smtClean="0"/>
              <a:t>10</a:t>
            </a:fld>
            <a:endParaRPr lang="en-US" dirty="0"/>
          </a:p>
        </p:txBody>
      </p:sp>
    </p:spTree>
    <p:extLst>
      <p:ext uri="{BB962C8B-B14F-4D97-AF65-F5344CB8AC3E}">
        <p14:creationId xmlns:p14="http://schemas.microsoft.com/office/powerpoint/2010/main" val="630368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You all did a great job touching on the challenges involved with both systems-level and practice-level collaboration. In this next section, let’s take a closer review of some of the most common in our work serving children and families affected by substance use and co-occurring disorders.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p:txBody>
      </p:sp>
      <p:sp>
        <p:nvSpPr>
          <p:cNvPr id="4" name="Slide Number Placeholder 3"/>
          <p:cNvSpPr>
            <a:spLocks noGrp="1"/>
          </p:cNvSpPr>
          <p:nvPr>
            <p:ph type="sldNum" sz="quarter" idx="5"/>
          </p:nvPr>
        </p:nvSpPr>
        <p:spPr/>
        <p:txBody>
          <a:bodyPr/>
          <a:lstStyle/>
          <a:p>
            <a:fld id="{F3198A7A-8E6F-4C58-BBA5-59D9D78DB376}" type="slidenum">
              <a:rPr lang="en-US" smtClean="0"/>
              <a:t>11</a:t>
            </a:fld>
            <a:endParaRPr lang="en-US" dirty="0"/>
          </a:p>
        </p:txBody>
      </p:sp>
    </p:spTree>
    <p:extLst>
      <p:ext uri="{BB962C8B-B14F-4D97-AF65-F5344CB8AC3E}">
        <p14:creationId xmlns:p14="http://schemas.microsoft.com/office/powerpoint/2010/main" val="1711234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A8150-7ED0-D02C-96E2-4467293EE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CFD029-51D9-2650-3ECF-028CDA50AB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EF77A3-D9EF-937D-53F3-4C5429F5DEA6}"/>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fundamental barrier to collaboration involves misalignment of the mission and values driving our respective work with children and families. </a:t>
            </a:r>
          </a:p>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If we take a minute to think about the core mission and values for each entity—child welfare being safety and protection of children, substance use disorder treatment being recovery and well-being of parents, and the courts being the due process rights and best interests of children and parents—we notice where subtle differences in philosophies or goals may interfere with our efforts to partner and collaboratively serve families. </a:t>
            </a:r>
          </a:p>
          <a:p>
            <a:endParaRPr lang="en-US" sz="1200" kern="1200" dirty="0">
              <a:solidFill>
                <a:schemeClr val="tx1"/>
              </a:solidFill>
              <a:effectLst/>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cs typeface="Arial" panose="020B0604020202020204" pitchFamily="34" charset="0"/>
              </a:rPr>
              <a:t>While these differences focused primarily on who systems identify as the primary client or consumer, other differences may include discrepancies in their respective goals or desired outcomes. In child welfare our work is guided by the federal outcomes of safety, permanency, and well-being; for treatment providers this is guided by the recovery outcomes for the individual with the substance use disorder; and finally (as we covered in previous modules) the courts uphold federal and state laws that govern timelines for desired outcomes which may inherently conflict with the timelines for sustained recovery from a moderate to severe substance use or co-occurring disorder (think ASFA and no time to lose). </a:t>
            </a:r>
          </a:p>
          <a:p>
            <a:endParaRPr lang="en-US" sz="1200" kern="1200" dirty="0">
              <a:solidFill>
                <a:schemeClr val="tx1"/>
              </a:solidFill>
              <a:effectLst/>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cs typeface="Arial" panose="020B0604020202020204" pitchFamily="34" charset="0"/>
              </a:rPr>
              <a:t>Prompt for Participants:</a:t>
            </a:r>
          </a:p>
          <a:p>
            <a:endParaRPr lang="en-US" sz="120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1" kern="1200" dirty="0">
                <a:solidFill>
                  <a:schemeClr val="tx1"/>
                </a:solidFill>
                <a:effectLst/>
                <a:latin typeface="Arial" panose="020B0604020202020204" pitchFamily="34" charset="0"/>
                <a:cs typeface="Arial" panose="020B0604020202020204" pitchFamily="34" charset="0"/>
              </a:rPr>
              <a:t>What are some other examples you can think of in relation to mission and values misalignment across child welfare, substance use or mental health disorder treatment, and the courts?</a:t>
            </a:r>
          </a:p>
          <a:p>
            <a:endParaRPr lang="en-US" b="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A5A99EB8-5DA0-8D0C-554C-CE4D1CE480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326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Another common barrier we encounter is specific to communication and data sharing. As child welfare workers we often need information about the parent’s substance use or co-occurring disorder treatment to inform our ongoing assessment and case planning for children and families needs—information like the parent’s indicated level of care and progress being made toward treatment goals—all help to ensure families are receiving appropriate and effective services. However, as you probably know from experience—this information is not always readily accessible and often comes down to confusion about confidentiality laws and regulations. </a:t>
            </a:r>
          </a:p>
          <a:p>
            <a:endParaRPr lang="en-US" dirty="0">
              <a:latin typeface="Arial" panose="020B0604020202020204" pitchFamily="34" charset="0"/>
              <a:ea typeface="Calibri" panose="020F0502020204030204"/>
              <a:cs typeface="Arial" panose="020B0604020202020204" pitchFamily="34" charset="0"/>
            </a:endParaRPr>
          </a:p>
          <a:p>
            <a:r>
              <a:rPr lang="en-US" dirty="0">
                <a:latin typeface="Arial" panose="020B0604020202020204" pitchFamily="34" charset="0"/>
                <a:cs typeface="Arial" panose="020B0604020202020204" pitchFamily="34" charset="0"/>
              </a:rPr>
              <a:t>The health insurance portability and accountability act (or HIPAA) was enacted into law in 1996, setting the standard for healthcare organizations safe handling of clients protected health information—essentially any information that can identify an individual. These standards are commonly referred to as HIPAA rules or regulations and include the privacy rule, security rule, breach of notification rule, and omnibus rule. The first of these rules sets the standards for privacy of protected health information (or PHI) which places limits around use, disclosures, and authorizations—the key word here being limits not prohibits. Sharing PHI between child welfare, substance use or mental health treatment providers, and the courts is permissible under HIPAA, it just limits the type of information being disclosed and requires a formal process of obtaining written consent from the parent. </a:t>
            </a:r>
            <a:endParaRPr lang="en-US" dirty="0">
              <a:latin typeface="Arial" panose="020B0604020202020204" pitchFamily="34" charset="0"/>
              <a:ea typeface="Calibri"/>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42 CFR Part 2 is a different federal confidentiality regulation specific to substance use disorder treatment providers or programs. Under Part 2, substance use treatment providers are required to observe privacy and confidentiality restrictions related to the release or disclosure of client treatment records. Under this general rule, providers are only allowed to disclose information with prior written consent or within a specific exception to the rule as stated under the law. While very similar to HIPAA confidentiality regulations, 42 CFR Part 2 requirements are generally stricter with regards to client confidentiality. For example, w</a:t>
            </a:r>
            <a:r>
              <a:rPr lang="en-US" b="0" i="0" u="none" strike="noStrike" kern="1200" baseline="0" dirty="0">
                <a:solidFill>
                  <a:schemeClr val="tx1"/>
                </a:solidFill>
                <a:latin typeface="Arial" panose="020B0604020202020204" pitchFamily="34" charset="0"/>
                <a:cs typeface="Arial" panose="020B0604020202020204" pitchFamily="34" charset="0"/>
              </a:rPr>
              <a:t>hen information is disclosed with the parent’s written consent, the disclosing entity must include a notice that “re-disclosure” of the information is prohibited without further authorization from the parent. If a parent authorizes a substance use disorder treatment provider to share certain information with the child welfare worker, that worker is not allowed to share this information with anyone else, even the parent’s attorney, if the other person is not specifically identified on the consent form. It’s also important to note that not all standard release forms are 42 CFR Part 2 compliant. This along with the other restrictions mentioned, often result in substance use disorder treatment providers saying that they cannot confirm or deny if a parent is their client.</a:t>
            </a:r>
            <a:r>
              <a:rPr lang="en-US" dirty="0">
                <a:latin typeface="Arial" panose="020B0604020202020204" pitchFamily="34" charset="0"/>
                <a:cs typeface="Arial" panose="020B0604020202020204" pitchFamily="34" charset="0"/>
              </a:rPr>
              <a:t> </a:t>
            </a:r>
            <a:endParaRPr lang="en-US" dirty="0">
              <a:latin typeface="Arial" panose="020B0604020202020204" pitchFamily="34" charset="0"/>
              <a:ea typeface="Calibri"/>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final example of a common barrier to collaboration involves systems-level mistrust. This may very well stem from the prior two barriers noted on misalignment of mission and values as well as the historical challenges involved with inter-agency information sharing. Concerns about how this information will be used, who will have access to it, implications on decision-making related to the parent and family all factor into this sense of mistrust between systems. Which may also have to do with a lack of understanding and awareness of each other’s respective policies and procedures that either limit or contribute to the misunderstandings centered around communication and data sharing. </a:t>
            </a:r>
            <a:endParaRPr lang="en-US" dirty="0">
              <a:latin typeface="Arial" panose="020B0604020202020204" pitchFamily="34" charset="0"/>
              <a:ea typeface="Calibri"/>
              <a:cs typeface="Arial" panose="020B0604020202020204" pitchFamily="34" charset="0"/>
            </a:endParaRPr>
          </a:p>
          <a:p>
            <a:endParaRPr lang="en-US" b="0" i="1"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dirty="0">
                <a:solidFill>
                  <a:srgbClr val="000000"/>
                </a:solidFill>
                <a:effectLst/>
                <a:latin typeface="Arial" panose="020B0604020202020204" pitchFamily="34" charset="0"/>
                <a:cs typeface="Arial" panose="020B0604020202020204" pitchFamily="34" charset="0"/>
              </a:rPr>
              <a:t>(Substance Abuse and Mental Health Services Administration, 2023)</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(Substance Abuse and Mental Health Services Administration, 2023)</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Substance Abuse and Mental Health Services Administration. (2023). </a:t>
            </a:r>
            <a:r>
              <a:rPr lang="en-US" i="1" dirty="0">
                <a:effectLst/>
                <a:latin typeface="Arial" panose="020B0604020202020204" pitchFamily="34" charset="0"/>
                <a:ea typeface="Calibri" panose="020F0502020204030204" pitchFamily="34" charset="0"/>
                <a:cs typeface="Arial" panose="020B0604020202020204" pitchFamily="34" charset="0"/>
              </a:rPr>
              <a:t>Substance abuse confidentiality regulations</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b="0" i="0" dirty="0">
                <a:solidFill>
                  <a:srgbClr val="000000"/>
                </a:solidFill>
                <a:effectLst/>
                <a:latin typeface="Arial" panose="020B0604020202020204" pitchFamily="34" charset="0"/>
                <a:cs typeface="Arial" panose="020B0604020202020204" pitchFamily="34" charset="0"/>
              </a:rPr>
              <a:t>U.S. Department of Health and Human Services.</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https://www.samhsa.gov/about-us/who-we-are/laws-regulations/confidentiality-regulations-faqs</a:t>
            </a: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b="0" i="0" dirty="0">
              <a:solidFill>
                <a:srgbClr val="000000"/>
              </a:solidFill>
              <a:effectLst/>
              <a:latin typeface="Arial" panose="020B0604020202020204" pitchFamily="34" charset="0"/>
              <a:cs typeface="Arial" panose="020B0604020202020204" pitchFamily="34" charset="0"/>
            </a:endParaRPr>
          </a:p>
          <a:p>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13</a:t>
            </a:fld>
            <a:endParaRPr lang="en-US" dirty="0"/>
          </a:p>
        </p:txBody>
      </p:sp>
    </p:spTree>
    <p:extLst>
      <p:ext uri="{BB962C8B-B14F-4D97-AF65-F5344CB8AC3E}">
        <p14:creationId xmlns:p14="http://schemas.microsoft.com/office/powerpoint/2010/main" val="2792795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less talked about barrier, are the attitudes and beliefs people hold toward individuals affected by substance use and co-occurring disorders. In a recent survey administered by Shatterproof, 75.2% of their respondents (a total of 7800 surveyed) did not believe that a person with a substance use disorder had a chronic medical condition like diabetes or heart disease—this despite what the leading experts in the field have agreed on. Survey results also highlighted that 53.2% of respondents also believed that a substance use disorder is caused by a person’s bad character or judgment. The effects of public and structural stigma continue to be the most consistent driver of poor substance use disorder treatment outcomes. While this survey was only 7800 respondents, negative perceptions about substance use disorders is widespread across all areas of the general public, including among professionals and the systems that individuals affected by substance use disorders rely on—including medical and healthcare professionals, social service agencies and child welfare workers, the courts, and other family-serving agencies.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effects of stigma are alarming—preventing people from seeking help, influencing families' decisions not to receive treatment, limiting the quality of treatment services, reducing the likelihood of treatment retention or active recovery, and shaping policies that perpetuate bias and limit resource allocation.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dirty="0">
                <a:solidFill>
                  <a:srgbClr val="000000"/>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(Perry &amp; Krendl, 2021)</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Perry &amp; Krendl. (2021). </a:t>
            </a:r>
            <a:r>
              <a:rPr lang="en-US" i="1" dirty="0">
                <a:effectLst/>
                <a:latin typeface="Arial" panose="020B0604020202020204" pitchFamily="34" charset="0"/>
                <a:ea typeface="Calibri" panose="020F0502020204030204" pitchFamily="34" charset="0"/>
                <a:cs typeface="Arial" panose="020B0604020202020204" pitchFamily="34" charset="0"/>
              </a:rPr>
              <a:t>Shatterproof addiction stigma index</a:t>
            </a:r>
            <a:r>
              <a:rPr lang="en-US" dirty="0">
                <a:effectLst/>
                <a:latin typeface="Arial" panose="020B0604020202020204" pitchFamily="34" charset="0"/>
                <a:ea typeface="Calibri" panose="020F0502020204030204" pitchFamily="34" charset="0"/>
                <a:cs typeface="Arial" panose="020B0604020202020204" pitchFamily="34" charset="0"/>
              </a:rPr>
              <a:t>. Shatterproof Addiction Stigma Index. The Hartford, Shatterproof.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https://www.shatterproof.org/our-work/ending-addiction-stigma/shatterproof-addiction-stigma-Index</a:t>
            </a:r>
            <a:r>
              <a:rPr lang="en-US" dirty="0">
                <a:effectLst/>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806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Now that we’ve spent some time on the barriers, let’s shift our focus to what we can do to promote collaborative partnerships in our work on behalf of children and families affected by substance use and co-occurring disorders. </a:t>
            </a:r>
            <a:endParaRPr lang="en-US" b="0" i="0"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3198A7A-8E6F-4C58-BBA5-59D9D78DB376}" type="slidenum">
              <a:rPr lang="en-US" smtClean="0"/>
              <a:t>15</a:t>
            </a:fld>
            <a:endParaRPr lang="en-US" dirty="0"/>
          </a:p>
        </p:txBody>
      </p:sp>
    </p:spTree>
    <p:extLst>
      <p:ext uri="{BB962C8B-B14F-4D97-AF65-F5344CB8AC3E}">
        <p14:creationId xmlns:p14="http://schemas.microsoft.com/office/powerpoint/2010/main" val="2537200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critical first step for collaborative partnerships is time spent developing trusting relationships with each other. As we touched on, child welfare, substance use and mental health treatment providers, the courts, healthcare professionals, and other family-serving agencies will have both overlapping and diverging beliefs, values, philosophies, and training. This combined with limited understanding of partner agencies’ mandates, priorities, and operations can lead to frustration and mistrust—experiences that often prove to disrupt effective collaboration.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Despite these frustrations, we know that there is a lot to gain from collaborative partnerships. These benefits include</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Greater commitment or buy-in from members;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Increased productivity and group cohesion;</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Improved quality of services for children and families; and</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Enhanced engagement and service retention.</a:t>
            </a:r>
          </a:p>
          <a:p>
            <a:pPr marL="171450" indent="-171450">
              <a:buFontTx/>
              <a:buChar char="-"/>
            </a:pPr>
            <a:endParaRPr lang="en-US" dirty="0">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So, how do we get there in the early stages of our collaborative partnerships? Let’s review some strategies and tools…</a:t>
            </a:r>
          </a:p>
          <a:p>
            <a:pPr marL="0" indent="0">
              <a:buFontTx/>
              <a:buNone/>
            </a:pP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dirty="0">
                <a:solidFill>
                  <a:srgbClr val="000000"/>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indent="0">
              <a:buFontTx/>
              <a:buNone/>
            </a:pPr>
            <a:endParaRPr lang="en-US" dirty="0">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N/A</a:t>
            </a:r>
          </a:p>
        </p:txBody>
      </p:sp>
      <p:sp>
        <p:nvSpPr>
          <p:cNvPr id="4" name="Slide Number Placeholder 3"/>
          <p:cNvSpPr>
            <a:spLocks noGrp="1"/>
          </p:cNvSpPr>
          <p:nvPr>
            <p:ph type="sldNum" sz="quarter" idx="5"/>
          </p:nvPr>
        </p:nvSpPr>
        <p:spPr/>
        <p:txBody>
          <a:bodyPr/>
          <a:lstStyle/>
          <a:p>
            <a:fld id="{13C76930-8B51-7E46-B626-25E9D8E8494C}" type="slidenum">
              <a:rPr lang="en-US" smtClean="0"/>
              <a:t>16</a:t>
            </a:fld>
            <a:endParaRPr lang="en-US" dirty="0"/>
          </a:p>
        </p:txBody>
      </p:sp>
    </p:spTree>
    <p:extLst>
      <p:ext uri="{BB962C8B-B14F-4D97-AF65-F5344CB8AC3E}">
        <p14:creationId xmlns:p14="http://schemas.microsoft.com/office/powerpoint/2010/main" val="588057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21EC1-B7DA-1FBD-DB2F-01AE8DE46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8E2C0-5F2A-9916-77FD-D24F2D500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9E4C3-B16B-E45B-E6D6-64C8C8BBD998}"/>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pPr marL="0" indent="0">
              <a:buFont typeface="Arial" panose="020B0604020202020204" pitchFamily="34" charset="0"/>
              <a:buNone/>
            </a:pPr>
            <a:endParaRPr lang="en-US" sz="1200" b="0" i="0" u="none" strike="noStrike" kern="1200" baseline="0" dirty="0">
              <a:solidFill>
                <a:schemeClr val="tx1"/>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Developing trust and shared commitment in collaborative partnerships requires us to stay open to differing values, beliefs, and perceptions and the way we engage with families. As we ask questions and participate in open and honest discussions with our partners, we allow ourselves to develop a mutual understanding of each other’s system, learn from one another, and can work toward a cohesive approach in our work on behalf of children and families.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Consider for example what you may learn from individuals working in peer recovery support (commonly referred to as peers, peer recovery specialists, family mentors, parent partners, etc.). Peers bring an invaluable skill set to our work with families, enhancing our knowledge and perspective on substance use disorders and supporting parents on their path to early recovery and family stability.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Prompts for Participants: </a:t>
            </a:r>
          </a:p>
          <a:p>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What have you learned from the integration of peer support (or what might you learn from the integration of peer support)? </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How has your view on substance use disorders and the recovery process changed (or how might your view on substance use disorders and the recovery process change)? </a:t>
            </a:r>
          </a:p>
          <a:p>
            <a:endParaRPr lang="en-US" b="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dirty="0">
                <a:solidFill>
                  <a:srgbClr val="000000"/>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indent="0">
              <a:buFontTx/>
              <a:buNone/>
            </a:pPr>
            <a:endParaRPr lang="en-US" dirty="0">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N/A</a:t>
            </a:r>
          </a:p>
          <a:p>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6A6A184-FFDA-82ED-3B9B-2AFCB5A41D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324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689EB-A875-DB16-459A-68474232AE00}"/>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48FE6CAA-D605-2B74-079C-572FEAE0F904}"/>
              </a:ext>
            </a:extLst>
          </p:cNvPr>
          <p:cNvSpPr>
            <a:spLocks noGrp="1"/>
          </p:cNvSpPr>
          <p:nvPr>
            <p:ph type="body" idx="1"/>
          </p:nvPr>
        </p:nvSpPr>
        <p:spPr/>
        <p:txBody>
          <a:bodyPr/>
          <a:lstStyle/>
          <a:p>
            <a:r>
              <a:rPr lang="en-US" b="0" i="0" kern="1200" dirty="0">
                <a:solidFill>
                  <a:schemeClr val="tx1"/>
                </a:solidFill>
                <a:effectLst/>
                <a:latin typeface="Arial" panose="020B0604020202020204" pitchFamily="34" charset="0"/>
                <a:cs typeface="Arial" panose="020B0604020202020204" pitchFamily="34" charset="0"/>
              </a:rPr>
              <a:t>Facilitator Script:</a:t>
            </a:r>
          </a:p>
          <a:p>
            <a:endParaRPr lang="en-US" b="0" i="0" kern="1200" dirty="0">
              <a:solidFill>
                <a:schemeClr val="tx1"/>
              </a:solidFill>
              <a:effectLst/>
              <a:latin typeface="Arial" panose="020B0604020202020204" pitchFamily="34" charset="0"/>
              <a:cs typeface="Arial" panose="020B0604020202020204" pitchFamily="34" charset="0"/>
            </a:endParaRPr>
          </a:p>
          <a:p>
            <a:r>
              <a:rPr lang="en-US" b="1" i="0" kern="1200" dirty="0">
                <a:solidFill>
                  <a:schemeClr val="tx1"/>
                </a:solidFill>
                <a:effectLst/>
                <a:latin typeface="Arial" panose="020B0604020202020204" pitchFamily="34" charset="0"/>
                <a:cs typeface="Arial" panose="020B0604020202020204" pitchFamily="34" charset="0"/>
              </a:rPr>
              <a:t>Prompts for Participants:</a:t>
            </a:r>
          </a:p>
          <a:p>
            <a:endParaRPr lang="en-US" b="1" i="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i="0" kern="1200" dirty="0">
                <a:solidFill>
                  <a:schemeClr val="tx1"/>
                </a:solidFill>
                <a:effectLst/>
                <a:latin typeface="Arial" panose="020B0604020202020204" pitchFamily="34" charset="0"/>
                <a:cs typeface="Arial" panose="020B0604020202020204" pitchFamily="34" charset="0"/>
              </a:rPr>
              <a:t>By a show of hands, how many of us have encountered disagreement in professional settings about what a parent’s return to use should mean in terms of reunification or child removal? </a:t>
            </a:r>
            <a:endParaRPr lang="en-US" b="0" i="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i="0" kern="1200" dirty="0">
                <a:solidFill>
                  <a:schemeClr val="tx1"/>
                </a:solidFill>
                <a:effectLst/>
                <a:latin typeface="Arial" panose="020B0604020202020204" pitchFamily="34" charset="0"/>
                <a:cs typeface="Arial" panose="020B0604020202020204" pitchFamily="34" charset="0"/>
              </a:rPr>
              <a:t>What about this second statement, a parent with a co-occurring mental disorder must first receive mental health treatment before substance use disorder treatment can work. What are the implications of this value (or belief) in co-occurring disorder service provision? How might this affect recovery and permanency outcomes? </a:t>
            </a:r>
            <a:endParaRPr lang="en-US" b="0" i="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i="0" kern="1200" dirty="0">
                <a:solidFill>
                  <a:schemeClr val="tx1"/>
                </a:solidFill>
                <a:effectLst/>
                <a:latin typeface="Arial" panose="020B0604020202020204" pitchFamily="34" charset="0"/>
                <a:cs typeface="Arial" panose="020B0604020202020204" pitchFamily="34" charset="0"/>
              </a:rPr>
              <a:t>Next, negative drug tests are the best indicator of a parent’s progress in recovery from a substance use disorder. How might this value (or belief) limit our understanding and ability to effectively intervene to support a parent’s long-term recovery? </a:t>
            </a:r>
          </a:p>
          <a:p>
            <a:endParaRPr lang="en-US" b="0" i="0" kern="1200" dirty="0">
              <a:solidFill>
                <a:schemeClr val="tx1"/>
              </a:solidFill>
              <a:effectLst/>
              <a:latin typeface="Arial" panose="020B0604020202020204" pitchFamily="34" charset="0"/>
              <a:cs typeface="Arial" panose="020B0604020202020204" pitchFamily="34" charset="0"/>
            </a:endParaRPr>
          </a:p>
          <a:p>
            <a:r>
              <a:rPr lang="en-US" b="0" i="0" kern="1200" dirty="0">
                <a:solidFill>
                  <a:schemeClr val="tx1"/>
                </a:solidFill>
                <a:effectLst/>
                <a:latin typeface="Arial" panose="020B0604020202020204" pitchFamily="34" charset="0"/>
                <a:cs typeface="Arial" panose="020B0604020202020204" pitchFamily="34" charset="0"/>
              </a:rPr>
              <a:t>Recognizing and understanding how differing values, philosophies, and perceptions influence our actions and inactions helps move us toward a more cohesive approach. Let’s now continue exploring strategies to overcome common collaboration barriers.</a:t>
            </a:r>
          </a:p>
          <a:p>
            <a:endParaRPr lang="en-US" b="0" i="0" kern="1200" dirty="0">
              <a:solidFill>
                <a:schemeClr val="tx1"/>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(Children and Family Futures, 2017)</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(Children and Family Futures, 2017)</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b="0" i="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Children and Family Futures. (2017). </a:t>
            </a:r>
            <a:r>
              <a:rPr lang="fr-FR" i="1" dirty="0">
                <a:effectLst/>
                <a:latin typeface="Arial" panose="020B0604020202020204" pitchFamily="34" charset="0"/>
                <a:ea typeface="Calibri" panose="020F0502020204030204" pitchFamily="34" charset="0"/>
                <a:cs typeface="Arial" panose="020B0604020202020204" pitchFamily="34" charset="0"/>
              </a:rPr>
              <a:t>Collaborative values inventory</a:t>
            </a:r>
            <a:r>
              <a:rPr lang="fr-FR" dirty="0">
                <a:effectLst/>
                <a:latin typeface="Arial" panose="020B0604020202020204" pitchFamily="34" charset="0"/>
                <a:ea typeface="Calibri" panose="020F0502020204030204" pitchFamily="34" charset="0"/>
                <a:cs typeface="Arial" panose="020B0604020202020204" pitchFamily="34" charset="0"/>
              </a:rPr>
              <a:t>. </a:t>
            </a:r>
            <a:r>
              <a:rPr lang="fr-FR"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http://www.cffutures.org/files/cvi.pdf</a:t>
            </a:r>
            <a:r>
              <a:rPr lang="fr-FR" dirty="0">
                <a:effectLst/>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spcBef>
                <a:spcPts val="0"/>
              </a:spcBef>
              <a:spcAft>
                <a:spcPts val="800"/>
              </a:spcAft>
              <a:buFont typeface="Symbol" panose="05050102010706020507" pitchFamily="18" charset="2"/>
              <a:buNone/>
            </a:pPr>
            <a:endParaRPr lang="en-US"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Slide Image Placeholder 6">
            <a:extLst>
              <a:ext uri="{FF2B5EF4-FFF2-40B4-BE49-F238E27FC236}">
                <a16:creationId xmlns:a16="http://schemas.microsoft.com/office/drawing/2014/main" id="{FDFE0152-DB9E-DEBF-F00D-9F84E173AE80}"/>
              </a:ext>
            </a:extLst>
          </p:cNvPr>
          <p:cNvSpPr>
            <a:spLocks noGrp="1" noRot="1" noChangeAspect="1"/>
          </p:cNvSpPr>
          <p:nvPr>
            <p:ph type="sldImg"/>
          </p:nvPr>
        </p:nvSpPr>
        <p:spPr/>
      </p:sp>
    </p:spTree>
    <p:extLst>
      <p:ext uri="{BB962C8B-B14F-4D97-AF65-F5344CB8AC3E}">
        <p14:creationId xmlns:p14="http://schemas.microsoft.com/office/powerpoint/2010/main" val="2483672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Now that we’ve identified some areas of stigma and bias within our collaborative partnerships let’s shift our attention to moving the needle from stigma toward responsive 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1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rPr>
              <a:t>Facilitator Script:</a:t>
            </a:r>
            <a:r>
              <a:rPr lang="en-US" b="0" i="0" dirty="0">
                <a:solidFill>
                  <a:srgbClr val="444444"/>
                </a:solidFill>
                <a:effectLst/>
                <a:latin typeface="Arial" panose="020B060402020202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panose="020B0604020202020204" pitchFamily="34" charset="0"/>
              </a:rPr>
              <a:t>​</a:t>
            </a:r>
            <a:endParaRPr lang="en-US" dirty="0">
              <a:solidFill>
                <a:srgbClr val="444444"/>
              </a:solidFill>
              <a:latin typeface="Arial" panose="020B0604020202020204" pitchFamily="34" charset="0"/>
            </a:endParaRPr>
          </a:p>
          <a:p>
            <a:pPr algn="l" rtl="0" fontAlgn="base"/>
            <a:r>
              <a:rPr lang="en-US" b="0" i="0" dirty="0">
                <a:effectLst/>
                <a:latin typeface="Arial" panose="020B0604020202020204" pitchFamily="34" charset="0"/>
                <a:cs typeface="Arial" panose="020B0604020202020204" pitchFamily="34" charset="0"/>
              </a:rPr>
              <a:t>Before we begin, I’d like to acknowledge that this training module was developed by the National Center on Substance Abuse and Child Welfare an initiative of the U.S. Department of Health and Human Services and is co-funded by the Children’s Bureau, Administration for Children and Families, and the Substance Abuse and Mental Health Services Administration.​​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107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12E11-C299-40B6-2C92-84D6DA7C5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42345-EA4E-D3CB-C404-900DA7150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CF6F1-C402-0EB0-F00C-4C59E54877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How we view substance use disorders</a:t>
            </a:r>
            <a:r>
              <a:rPr lang="en-US" sz="1800" dirty="0">
                <a:effectLst/>
                <a:latin typeface="Calibri" panose="020F0502020204030204" pitchFamily="34" charset="0"/>
                <a:ea typeface="Calibri" panose="020F0502020204030204" pitchFamily="34" charset="0"/>
              </a:rPr>
              <a:t>—</a:t>
            </a: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particularly recognition as a chronic health condition can vastly change the experience for parents and families. When substance use disorders are treated like a disease, the following occurs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rPr>
              <a:t>Parents are placed into SUD treatment only after receiving a clinical diagnosis and appropriate level-of-care recommendation;</a:t>
            </a:r>
            <a:endParaRPr kumimoji="0" lang="en-US"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rPr>
              <a:t>Only qualified SUD professionals make treatment recommendations and judges, caseworkers, and attorneys support the clinical treatment recommendation;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rPr>
              <a:t>Only qualified health professionals help parents make decisions about medication for opioid use disorder (MOUD);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rPr>
              <a:t>MOUD is allowed and supported throughout the case, and parents are not required to stop use of MOUD to close their case;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rPr>
              <a:t>Parents are referred to quality treatment provider agencies that use evidence-based interventions and practices to support long-term recovery.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kern="0" dirty="0">
              <a:latin typeface="Arial" panose="020B0604020202020204" pitchFamily="34" charset="0"/>
              <a:ea typeface="Calibri"/>
              <a:cs typeface="Arial" panose="020B0604020202020204" pitchFamily="34" charset="0"/>
              <a:sym typeface="Calibri"/>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endParaRPr>
          </a:p>
          <a:p>
            <a:pPr marR="0" lvl="0" algn="l" defTabSz="914400" rtl="0" eaLnBrk="1" fontAlgn="auto" latinLnBrk="0" hangingPunct="1">
              <a:lnSpc>
                <a:spcPct val="100000"/>
              </a:lnSpc>
              <a:spcBef>
                <a:spcPts val="0"/>
              </a:spcBef>
              <a:spcAft>
                <a:spcPts val="0"/>
              </a:spcAft>
              <a:buClrTx/>
              <a:buSzTx/>
              <a:tabLst/>
              <a:defRPr/>
            </a:pPr>
            <a:r>
              <a:rPr lang="en-US" kern="0" dirty="0">
                <a:latin typeface="Arial" panose="020B0604020202020204" pitchFamily="34" charset="0"/>
                <a:ea typeface="Calibri"/>
                <a:cs typeface="Arial" panose="020B0604020202020204" pitchFamily="34" charset="0"/>
                <a:sym typeface="Calibri"/>
              </a:rPr>
              <a:t>N/A</a:t>
            </a:r>
            <a:endParaRPr kumimoji="0" lang="en-US"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F8EFE00-57FB-06B9-494A-F46FBA68B8FB}"/>
              </a:ext>
            </a:extLst>
          </p:cNvPr>
          <p:cNvSpPr>
            <a:spLocks noGrp="1"/>
          </p:cNvSpPr>
          <p:nvPr>
            <p:ph type="sldNum" sz="quarter" idx="5"/>
          </p:nvPr>
        </p:nvSpPr>
        <p:spPr/>
        <p:txBody>
          <a:bodyPr/>
          <a:lstStyle/>
          <a:p>
            <a:fld id="{5B7C4503-4A42-4DD1-9385-6E49EBCEAC67}" type="slidenum">
              <a:rPr lang="en-US" smtClean="0"/>
              <a:t>20</a:t>
            </a:fld>
            <a:endParaRPr lang="en-US" dirty="0"/>
          </a:p>
        </p:txBody>
      </p:sp>
    </p:spTree>
    <p:extLst>
      <p:ext uri="{BB962C8B-B14F-4D97-AF65-F5344CB8AC3E}">
        <p14:creationId xmlns:p14="http://schemas.microsoft.com/office/powerpoint/2010/main" val="10316412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12E11-C299-40B6-2C92-84D6DA7C56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42345-EA4E-D3CB-C404-900DA7150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ECF6F1-C402-0EB0-F00C-4C59E54877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Additional benefits to gain when substance use disorders are treated as a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Professionals understand:</a:t>
            </a:r>
          </a:p>
          <a:p>
            <a:pPr marL="228600" marR="0" lvl="0" indent="-228600" algn="l" defTabSz="914400" rtl="0" eaLnBrk="1" fontAlgn="auto" latinLnBrk="0" hangingPunct="1">
              <a:lnSpc>
                <a:spcPct val="100000"/>
              </a:lnSpc>
              <a:spcBef>
                <a:spcPts val="0"/>
              </a:spcBef>
              <a:spcAft>
                <a:spcPts val="0"/>
              </a:spcAft>
              <a:buClr>
                <a:srgbClr val="FFFFFF"/>
              </a:buClr>
              <a:buSzPts val="2200"/>
              <a:buFontTx/>
              <a:buNone/>
              <a:tabLst/>
              <a:defRPr/>
            </a:pP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71450" indent="-171450">
              <a:lnSpc>
                <a:spcPct val="90000"/>
              </a:lnSpc>
              <a:buSzPct val="100000"/>
              <a:buFont typeface="Arial" panose="020B0604020202020204" pitchFamily="34" charset="0"/>
              <a:buChar char="•"/>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components of quality SUD/mental health treatment</a:t>
            </a:r>
          </a:p>
          <a:p>
            <a:pPr marL="171450" indent="-171450">
              <a:lnSpc>
                <a:spcPct val="90000"/>
              </a:lnSpc>
              <a:spcBef>
                <a:spcPts val="800"/>
              </a:spcBef>
              <a:buSzPct val="100000"/>
              <a:buFont typeface="Arial" panose="020B0604020202020204" pitchFamily="34" charset="0"/>
              <a:buChar char="•"/>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importance of early identification and timely access </a:t>
            </a:r>
          </a:p>
          <a:p>
            <a:pPr marL="171450" indent="-171450">
              <a:lnSpc>
                <a:spcPct val="90000"/>
              </a:lnSpc>
              <a:buSzPct val="100000"/>
              <a:buFont typeface="Arial" panose="020B0604020202020204" pitchFamily="34" charset="0"/>
              <a:buChar char="•"/>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Their role in supporting, engaging, and retaining parents in treatment and services</a:t>
            </a:r>
          </a:p>
          <a:p>
            <a:pPr marL="171450" indent="-171450">
              <a:lnSpc>
                <a:spcPct val="90000"/>
              </a:lnSpc>
              <a:buSzPct val="100000"/>
              <a:buFont typeface="Arial" panose="020B0604020202020204" pitchFamily="34" charset="0"/>
              <a:buChar char="•"/>
              <a:defRPr/>
            </a:pP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lnSpc>
                <a:spcPct val="90000"/>
              </a:lnSpc>
              <a:buSzPct val="100000"/>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Professional also value:</a:t>
            </a:r>
            <a:endParaRPr lang="en-US" dirty="0">
              <a:latin typeface="Arial" panose="020B0604020202020204" pitchFamily="34" charset="0"/>
              <a:cs typeface="Arial" panose="020B0604020202020204" pitchFamily="34" charset="0"/>
            </a:endParaRPr>
          </a:p>
          <a:p>
            <a:pPr>
              <a:lnSpc>
                <a:spcPct val="90000"/>
              </a:lnSpc>
              <a:buSzPct val="100000"/>
              <a:defRPr/>
            </a:pP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228600" indent="-228600">
              <a:lnSpc>
                <a:spcPct val="90000"/>
              </a:lnSpc>
              <a:buSzPct val="100000"/>
              <a:buFontTx/>
              <a:buChar char="•"/>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Engagement of parents and families as active partners in their treatment and service planning</a:t>
            </a:r>
          </a:p>
          <a:p>
            <a:pPr marL="228600" indent="-228600">
              <a:lnSpc>
                <a:spcPct val="90000"/>
              </a:lnSpc>
              <a:spcBef>
                <a:spcPts val="800"/>
              </a:spcBef>
              <a:buSzPct val="100000"/>
              <a:buFontTx/>
              <a:buChar char="•"/>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Use person-first, non-stigmatizing language</a:t>
            </a:r>
          </a:p>
          <a:p>
            <a:pPr marL="228600" indent="-228600">
              <a:lnSpc>
                <a:spcPct val="90000"/>
              </a:lnSpc>
              <a:spcBef>
                <a:spcPts val="800"/>
              </a:spcBef>
              <a:buSzPct val="100000"/>
              <a:buFontTx/>
              <a:buChar char="•"/>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Use of peer support models and services</a:t>
            </a:r>
          </a:p>
          <a:p>
            <a:pPr marL="228600" indent="-228600">
              <a:lnSpc>
                <a:spcPct val="90000"/>
              </a:lnSpc>
              <a:buSzPct val="100000"/>
              <a:buFontTx/>
              <a:buChar char="•"/>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treatment works and recovery is possible</a:t>
            </a:r>
          </a:p>
          <a:p>
            <a:pPr>
              <a:lnSpc>
                <a:spcPct val="90000"/>
              </a:lnSpc>
              <a:buSzPct val="100000"/>
              <a:defRPr/>
            </a:pPr>
            <a:endPar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Now, let’s zero in on the importance of language as it relates to stigma and bias in the upcoming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endParaRPr>
          </a:p>
          <a:p>
            <a:pPr marR="0" lvl="0" algn="l" defTabSz="914400" rtl="0" eaLnBrk="1" fontAlgn="auto" latinLnBrk="0" hangingPunct="1">
              <a:lnSpc>
                <a:spcPct val="100000"/>
              </a:lnSpc>
              <a:spcBef>
                <a:spcPts val="0"/>
              </a:spcBef>
              <a:spcAft>
                <a:spcPts val="0"/>
              </a:spcAft>
              <a:buClrTx/>
              <a:buSzTx/>
              <a:tabLst/>
              <a:defRPr/>
            </a:pPr>
            <a:r>
              <a:rPr lang="en-US" kern="0" dirty="0">
                <a:latin typeface="Arial" panose="020B0604020202020204" pitchFamily="34" charset="0"/>
                <a:ea typeface="Calibri"/>
                <a:cs typeface="Arial" panose="020B0604020202020204" pitchFamily="34" charset="0"/>
                <a:sym typeface="Calibri"/>
              </a:rPr>
              <a:t>N/A</a:t>
            </a:r>
            <a:endParaRPr kumimoji="0" lang="en-US"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F8EFE00-57FB-06B9-494A-F46FBA68B8FB}"/>
              </a:ext>
            </a:extLst>
          </p:cNvPr>
          <p:cNvSpPr>
            <a:spLocks noGrp="1"/>
          </p:cNvSpPr>
          <p:nvPr>
            <p:ph type="sldNum" sz="quarter" idx="5"/>
          </p:nvPr>
        </p:nvSpPr>
        <p:spPr/>
        <p:txBody>
          <a:bodyPr/>
          <a:lstStyle/>
          <a:p>
            <a:fld id="{5B7C4503-4A42-4DD1-9385-6E49EBCEAC67}" type="slidenum">
              <a:rPr lang="en-US" smtClean="0"/>
              <a:t>21</a:t>
            </a:fld>
            <a:endParaRPr lang="en-US" dirty="0"/>
          </a:p>
        </p:txBody>
      </p:sp>
    </p:spTree>
    <p:extLst>
      <p:ext uri="{BB962C8B-B14F-4D97-AF65-F5344CB8AC3E}">
        <p14:creationId xmlns:p14="http://schemas.microsoft.com/office/powerpoint/2010/main" val="1031641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language we use matters and our words as professionals hold power! Here are some concrete ways we can help move the needle from stigma toward responsive care. </a:t>
            </a:r>
          </a:p>
          <a:p>
            <a:pPr marL="0" marR="0" lvl="0" indent="0">
              <a:lnSpc>
                <a:spcPct val="107000"/>
              </a:lnSpc>
              <a:spcBef>
                <a:spcPts val="0"/>
              </a:spcBef>
              <a:spcAft>
                <a:spcPts val="0"/>
              </a:spcAft>
              <a:buFont typeface="Arial" panose="020B0604020202020204" pitchFamily="34" charset="0"/>
              <a:buNone/>
            </a:pPr>
            <a:endPar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nSpc>
                <a:spcPct val="107000"/>
              </a:lnSpc>
              <a:spcBef>
                <a:spcPts val="0"/>
              </a:spcBef>
              <a:spcAft>
                <a:spcPts val="0"/>
              </a:spcAft>
              <a:buFont typeface="Arial" panose="020B0604020202020204" pitchFamily="34" charset="0"/>
              <a:buNone/>
            </a:pPr>
            <a:r>
              <a:rPr lang="en-US"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Prompts for Participants: </a:t>
            </a:r>
          </a:p>
          <a:p>
            <a:pPr marL="0" marR="0" lvl="0" indent="0">
              <a:lnSpc>
                <a:spcPct val="107000"/>
              </a:lnSpc>
              <a:spcBef>
                <a:spcPts val="0"/>
              </a:spcBef>
              <a:spcAft>
                <a:spcPts val="0"/>
              </a:spcAft>
              <a:buFont typeface="Arial" panose="020B0604020202020204" pitchFamily="34" charset="0"/>
              <a:buNone/>
            </a:pPr>
            <a:endPar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With a show of hands, how many of you are still hearing some of these older, stigmatizing terms being used in our daily interactions with colleagues or collaborative partners? </a:t>
            </a:r>
          </a:p>
          <a:p>
            <a:pPr marL="171450" marR="0" lvl="0" indent="-171450">
              <a:lnSpc>
                <a:spcPct val="107000"/>
              </a:lnSpc>
              <a:spcBef>
                <a:spcPts val="0"/>
              </a:spcBef>
              <a:spcAft>
                <a:spcPts val="0"/>
              </a:spcAft>
              <a:buFont typeface="Arial" panose="020B0604020202020204" pitchFamily="34" charset="0"/>
              <a:buChar char="•"/>
            </a:pPr>
            <a:endPar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How do terms in the ‘Instead of’ column influence outcomes for children and families affected by substance use and co-occurring disorders?</a:t>
            </a:r>
          </a:p>
          <a:p>
            <a:pPr marL="0" marR="0" lvl="0" indent="0">
              <a:lnSpc>
                <a:spcPct val="107000"/>
              </a:lnSpc>
              <a:spcBef>
                <a:spcPts val="0"/>
              </a:spcBef>
              <a:spcAft>
                <a:spcPts val="0"/>
              </a:spcAft>
              <a:buFont typeface="Arial" panose="020B0604020202020204" pitchFamily="34" charset="0"/>
              <a:buNone/>
            </a:pPr>
            <a:endParaRPr lang="en-US"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endParaRPr>
          </a:p>
          <a:p>
            <a:pPr marR="0" lvl="0" algn="l" defTabSz="914400" rtl="0" eaLnBrk="1" fontAlgn="auto" latinLnBrk="0" hangingPunct="1">
              <a:lnSpc>
                <a:spcPct val="100000"/>
              </a:lnSpc>
              <a:spcBef>
                <a:spcPts val="0"/>
              </a:spcBef>
              <a:spcAft>
                <a:spcPts val="0"/>
              </a:spcAft>
              <a:buClrTx/>
              <a:buSzTx/>
              <a:tabLst/>
              <a:defRPr/>
            </a:pPr>
            <a:r>
              <a:rPr lang="en-US" kern="0" dirty="0">
                <a:latin typeface="Arial" panose="020B0604020202020204" pitchFamily="34" charset="0"/>
                <a:ea typeface="Calibri"/>
                <a:cs typeface="Arial" panose="020B0604020202020204" pitchFamily="34" charset="0"/>
                <a:sym typeface="Calibri"/>
              </a:rPr>
              <a:t>N/A</a:t>
            </a:r>
            <a:endParaRPr kumimoji="0" lang="en-US"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endParaRPr lang="en-US" dirty="0"/>
          </a:p>
        </p:txBody>
      </p:sp>
      <p:sp>
        <p:nvSpPr>
          <p:cNvPr id="4" name="Slide Number Placeholder 3"/>
          <p:cNvSpPr>
            <a:spLocks noGrp="1"/>
          </p:cNvSpPr>
          <p:nvPr>
            <p:ph type="sldNum" sz="quarter" idx="5"/>
          </p:nvPr>
        </p:nvSpPr>
        <p:spPr/>
        <p:txBody>
          <a:bodyPr/>
          <a:lstStyle/>
          <a:p>
            <a:fld id="{F3198A7A-8E6F-4C58-BBA5-59D9D78DB376}" type="slidenum">
              <a:rPr lang="en-US" smtClean="0"/>
              <a:t>22</a:t>
            </a:fld>
            <a:endParaRPr lang="en-US" dirty="0"/>
          </a:p>
        </p:txBody>
      </p:sp>
    </p:spTree>
    <p:extLst>
      <p:ext uri="{BB962C8B-B14F-4D97-AF65-F5344CB8AC3E}">
        <p14:creationId xmlns:p14="http://schemas.microsoft.com/office/powerpoint/2010/main" val="477672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Notes: Pair and share discussions should be anywhere between 5-10 mins before bringing everyone back for a large group discussion. Ask for volunteers to summarize their pair share discussions and use the possible answers listed to help facilitate the discussion, if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As we’ve discussed, a common barrier to multi-system collaborative partnerships involves differing values or beliefs about parents affected by substance use disorders. </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17999"/>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17999"/>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Ask learners to turn to a neighbor and discuss their responses to the following questions.</a:t>
            </a:r>
          </a:p>
          <a:p>
            <a:pPr marL="0" marR="0" lvl="0" indent="0" algn="l" defTabSz="457200" rtl="0" eaLnBrk="1" fontAlgn="auto" latinLnBrk="0" hangingPunct="1">
              <a:lnSpc>
                <a:spcPct val="117999"/>
              </a:lnSpc>
              <a:spcBef>
                <a:spcPts val="0"/>
              </a:spcBef>
              <a:spcAft>
                <a:spcPts val="0"/>
              </a:spcAft>
              <a:buClrTx/>
              <a:buSzTx/>
              <a:buFontTx/>
              <a:buNone/>
              <a:tabLst/>
              <a:defRPr/>
            </a:pPr>
            <a:endParaRPr kumimoji="0" lang="en-US"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17999"/>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Prompts for Participants: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a:ea typeface="Calibri" panose="020F0502020204030204" pitchFamily="34" charset="0"/>
                <a:cs typeface="Arial"/>
              </a:rPr>
              <a:t>What are some common misperceptions about parents affected by substance use disorders? Here’s an example to get you started, “once an addict, always an addict.” </a:t>
            </a:r>
            <a:endParaRPr kumimoji="0" lang="en-US"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buFont typeface="Arial" panose="020B0604020202020204" pitchFamily="34" charset="0"/>
              <a:buChar char="•"/>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Discuss ways in which stigma and bias can affect critical decision-making in child welfare, treatment, and the courts.</a:t>
            </a:r>
            <a:endParaRPr kumimoji="0" lang="en-US"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171450" indent="-171450">
              <a:lnSpc>
                <a:spcPct val="107000"/>
              </a:lnSpc>
              <a:spcAft>
                <a:spcPts val="800"/>
              </a:spcAft>
              <a:buFont typeface="Arial" panose="020B0604020202020204" pitchFamily="34" charset="0"/>
              <a:buChar char="•"/>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What steps could you or your agency take to help mitigate stigma and bias?</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526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198A7A-8E6F-4C58-BBA5-59D9D78DB376}" type="slidenum">
              <a:rPr lang="en-US" smtClean="0"/>
              <a:t>24</a:t>
            </a:fld>
            <a:endParaRPr lang="en-US" dirty="0"/>
          </a:p>
        </p:txBody>
      </p:sp>
    </p:spTree>
    <p:extLst>
      <p:ext uri="{BB962C8B-B14F-4D97-AF65-F5344CB8AC3E}">
        <p14:creationId xmlns:p14="http://schemas.microsoft.com/office/powerpoint/2010/main" val="967604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Engaging in cross-systems training helps promote a mutual understanding of systems-level structure and processes—how partner agencies operate and the mission, values, goals, and mandates that guide their work with children and families affected by substance use and co-occurring disorders. Shared learning also provides an opportunity for greater awareness and understanding of agency-specific roles and responsibilities, terminology, and practices needed for effective partnerships. Lastly, shared learning builds a foundation of trust allowing for transparent and productive dialogue about what is working well and areas in need of ongoing systems- and practice-level improvement. </a:t>
            </a:r>
            <a:r>
              <a:rPr lang="en-US" sz="1200" dirty="0">
                <a:solidFill>
                  <a:srgbClr val="000000"/>
                </a:solidFill>
                <a:effectLst/>
                <a:latin typeface="Arial" panose="020B0604020202020204" pitchFamily="34" charset="0"/>
                <a:cs typeface="Arial" panose="020B0604020202020204" pitchFamily="34" charset="0"/>
              </a:rPr>
              <a:t>Cross-training</a:t>
            </a: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all levels (administrative, management, and frontline staff) is crucial for developing, implementing, and sustaining cross-system initiatives. </a:t>
            </a:r>
          </a:p>
          <a:p>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endParaRPr>
          </a:p>
          <a:p>
            <a:pPr marR="0" lvl="0" algn="l" defTabSz="914400" rtl="0" eaLnBrk="1" fontAlgn="auto" latinLnBrk="0" hangingPunct="1">
              <a:lnSpc>
                <a:spcPct val="100000"/>
              </a:lnSpc>
              <a:spcBef>
                <a:spcPts val="0"/>
              </a:spcBef>
              <a:spcAft>
                <a:spcPts val="0"/>
              </a:spcAft>
              <a:buClrTx/>
              <a:buSzTx/>
              <a:tabLst/>
              <a:defRPr/>
            </a:pPr>
            <a:r>
              <a:rPr lang="en-US" kern="0" dirty="0">
                <a:latin typeface="Arial" panose="020B0604020202020204" pitchFamily="34" charset="0"/>
                <a:ea typeface="Calibri"/>
                <a:cs typeface="Arial" panose="020B0604020202020204" pitchFamily="34" charset="0"/>
                <a:sym typeface="Calibri"/>
              </a:rPr>
              <a:t>N/A</a:t>
            </a:r>
            <a:endParaRPr kumimoji="0" lang="en-US"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25</a:t>
            </a:fld>
            <a:endParaRPr lang="en-US" dirty="0"/>
          </a:p>
        </p:txBody>
      </p:sp>
    </p:spTree>
    <p:extLst>
      <p:ext uri="{BB962C8B-B14F-4D97-AF65-F5344CB8AC3E}">
        <p14:creationId xmlns:p14="http://schemas.microsoft.com/office/powerpoint/2010/main" val="2313815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Notes: Small group discussions should be anywhere between 10-15 mins before bringing everyone back for a large group discussion. Ask for volunteers to summarize their small group discussions and use the possible answers listed to help facilitate the discussion, if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a:spcBef>
                <a:spcPts val="0"/>
              </a:spcBef>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Multi-system collaborative partnerships require a shared understanding of the other system’s processes, roles, and functions. </a:t>
            </a:r>
          </a:p>
          <a:p>
            <a:pPr marL="0" marR="0">
              <a:spcBef>
                <a:spcPts val="0"/>
              </a:spcBef>
            </a:pP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Ask learners to convene in small groups to discuss their responses to the following questions:</a:t>
            </a:r>
          </a:p>
          <a:p>
            <a:pPr marL="0" marR="0" lvl="0" indent="0" algn="l" defTabSz="457200" rtl="0" eaLnBrk="1" fontAlgn="auto" latinLnBrk="0" hangingPunct="1">
              <a:lnSpc>
                <a:spcPct val="117999"/>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Calibri" panose="020F0502020204030204" pitchFamily="34" charset="0"/>
              <a:buNone/>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For the purpose of this exercise, let’s focus our efforts on developing a shared understanding of processes specific to child welfare and SUD treatment.</a:t>
            </a:r>
          </a:p>
          <a:p>
            <a:pPr marL="0" marR="0" lvl="0" indent="0">
              <a:lnSpc>
                <a:spcPct val="107000"/>
              </a:lnSpc>
              <a:spcBef>
                <a:spcPts val="0"/>
              </a:spcBef>
              <a:spcAft>
                <a:spcPts val="0"/>
              </a:spcAft>
              <a:buFont typeface="Calibri" panose="020F0502020204030204" pitchFamily="34" charset="0"/>
              <a:buNone/>
            </a:pP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0"/>
              </a:spcAft>
              <a:buFont typeface="Calibri" panose="020F0502020204030204" pitchFamily="34" charset="0"/>
              <a:buNone/>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Prompts for Participants:</a:t>
            </a:r>
          </a:p>
          <a:p>
            <a:pPr marL="0" marR="0" lvl="0" indent="0">
              <a:lnSpc>
                <a:spcPct val="107000"/>
              </a:lnSpc>
              <a:spcBef>
                <a:spcPts val="0"/>
              </a:spcBef>
              <a:spcAft>
                <a:spcPts val="0"/>
              </a:spcAft>
              <a:buFont typeface="Calibri" panose="020F0502020204030204" pitchFamily="34" charset="0"/>
              <a:buNone/>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buFont typeface="Arial" panose="020B0604020202020204" pitchFamily="34" charset="0"/>
              <a:buChar char="•"/>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What are common misunderstandings or misperceptions about child welfare policies and practices?</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buFont typeface="Arial" panose="020B0604020202020204" pitchFamily="34" charset="0"/>
              <a:buChar char="•"/>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What are common misunderstandings or misperceptions about SUD treatment policies and practices?</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buFont typeface="Arial" panose="020B0604020202020204" pitchFamily="34" charset="0"/>
              <a:buChar char="•"/>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Has your onboarding/ongoing workforce training included opportunities for cross-system training? </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685800" lvl="1" indent="-228600">
              <a:lnSpc>
                <a:spcPct val="107000"/>
              </a:lnSpc>
              <a:buFont typeface="Courier New" panose="02070309020205020404" pitchFamily="49" charset="0"/>
              <a:buChar char="o"/>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For those who answered yes, please share details about these cross-system learning opportunities including any key lessons or takeaways.</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685800" lvl="1" indent="-228600">
              <a:lnSpc>
                <a:spcPct val="107000"/>
              </a:lnSpc>
              <a:spcAft>
                <a:spcPts val="800"/>
              </a:spcAft>
              <a:buFont typeface="Courier New" panose="02070309020205020404" pitchFamily="49" charset="0"/>
              <a:buChar char="o"/>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For those who answered no, what are some cross-system topic areas that would support a greater understanding for improved collaborative capacity?</a:t>
            </a:r>
          </a:p>
          <a:p>
            <a:endParaRPr lang="en-US" b="1"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[Answers may include the stages of change, levels of care for substance use and mental health, assessment process, treatment interventions, or recovery management planning; or </a:t>
            </a:r>
            <a:r>
              <a:rPr kumimoji="0" lang="en-US"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how child maltreatment is defined, how safety and risk of child is determined and the assessment process, effects of parental substance use on children including prenatal substance use, benefits of including the whole family into treatment, how the Adoption Safe Families Act (ASFA) and other regulations guides decision-making in child welfare]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(Children and Family Futures, 2021) </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endParaRPr>
          </a:p>
          <a:p>
            <a:pPr marR="0" lvl="0" algn="l" defTabSz="914400" rtl="0" eaLnBrk="1" fontAlgn="auto" latinLnBrk="0" hangingPunct="1">
              <a:lnSpc>
                <a:spcPct val="100000"/>
              </a:lnSpc>
              <a:spcBef>
                <a:spcPts val="0"/>
              </a:spcBef>
              <a:spcAft>
                <a:spcPts val="0"/>
              </a:spcAft>
              <a:buClrTx/>
              <a:buSzTx/>
              <a:tabLst/>
              <a:defRPr/>
            </a:pPr>
            <a:r>
              <a:rPr lang="en-US" b="0" i="0" dirty="0">
                <a:solidFill>
                  <a:srgbClr val="000000"/>
                </a:solidFill>
                <a:effectLst/>
                <a:latin typeface="Arial" panose="020B0604020202020204" pitchFamily="34" charset="0"/>
                <a:cs typeface="Arial" panose="020B0604020202020204" pitchFamily="34" charset="0"/>
              </a:rPr>
              <a:t>Children and Family Futures. (2021). </a:t>
            </a:r>
            <a:r>
              <a:rPr lang="en-US" b="0" i="1" dirty="0">
                <a:solidFill>
                  <a:srgbClr val="000000"/>
                </a:solidFill>
                <a:effectLst/>
                <a:latin typeface="Arial" panose="020B0604020202020204" pitchFamily="34" charset="0"/>
                <a:cs typeface="Arial" panose="020B0604020202020204" pitchFamily="34" charset="0"/>
              </a:rPr>
              <a:t>Comprehensive framework to improve outcomes for families affected by substance use disorders and child welfare involvement</a:t>
            </a:r>
            <a:r>
              <a:rPr lang="en-US" b="0" i="0" dirty="0">
                <a:solidFill>
                  <a:srgbClr val="000000"/>
                </a:solidFill>
                <a:effectLst/>
                <a:latin typeface="Arial" panose="020B0604020202020204" pitchFamily="34" charset="0"/>
                <a:cs typeface="Arial" panose="020B0604020202020204" pitchFamily="34" charset="0"/>
              </a:rPr>
              <a:t>. </a:t>
            </a:r>
            <a:r>
              <a:rPr lang="en-US" b="0" i="0" u="sng" strike="noStrike" dirty="0">
                <a:solidFill>
                  <a:srgbClr val="0563C1"/>
                </a:solidFill>
                <a:effectLst/>
                <a:latin typeface="Arial" panose="020B0604020202020204" pitchFamily="34" charset="0"/>
                <a:cs typeface="Arial" panose="020B0604020202020204" pitchFamily="34" charset="0"/>
                <a:hlinkClick r:id="rId3"/>
              </a:rPr>
              <a:t>https://www.cffutures.org/ta-tool/cffcomprehensiveframework-pdf/</a:t>
            </a:r>
            <a:r>
              <a:rPr lang="en-US" b="0" i="0" dirty="0">
                <a:solidFill>
                  <a:srgbClr val="000000"/>
                </a:solidFill>
                <a:effectLst/>
                <a:latin typeface="Arial" panose="020B0604020202020204" pitchFamily="34" charset="0"/>
                <a:cs typeface="Arial" panose="020B0604020202020204" pitchFamily="34" charset="0"/>
              </a:rPr>
              <a:t> </a:t>
            </a:r>
            <a:endParaRPr lang="en-US" b="0" i="0" dirty="0">
              <a:solidFill>
                <a:srgbClr val="192539"/>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013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198A7A-8E6F-4C58-BBA5-59D9D78DB376}" type="slidenum">
              <a:rPr lang="en-US" smtClean="0"/>
              <a:t>27</a:t>
            </a:fld>
            <a:endParaRPr lang="en-US" dirty="0"/>
          </a:p>
        </p:txBody>
      </p:sp>
    </p:spTree>
    <p:extLst>
      <p:ext uri="{BB962C8B-B14F-4D97-AF65-F5344CB8AC3E}">
        <p14:creationId xmlns:p14="http://schemas.microsoft.com/office/powerpoint/2010/main" val="19288104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Let’s now focus on the type of information needed between child welfare and substance use treatment providers to support collaborative practice. Child welfare has a lot of information about a parent, child, and family that can be beneficial for providers as they determine the appropriate level of care, engage in treatment planning, and make appropriate modifications to treatment plans. After a release of information is signed, we want to give the provider specific and detailed information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Reason for child welfare referral and current presenting concerns (including presence of co-occurring disorders)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Initial screening results and case plan goals and objectives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Status of the children’s placement and/or details of the family time or visitation schedule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Historical information related to child welfare or other system involvement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Summary of family strengths and protective factors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Copy of the signed release of information form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Contact information for the assigned child welfare worker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We also want to ensure timely notification to the provider as we notice a change in a parent’s behavior or case circumstances such as the children’s placement status, household composition, and permanency goals, as these may affect a parent’s engagement in treatment and their recovery process.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prstClr val="black"/>
              </a:solidFill>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endParaRPr>
          </a:p>
          <a:p>
            <a:pPr marR="0" lvl="0" algn="l" defTabSz="914400" rtl="0" eaLnBrk="1" fontAlgn="auto" latinLnBrk="0" hangingPunct="1">
              <a:lnSpc>
                <a:spcPct val="100000"/>
              </a:lnSpc>
              <a:spcBef>
                <a:spcPts val="0"/>
              </a:spcBef>
              <a:spcAft>
                <a:spcPts val="0"/>
              </a:spcAft>
              <a:buClrTx/>
              <a:buSzTx/>
              <a:tabLst/>
              <a:defRPr/>
            </a:pPr>
            <a:r>
              <a:rPr lang="en-US" kern="0" dirty="0">
                <a:latin typeface="Arial" panose="020B0604020202020204" pitchFamily="34" charset="0"/>
                <a:ea typeface="Calibri"/>
                <a:cs typeface="Arial" panose="020B0604020202020204" pitchFamily="34" charset="0"/>
                <a:sym typeface="Calibri"/>
              </a:rPr>
              <a:t>N/A</a:t>
            </a:r>
            <a:endParaRPr kumimoji="0" lang="en-US"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3198A7A-8E6F-4C58-BBA5-59D9D78DB376}" type="slidenum">
              <a:rPr lang="en-US" smtClean="0"/>
              <a:t>28</a:t>
            </a:fld>
            <a:endParaRPr lang="en-US" dirty="0"/>
          </a:p>
        </p:txBody>
      </p:sp>
    </p:spTree>
    <p:extLst>
      <p:ext uri="{BB962C8B-B14F-4D97-AF65-F5344CB8AC3E}">
        <p14:creationId xmlns:p14="http://schemas.microsoft.com/office/powerpoint/2010/main" val="1310402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Now that we know what information substance use treatment providers need from child welfare let’s review the reverse side of this partnership...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Details about a parent’s participation in a substance use disorder treatment program help to inform progress being made toward child and family case plan goals and objectives including the ongoing assessment of safety and risk. Information to be shared includes: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Attendance at appointments—are scheduled sessions being kept, rescheduled, or are parents no showing?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Initial and/or changes to treatment recommendations—is a higher level of care needed or is a parent ready to step down to a lower level of care?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Quality of engagement—are parents actively or passively participating in their treatment sessions?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Return to use or treatment withdraw—are there concerns with a return to use or disengagement in treatment services?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Drug testing results—are results showing continued use, a return to use, prescription medications being used as prescribed or not at all?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Discharge plan and aftercare recommendations—what plans are in place to support and sustain recovery?</a:t>
            </a:r>
          </a:p>
          <a:p>
            <a:pPr marL="457200" marR="0" lvl="1"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It is also helpful for child welfare to have an anticipated date for completion of treatment to help measure and align with federal permanency requirements (e.g., ASFA).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Note: ASFA requires that child welfare file for a termination of parental rights if a child has been in out-of-home care consecutively for 15 out of 22 months. </a:t>
            </a:r>
          </a:p>
          <a:p>
            <a:endParaRPr lang="en-US" dirty="0"/>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endParaRPr>
          </a:p>
          <a:p>
            <a:pPr marR="0" lvl="0" algn="l" defTabSz="914400" rtl="0" eaLnBrk="1" fontAlgn="auto" latinLnBrk="0" hangingPunct="1">
              <a:lnSpc>
                <a:spcPct val="100000"/>
              </a:lnSpc>
              <a:spcBef>
                <a:spcPts val="0"/>
              </a:spcBef>
              <a:spcAft>
                <a:spcPts val="0"/>
              </a:spcAft>
              <a:buClrTx/>
              <a:buSzTx/>
              <a:tabLst/>
              <a:defRPr/>
            </a:pPr>
            <a:r>
              <a:rPr lang="en-US" kern="0" dirty="0">
                <a:latin typeface="Arial" panose="020B0604020202020204" pitchFamily="34" charset="0"/>
                <a:ea typeface="Calibri"/>
                <a:cs typeface="Arial" panose="020B0604020202020204" pitchFamily="34" charset="0"/>
                <a:sym typeface="Calibri"/>
              </a:rPr>
              <a:t>N/A</a:t>
            </a:r>
            <a:endParaRPr kumimoji="0" lang="en-US"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33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Facilitator Script:</a:t>
            </a:r>
            <a:r>
              <a:rPr lang="en-US" b="0" i="0" dirty="0">
                <a:solidFill>
                  <a:srgbClr val="444444"/>
                </a:solidFill>
                <a:effectLst/>
                <a:latin typeface="Arial" panose="020B0604020202020204" pitchFamily="34" charset="0"/>
                <a:cs typeface="Arial" panose="020B0604020202020204" pitchFamily="34" charset="0"/>
              </a:rPr>
              <a:t>​</a:t>
            </a:r>
          </a:p>
          <a:p>
            <a:pPr algn="l" rtl="0" fontAlgn="base"/>
            <a:r>
              <a:rPr lang="en-US" b="0" i="0" dirty="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The goal of module 7 is to provide in-depth knowledge and understanding about coordinated multi-system approaches to service provision for children and families affected by substance use and co-occurring disorders. Child welfare workers will acquire knowledge to improve their understanding of collaborative practice both at the systems- and practice-level; recognize and explain how differences in values, beliefs, and perceptions affect cross-system partnerships and coordinated service delivery; understand the scope of confidentiality regulations, including HIPAA, 42 CFR Part 2, and limits to cross-system information sharing; and finally, acquire systems-level efforts and practice-level strategies to promote effective communication and coordination within cross-system partnerships.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065600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Notes: Small group discussions should be anywhere between 5-10 mins before bringing everyone back for a large group discussion. Ask for volunteers to summarize their small group discussions and use the possible answers listed to help facilitate the discussion, if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Additional Note: Highlight any relevant forms and policies within the agency.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a:lnSpc>
                <a:spcPct val="107000"/>
              </a:lnSpc>
              <a:spcBef>
                <a:spcPts val="0"/>
              </a:spcBef>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As we’ve discussed, information sharing can support more effective communication between systems to meet the needs of families and strengthen collaborative capacity. For the next [5-10 minutes], please use the following guiding prompts for your small group discussion and action planning.</a:t>
            </a:r>
          </a:p>
          <a:p>
            <a:pPr marL="0" marR="0">
              <a:lnSpc>
                <a:spcPct val="107000"/>
              </a:lnSpc>
              <a:spcBef>
                <a:spcPts val="0"/>
              </a:spcBef>
            </a:pP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Prompts for Participants:</a:t>
            </a:r>
          </a:p>
          <a:p>
            <a:pPr marL="0" marR="0">
              <a:lnSpc>
                <a:spcPct val="107000"/>
              </a:lnSpc>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In your experience, what have been the most common barriers to efficient cross-system communication?</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Do your multi-system collaborative partnerships have clear administrative policies and protocols for the proper exchange of confidential information? If yes, what do these policies and protocols entail?</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What type of information is included on your agency’s release of information (ROI) forms?</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Courier New" panose="02070309020205020404" pitchFamily="49" charset="0"/>
              <a:buChar char="o"/>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Are ROI forms 42 CFR Part 2 compliant? If not, how has this affected the exchange of information with SUD treatment providers?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1308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198A7A-8E6F-4C58-BBA5-59D9D78DB376}" type="slidenum">
              <a:rPr lang="en-US" smtClean="0"/>
              <a:t>31</a:t>
            </a:fld>
            <a:endParaRPr lang="en-US" dirty="0"/>
          </a:p>
        </p:txBody>
      </p:sp>
    </p:spTree>
    <p:extLst>
      <p:ext uri="{BB962C8B-B14F-4D97-AF65-F5344CB8AC3E}">
        <p14:creationId xmlns:p14="http://schemas.microsoft.com/office/powerpoint/2010/main" val="2707916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Strategies for collaborative case planning begin with obtaining all the necessary consent for interagency information sharing. Once that is obtained, the first priority should be to ensure that the parent’s substance use or co-occurring disorder treatment plan does not conflict in any way with the child welfare services case plan. In the event of any conflicts, providers should work together to resolve these immediately because as we just covered, there really is no time to lose. Additional strategies for collaborative case planning includes holding joint substance use or co-occurring disorder treatment and child welfare service reviews, routinely monitoring and documenting progress toward respective goals and service objective, and most importantly, stopping to acknowledge and positively reinforce a parent’s recovery wins–big or small!</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Let’s spend some more time explaining what we mean by joint case reviews…</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endParaRPr>
          </a:p>
          <a:p>
            <a:pPr marR="0" lvl="0" algn="l" defTabSz="914400" rtl="0" eaLnBrk="1" fontAlgn="auto" latinLnBrk="0" hangingPunct="1">
              <a:lnSpc>
                <a:spcPct val="100000"/>
              </a:lnSpc>
              <a:spcBef>
                <a:spcPts val="0"/>
              </a:spcBef>
              <a:spcAft>
                <a:spcPts val="0"/>
              </a:spcAft>
              <a:buClrTx/>
              <a:buSzTx/>
              <a:tabLst/>
              <a:defRPr/>
            </a:pPr>
            <a:r>
              <a:rPr lang="en-US" kern="0" dirty="0">
                <a:latin typeface="Arial" panose="020B0604020202020204" pitchFamily="34" charset="0"/>
                <a:ea typeface="Calibri"/>
                <a:cs typeface="Arial" panose="020B0604020202020204" pitchFamily="34" charset="0"/>
                <a:sym typeface="Calibri"/>
              </a:rPr>
              <a:t>N/A</a:t>
            </a:r>
            <a:endParaRPr kumimoji="0" lang="en-US"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87475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860F4-D3BB-E114-DE85-AFF9259BE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53484B-2253-BC5B-5A3A-C693839884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64393-957D-B8F0-BFD7-8574F3DD89B8}"/>
              </a:ext>
            </a:extLst>
          </p:cNvPr>
          <p:cNvSpPr>
            <a:spLocks noGrp="1"/>
          </p:cNvSpPr>
          <p:nvPr>
            <p:ph type="body" idx="1"/>
          </p:nvPr>
        </p:nvSpPr>
        <p:spPr/>
        <p:txBody>
          <a:bodyPr/>
          <a:lstStyle/>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Facilitator Script:</a:t>
            </a:r>
            <a:r>
              <a:rPr lang="en-US" b="0" i="0" dirty="0">
                <a:solidFill>
                  <a:srgbClr val="444444"/>
                </a:solidFill>
                <a:effectLst/>
                <a:latin typeface="Arial" panose="020B0604020202020204" pitchFamily="34" charset="0"/>
                <a:cs typeface="Arial" panose="020B0604020202020204" pitchFamily="34" charset="0"/>
              </a:rPr>
              <a:t>​</a:t>
            </a:r>
          </a:p>
          <a:p>
            <a:pPr algn="l" rtl="0" fontAlgn="base"/>
            <a:r>
              <a:rPr lang="en-US" b="0" i="0" dirty="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And finally, let’s cover some tips for implementing effective joint case reviews (also commonly referred to as staffings, child and family team meetings, or shared decision-making meetings). Regardless of the term used in your local collaborative, they all share a similarity in that they represent a teaming approach that brings together cross-systems partners, parents, and other family members with the common goal of monitoring progress and adapting treatment and case plans as needed. Now for a few practice tips…</a:t>
            </a:r>
            <a:r>
              <a:rPr lang="en-US" b="0" i="0" dirty="0">
                <a:solidFill>
                  <a:srgbClr val="444444"/>
                </a:solidFill>
                <a:effectLst/>
                <a:latin typeface="Arial" panose="020B0604020202020204" pitchFamily="34" charset="0"/>
                <a:cs typeface="Arial" panose="020B0604020202020204" pitchFamily="34" charset="0"/>
              </a:rPr>
              <a:t>​</a:t>
            </a:r>
          </a:p>
          <a:p>
            <a:pPr algn="l" rtl="0" fontAlgn="base"/>
            <a:r>
              <a:rPr lang="en-US" b="0" i="0" dirty="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First, by beginning the discussion with the children, this sets the tone for the conversation and puts the discussion in the context of the family—so essentially start with the children working your way to the parents and larger family unit. </a:t>
            </a:r>
            <a:r>
              <a:rPr lang="en-US" b="0" i="0" dirty="0">
                <a:solidFill>
                  <a:srgbClr val="444444"/>
                </a:solidFill>
                <a:effectLst/>
                <a:latin typeface="Arial" panose="020B0604020202020204" pitchFamily="34" charset="0"/>
                <a:cs typeface="Arial" panose="020B0604020202020204" pitchFamily="34" charset="0"/>
              </a:rPr>
              <a:t>​</a:t>
            </a:r>
          </a:p>
          <a:p>
            <a:pPr algn="l" rtl="0" fontAlgn="base"/>
            <a:r>
              <a:rPr lang="en-US" b="0" i="0" dirty="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Next, these discussions should focus on desired behavioral change including time dedicated to both acknowledgement of what’s been working well (observable strengths, progress, and achievements) and areas of concern or worries (areas of needed improvement including current safety threats or risk factors, return to use or other de-stabilization indicators) while keeping the focus on problem-solving versus problem-reporting. </a:t>
            </a:r>
            <a:r>
              <a:rPr lang="en-US" b="0" i="0" dirty="0">
                <a:solidFill>
                  <a:srgbClr val="444444"/>
                </a:solidFill>
                <a:effectLst/>
                <a:latin typeface="Arial" panose="020B0604020202020204" pitchFamily="34" charset="0"/>
                <a:cs typeface="Arial" panose="020B0604020202020204" pitchFamily="34" charset="0"/>
              </a:rPr>
              <a:t>​</a:t>
            </a:r>
          </a:p>
          <a:p>
            <a:pPr algn="l" rtl="0" fontAlgn="base"/>
            <a:r>
              <a:rPr lang="en-US" b="0" i="0" dirty="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dirty="0">
                <a:solidFill>
                  <a:srgbClr val="000000"/>
                </a:solidFill>
                <a:effectLst/>
                <a:latin typeface="Arial" panose="020B0604020202020204" pitchFamily="34" charset="0"/>
                <a:cs typeface="Arial" panose="020B0604020202020204" pitchFamily="34" charset="0"/>
              </a:rPr>
              <a:t>And finally, using a court report or review template that includes items specifically for the children, parents, and larger family unit will help ensure all information needed is discussed and that the meeting time is used efficiently. Items may include placement of the child, how many days in out-of-home care, family time or visitation, current safety and risk factors for children, identified strengths and increasing parental capacities, indicators of current substance use, a potential return to use, and recovery services needed to stabilize or meet the needs of the family and build protective factors, and next steps. </a:t>
            </a:r>
            <a:r>
              <a:rPr lang="en-US" b="0" i="0" dirty="0">
                <a:solidFill>
                  <a:srgbClr val="444444"/>
                </a:solidFill>
                <a:effectLst/>
                <a:latin typeface="Arial" panose="020B0604020202020204" pitchFamily="34" charset="0"/>
                <a:cs typeface="Arial" panose="020B0604020202020204" pitchFamily="34" charset="0"/>
              </a:rPr>
              <a:t>​</a:t>
            </a:r>
          </a:p>
          <a:p>
            <a:pPr algn="l" rtl="0" fontAlgn="base"/>
            <a:r>
              <a:rPr lang="en-US" b="0" i="0" dirty="0">
                <a:solidFill>
                  <a:srgbClr val="444444"/>
                </a:solidFill>
                <a:effectLst/>
                <a:latin typeface="Arial" panose="020B0604020202020204" pitchFamily="34" charset="0"/>
                <a:cs typeface="Arial" panose="020B0604020202020204" pitchFamily="34" charset="0"/>
              </a:rPr>
              <a:t>​</a:t>
            </a:r>
          </a:p>
          <a:p>
            <a:pPr algn="l" rtl="0" fontAlgn="base"/>
            <a:r>
              <a:rPr lang="en-US" b="0" i="0" dirty="0">
                <a:solidFill>
                  <a:srgbClr val="444444"/>
                </a:solidFill>
                <a:effectLst/>
                <a:latin typeface="Arial" panose="020B0604020202020204" pitchFamily="34" charset="0"/>
                <a:cs typeface="Arial" panose="020B0604020202020204" pitchFamily="34" charset="0"/>
              </a:rPr>
              <a:t>​</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0" cap="none" spc="0" normalizeH="0" baseline="0" noProof="0" dirty="0">
              <a:ln>
                <a:noFill/>
              </a:ln>
              <a:effectLst/>
              <a:uLnTx/>
              <a:uFillTx/>
              <a:latin typeface="Arial" panose="020B0604020202020204" pitchFamily="34" charset="0"/>
              <a:ea typeface="Calibri"/>
              <a:cs typeface="Arial" panose="020B0604020202020204" pitchFamily="34" charset="0"/>
              <a:sym typeface="Calibri"/>
            </a:endParaRPr>
          </a:p>
          <a:p>
            <a:pPr marR="0" lvl="0" algn="l" defTabSz="914400" rtl="0" eaLnBrk="1" fontAlgn="auto" latinLnBrk="0" hangingPunct="1">
              <a:lnSpc>
                <a:spcPct val="100000"/>
              </a:lnSpc>
              <a:spcBef>
                <a:spcPts val="0"/>
              </a:spcBef>
              <a:spcAft>
                <a:spcPts val="0"/>
              </a:spcAft>
              <a:buClrTx/>
              <a:buSzTx/>
              <a:tabLst/>
              <a:defRPr/>
            </a:pPr>
            <a:r>
              <a:rPr lang="en-US" kern="0" dirty="0">
                <a:latin typeface="Arial" panose="020B0604020202020204" pitchFamily="34" charset="0"/>
                <a:ea typeface="Calibri"/>
                <a:cs typeface="Arial" panose="020B0604020202020204" pitchFamily="34" charset="0"/>
                <a:sym typeface="Calibri"/>
              </a:rPr>
              <a:t>N/A</a:t>
            </a:r>
            <a:endParaRPr kumimoji="0" lang="en-US" b="0" i="0" u="none" strike="noStrike" kern="0" cap="none" spc="0" normalizeH="0" baseline="0" noProof="0" dirty="0">
              <a:ln>
                <a:noFill/>
              </a:ln>
              <a:effectLst/>
              <a:uLnTx/>
              <a:uFillTx/>
              <a:latin typeface="Arial" panose="020B0604020202020204" pitchFamily="34" charset="0"/>
              <a:cs typeface="Arial" panose="020B0604020202020204" pitchFamily="34" charset="0"/>
              <a:sym typeface="Arial"/>
            </a:endParaRPr>
          </a:p>
          <a:p>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FBF7E3D-A89A-E784-2F5E-D7536EAF08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130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Even though treatment providers and child welfare workers share the same recipients of services, we don’t always measure and define progress the same way.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For many substance use and co-occurring disorder treatment professionals, progress is measured in two ways:</a:t>
            </a:r>
          </a:p>
          <a:p>
            <a:endParaRPr lang="en-US"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Whether the person's treatment is resulting in increased periods of recovery and decreased periods of return to use or destabilization, and</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The scope and durability of changes people make in other areas of their lives so that recovery will be maintained—things like maintaining employment, building a recovery-oriented support system, attending self-help groups or meeting with a sponsor, etc.</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communicating with treatment providers about progress, be sure to ask how they define and measure this. For some treatment programs, progress may simply be regular attendance or negative drug screens. Ask for specific information as it relates to a parent’s treatment progress to better inform your ongoing assessment and monitoring of the family’s case plan goals and objectives.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4307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Here are some additional tips or reminders when it comes to measuring progress. Regardless of the level of information obtained—progress or lack thereof—be sure to document it all. Also, lack of progress is usually an indicator that something in the treatment or child welfare service plan is not quite working out as planned. This is a great opportunity to explore and hear from the parent their perspective on challenges or barriers. Again, there is no time to waste, so let’s identify the issue and work collaboratively to make any necessary changes to the respective plans to position the parent and family for ongoing success.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104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Now that we’ve talked through some strategies to build collaborative partnerships at the practice-level, let’s shift gears and focus on what can be done at a systems-level to promote collaboration among family serving agencies. </a:t>
            </a:r>
          </a:p>
        </p:txBody>
      </p:sp>
      <p:sp>
        <p:nvSpPr>
          <p:cNvPr id="4" name="Slide Number Placeholder 3"/>
          <p:cNvSpPr>
            <a:spLocks noGrp="1"/>
          </p:cNvSpPr>
          <p:nvPr>
            <p:ph type="sldNum" sz="quarter" idx="5"/>
          </p:nvPr>
        </p:nvSpPr>
        <p:spPr/>
        <p:txBody>
          <a:bodyPr/>
          <a:lstStyle/>
          <a:p>
            <a:fld id="{F3198A7A-8E6F-4C58-BBA5-59D9D78DB376}" type="slidenum">
              <a:rPr lang="en-US" smtClean="0"/>
              <a:t>36</a:t>
            </a:fld>
            <a:endParaRPr lang="en-US" dirty="0"/>
          </a:p>
        </p:txBody>
      </p:sp>
    </p:spTree>
    <p:extLst>
      <p:ext uri="{BB962C8B-B14F-4D97-AF65-F5344CB8AC3E}">
        <p14:creationId xmlns:p14="http://schemas.microsoft.com/office/powerpoint/2010/main" val="10585089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A2F19-EC90-8817-8B96-AC9F55FF6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1053DD-EB9D-B8D8-A03C-BD9931E8D2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1AFC2-39CF-3013-84AF-2B2ED63B85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Here are some additional tools to support you in your collaborative practice with other agencies working with the parents and families you serve:</a:t>
            </a:r>
          </a:p>
          <a:p>
            <a:endParaRPr lang="en-US"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Use of Data Inventories: Conducting a data inventory allows the collaborative team to increase its understanding of the data key partner agencies already collect (e.g., child welfare services, alcohol and drug services, healthcare, and courts). The process of completing this data inventory can help identify available data sources, their limitations, and challenges with access. </a:t>
            </a:r>
          </a:p>
          <a:p>
            <a:pPr marL="0" lv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Drop-off Analysis: The information from the data inventory can be used to complete a drop-off analysis. We will review data inventory questions and a drop-off analysis in the upcoming slides. </a:t>
            </a:r>
          </a:p>
          <a:p>
            <a:pPr marL="0" lv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Systems Walk-Through: This process examines how a family moves through the current system to determine how the system currently operates and identifies effective practices or strengths, gaps, and barriers for families affected by parental substance use. It helps inform decisions on what to strengthen or change in practice and prioritizes next steps. </a:t>
            </a:r>
          </a:p>
          <a:p>
            <a:pPr marL="0" lvl="0" indent="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dirty="0">
                <a:latin typeface="Arial" panose="020B0604020202020204" pitchFamily="34" charset="0"/>
                <a:cs typeface="Arial" panose="020B0604020202020204" pitchFamily="34" charset="0"/>
              </a:rPr>
              <a:t>Communication Protocols: Developing written communication protocols can help ensure efficient communication across all agency partners and allows partners to make informed decisions on next steps.</a:t>
            </a:r>
          </a:p>
          <a:p>
            <a:pPr marL="171450" lvl="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Collaborative Capacity Instrument (CCI): The CCI is an anonymous self-administered questionnaire that measures the best collaborative practices across systems for families affected by parental substance use disorders. It is used as teams begin working with each other or after initially working with each other and wanting to improve collaboration within the team. It allows each team member to assess where the team is functioning well and is designed to generate discussions on the readiness to work more closely together. The National Center on Substance Use and Child Welfare (NCSACW) provides technical assistance for CCI administration and analysis of results.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p:txBody>
      </p:sp>
      <p:sp>
        <p:nvSpPr>
          <p:cNvPr id="4" name="Slide Number Placeholder 3">
            <a:extLst>
              <a:ext uri="{FF2B5EF4-FFF2-40B4-BE49-F238E27FC236}">
                <a16:creationId xmlns:a16="http://schemas.microsoft.com/office/drawing/2014/main" id="{930713D1-0355-A6D9-A086-2D275414CEE8}"/>
              </a:ext>
            </a:extLst>
          </p:cNvPr>
          <p:cNvSpPr>
            <a:spLocks noGrp="1"/>
          </p:cNvSpPr>
          <p:nvPr>
            <p:ph type="sldNum" sz="quarter" idx="5"/>
          </p:nvPr>
        </p:nvSpPr>
        <p:spPr/>
        <p:txBody>
          <a:bodyPr/>
          <a:lstStyle/>
          <a:p>
            <a:fld id="{13C76930-8B51-7E46-B626-25E9D8E8494C}" type="slidenum">
              <a:rPr lang="en-US" smtClean="0"/>
              <a:t>37</a:t>
            </a:fld>
            <a:endParaRPr lang="en-US" dirty="0"/>
          </a:p>
        </p:txBody>
      </p:sp>
    </p:spTree>
    <p:extLst>
      <p:ext uri="{BB962C8B-B14F-4D97-AF65-F5344CB8AC3E}">
        <p14:creationId xmlns:p14="http://schemas.microsoft.com/office/powerpoint/2010/main" val="39251515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Here are questions to ask when completing a data inventory. Asking questions such as these help collaborative teams make informed decisions about priorities and needs related to ongoing system improvement.</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What data do partners currently collect?</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Where is the data stored?</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Who can access the data?</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What essential data are missing or difficult to access?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How is data shared between agencies?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What data is not shared between agencies? </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b="0" i="0" kern="1200" dirty="0">
                <a:solidFill>
                  <a:schemeClr val="tx1"/>
                </a:solidFill>
                <a:effectLst/>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indent="0">
              <a:buFontTx/>
              <a:buNone/>
            </a:pPr>
            <a:r>
              <a:rPr lang="en-US" b="0" i="0" kern="1200" dirty="0">
                <a:solidFill>
                  <a:schemeClr val="tx1"/>
                </a:solidFill>
                <a:effectLst/>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564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benefit of a data inventory is that it provides agencies access to the type of data needed for a drop-off analysis—a process for identifying points in service delivery that must be modified or created to better engage and retain parents and families in substance use disorder treatment and/or child welfare services. A drop-off analysis is intended to answer (at minimum) three key questions:</a:t>
            </a:r>
          </a:p>
          <a:p>
            <a:endParaRPr lang="en-US" dirty="0">
              <a:latin typeface="Arial" panose="020B0604020202020204" pitchFamily="34" charset="0"/>
              <a:cs typeface="Arial" panose="020B0604020202020204" pitchFamily="34" charset="0"/>
            </a:endParaRPr>
          </a:p>
          <a:p>
            <a:pPr marL="228600" indent="-228600">
              <a:buAutoNum type="arabicPeriod"/>
            </a:pPr>
            <a:r>
              <a:rPr lang="en-US" dirty="0">
                <a:latin typeface="Arial" panose="020B0604020202020204" pitchFamily="34" charset="0"/>
                <a:cs typeface="Arial" panose="020B0604020202020204" pitchFamily="34" charset="0"/>
              </a:rPr>
              <a:t>What are the steps associated with the current screening, assessment, and referral process in your state, tribe, county, or community?</a:t>
            </a:r>
          </a:p>
          <a:p>
            <a:pPr marL="228600" indent="-228600">
              <a:buAutoNum type="arabicPeriod"/>
            </a:pPr>
            <a:r>
              <a:rPr lang="en-US" dirty="0">
                <a:latin typeface="Arial" panose="020B0604020202020204" pitchFamily="34" charset="0"/>
                <a:cs typeface="Arial" panose="020B0604020202020204" pitchFamily="34" charset="0"/>
              </a:rPr>
              <a:t>How many parents, children, or families are involved in each step of the process?</a:t>
            </a:r>
          </a:p>
          <a:p>
            <a:pPr marL="228600" indent="-228600">
              <a:buAutoNum type="arabicPeriod"/>
            </a:pPr>
            <a:r>
              <a:rPr lang="en-US" dirty="0">
                <a:latin typeface="Arial" panose="020B0604020202020204" pitchFamily="34" charset="0"/>
                <a:cs typeface="Arial" panose="020B0604020202020204" pitchFamily="34" charset="0"/>
              </a:rPr>
              <a:t>At what point(s) in the process does your program experience a significant ‘drop-off” in the number of parents, children, or families?</a:t>
            </a:r>
          </a:p>
          <a:p>
            <a:pPr marL="228600" indent="-228600">
              <a:buAutoNum type="arabicPeriod"/>
            </a:pPr>
            <a:endParaRPr lang="en-US" dirty="0">
              <a:latin typeface="Arial" panose="020B0604020202020204" pitchFamily="34" charset="0"/>
              <a:cs typeface="Arial" panose="020B0604020202020204" pitchFamily="34" charset="0"/>
            </a:endParaRPr>
          </a:p>
          <a:p>
            <a:pPr marL="0" marR="0">
              <a:spcBef>
                <a:spcPts val="0"/>
              </a:spcBef>
              <a:spcAft>
                <a:spcPts val="0"/>
              </a:spcAft>
            </a:pPr>
            <a:r>
              <a:rPr lang="en-US" i="1" dirty="0">
                <a:latin typeface="Arial" panose="020B0604020202020204" pitchFamily="34" charset="0"/>
                <a:cs typeface="Arial" panose="020B0604020202020204" pitchFamily="34" charset="0"/>
              </a:rPr>
              <a:t>Facilitator Note: Walk learners through each point of service delivery and respective data to illuminate the drop-off and reinforce the need for changes to service delivery approach with families. The data presented does not represent any state, county, Tribe, or jurisdiction. </a:t>
            </a:r>
          </a:p>
          <a:p>
            <a:pPr marL="0" marR="0">
              <a:spcBef>
                <a:spcPts val="0"/>
              </a:spcBef>
              <a:spcAft>
                <a:spcPts val="0"/>
              </a:spcAft>
            </a:pPr>
            <a:endParaRPr lang="en-US" i="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Children and Family Futures:</a:t>
            </a:r>
            <a:r>
              <a:rPr lang="en-US" sz="1200" i="1" kern="1200" dirty="0">
                <a:solidFill>
                  <a:srgbClr val="000000"/>
                </a:solidFill>
                <a:effectLst/>
                <a:latin typeface="Arial" panose="020B0604020202020204" pitchFamily="34" charset="0"/>
                <a:cs typeface="Arial" panose="020B0604020202020204" pitchFamily="34" charset="0"/>
              </a:rPr>
              <a:t> </a:t>
            </a:r>
            <a:r>
              <a:rPr lang="en-US" sz="1200" i="1" u="sng" kern="1200" dirty="0">
                <a:solidFill>
                  <a:srgbClr val="000000"/>
                </a:solidFill>
                <a:effectLst/>
                <a:latin typeface="Arial" panose="020B0604020202020204" pitchFamily="34" charset="0"/>
                <a:cs typeface="Arial" panose="020B0604020202020204" pitchFamily="34" charset="0"/>
                <a:hlinkClick r:id="rId3"/>
              </a:rPr>
              <a:t>Drop-Off Analysis</a:t>
            </a:r>
            <a:r>
              <a:rPr lang="en-US" sz="1200" i="1" kern="1200" dirty="0">
                <a:solidFill>
                  <a:srgbClr val="000000"/>
                </a:solidFill>
                <a:effectLst/>
                <a:latin typeface="Arial" panose="020B0604020202020204" pitchFamily="34" charset="0"/>
                <a:cs typeface="Arial" panose="020B0604020202020204" pitchFamily="34" charset="0"/>
              </a:rPr>
              <a:t> </a:t>
            </a:r>
            <a:r>
              <a:rPr lang="en-US" sz="1200" kern="1200" dirty="0">
                <a:solidFill>
                  <a:srgbClr val="000000"/>
                </a:solidFill>
                <a:effectLst/>
                <a:latin typeface="Arial" panose="020B0604020202020204" pitchFamily="34" charset="0"/>
                <a:cs typeface="Arial" panose="020B0604020202020204" pitchFamily="34" charset="0"/>
              </a:rPr>
              <a:t>(n.d.)</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i="0" dirty="0">
                <a:latin typeface="Arial" panose="020B0604020202020204" pitchFamily="34" charset="0"/>
                <a:cs typeface="Arial" panose="020B0604020202020204" pitchFamily="34" charset="0"/>
              </a:rPr>
              <a:t>(Children and Family Futures, n.d.)</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(Children and Family Futures, n.d.)</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i="0" dirty="0">
              <a:latin typeface="Arial" panose="020B0604020202020204" pitchFamily="34" charset="0"/>
              <a:cs typeface="Arial" panose="020B0604020202020204" pitchFamily="34" charset="0"/>
            </a:endParaRPr>
          </a:p>
          <a:p>
            <a:pPr marL="0" indent="0">
              <a:buNone/>
            </a:pPr>
            <a:r>
              <a:rPr lang="en-US" i="0" dirty="0">
                <a:latin typeface="Arial" panose="020B0604020202020204" pitchFamily="34" charset="0"/>
                <a:cs typeface="Arial" panose="020B0604020202020204" pitchFamily="34" charset="0"/>
              </a:rPr>
              <a:t>Children and Family Futures. (n.d.). </a:t>
            </a:r>
            <a:r>
              <a:rPr lang="en-US" i="1" dirty="0">
                <a:latin typeface="Arial" panose="020B0604020202020204" pitchFamily="34" charset="0"/>
                <a:cs typeface="Arial" panose="020B0604020202020204" pitchFamily="34" charset="0"/>
              </a:rPr>
              <a:t>Drop-off analysis. </a:t>
            </a:r>
            <a:r>
              <a:rPr lang="en-US" i="0" dirty="0">
                <a:latin typeface="Arial" panose="020B0604020202020204" pitchFamily="34" charset="0"/>
                <a:cs typeface="Arial" panose="020B0604020202020204" pitchFamily="34" charset="0"/>
                <a:hlinkClick r:id="rId3"/>
              </a:rPr>
              <a:t>https://www.cffutures.org/files/publications/Drop-off%20Analysis.pdf</a:t>
            </a:r>
            <a:r>
              <a:rPr lang="en-US" i="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459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pPr marL="0" indent="0">
              <a:buFont typeface="Arial" panose="020B0604020202020204" pitchFamily="34" charset="0"/>
              <a:buNone/>
            </a:pPr>
            <a:endParaRPr lang="en-US" kern="1200" baseline="0" dirty="0">
              <a:solidFill>
                <a:schemeClr val="tx1"/>
              </a:solidFill>
              <a:effectLst/>
              <a:latin typeface="Arial" panose="020B0604020202020204" pitchFamily="34" charset="0"/>
              <a:cs typeface="Arial" panose="020B0604020202020204" pitchFamily="34" charset="0"/>
            </a:endParaRPr>
          </a:p>
          <a:p>
            <a:pPr algn="l" rtl="0" fontAlgn="base">
              <a:buNone/>
            </a:pPr>
            <a:r>
              <a:rPr lang="en-US" kern="1200" baseline="0" dirty="0">
                <a:solidFill>
                  <a:schemeClr val="tx1"/>
                </a:solidFill>
                <a:effectLst/>
                <a:latin typeface="Arial" panose="020B0604020202020204" pitchFamily="34" charset="0"/>
                <a:cs typeface="Arial" panose="020B0604020202020204" pitchFamily="34" charset="0"/>
              </a:rPr>
              <a:t>Let’s begin today by examining the reason why collaboration across systems is so important. According to the 2023 National Survey on Drug Use and Health, 51.3 million adults needed substance use disorder treatment but only 11.6 million received services. </a:t>
            </a:r>
            <a:r>
              <a:rPr lang="en-US" b="0" i="0" dirty="0">
                <a:solidFill>
                  <a:srgbClr val="444444"/>
                </a:solidFill>
                <a:effectLst/>
                <a:latin typeface="Arial" panose="020B0604020202020204" pitchFamily="34" charset="0"/>
              </a:rPr>
              <a:t>​</a:t>
            </a:r>
            <a:r>
              <a:rPr lang="en-US" b="0" i="0" u="none" strike="noStrike" dirty="0">
                <a:solidFill>
                  <a:srgbClr val="000000"/>
                </a:solidFill>
                <a:effectLst/>
                <a:latin typeface="Arial" panose="020B0604020202020204" pitchFamily="34" charset="0"/>
              </a:rPr>
              <a:t>In addition to adults, an analysis pooling data from this same survey spanning 2015-2019 estimated that more than 21 million children lived with a parent who misused substances in the past year. And finally, the latest data available from the Adoption and Foster Care Analysis and Reporting System (or AFCARS) from 2021 identified a total of 236,143 children who had parental substance use listed as a condition associated with their removal and placement into out-of-home care. </a:t>
            </a:r>
            <a:endParaRPr lang="en-US" b="0" i="0" dirty="0">
              <a:solidFill>
                <a:srgbClr val="444444"/>
              </a:solidFill>
              <a:effectLst/>
              <a:latin typeface="Calibri" panose="020F0502020204030204" pitchFamily="34" charset="0"/>
            </a:endParaRPr>
          </a:p>
          <a:p>
            <a:pPr marL="0" indent="0">
              <a:buFont typeface="Arial" panose="020B0604020202020204" pitchFamily="34" charset="0"/>
              <a:buNone/>
            </a:pPr>
            <a:endParaRPr lang="en-US" kern="1200" baseline="0" dirty="0">
              <a:solidFill>
                <a:schemeClr val="tx1"/>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kern="1200" baseline="0" dirty="0">
              <a:solidFill>
                <a:schemeClr val="tx1"/>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r>
              <a:rPr lang="en-US" kern="1200" baseline="0" dirty="0">
                <a:solidFill>
                  <a:schemeClr val="tx1"/>
                </a:solidFill>
                <a:effectLst/>
                <a:latin typeface="Arial" panose="020B0604020202020204" pitchFamily="34" charset="0"/>
                <a:cs typeface="Arial" panose="020B0604020202020204" pitchFamily="34" charset="0"/>
              </a:rPr>
              <a:t>We also know from our work as child welfare workers that families affected by parental substance use disorders have a lower likelihood of successful reunification, and that their children tend to remain in out-of-home care longer than those whose parents do not have substance use disorders. As we’ve learned, engaging and retaining families affected by substance use and co-occurring disorders is a multifaceted and complex process; and the absence of coordinated, multi-system collaboration can significantly undermine the effectiveness of agencies’ responses to these families. Child welfare agencies, substance use and mental health treatment providers, the judicial system, and other family-serving entities must work in partnership to better support families on their path to sustained recovery and family stability.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spcAft>
                <a:spcPts val="800"/>
              </a:spcAft>
            </a:pPr>
            <a:r>
              <a:rPr lang="en-US" kern="100" dirty="0">
                <a:effectLst/>
                <a:latin typeface="Arial" panose="020B0604020202020204" pitchFamily="34" charset="0"/>
                <a:ea typeface="Aptos" panose="020B0004020202020204" pitchFamily="34" charset="0"/>
                <a:cs typeface="Arial" panose="020B0604020202020204" pitchFamily="34" charset="0"/>
              </a:rPr>
              <a:t>Substance Abuse and Mental Health Services Administration: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Key Substance Use and Mental Health Indicators in the United States: Results from the 2023 National Survey on Drug Use and Health</a:t>
            </a:r>
            <a:r>
              <a:rPr lang="en-US" kern="100" dirty="0">
                <a:effectLst/>
                <a:latin typeface="Arial" panose="020B0604020202020204" pitchFamily="34" charset="0"/>
                <a:ea typeface="Aptos" panose="020B0004020202020204" pitchFamily="34" charset="0"/>
                <a:cs typeface="Arial" panose="020B0604020202020204" pitchFamily="34" charset="0"/>
              </a:rPr>
              <a:t> (2024) </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kern="100" dirty="0">
                <a:effectLst/>
                <a:latin typeface="Arial" panose="020B0604020202020204" pitchFamily="34" charset="0"/>
                <a:ea typeface="Calibri" panose="020F050202020403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Substance Abuse and Mental Health Services Administration, 2024; Ghertner, 2023; AFCARS Data 2021 as of 10/01/24)</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u="sng"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effectLst/>
                <a:latin typeface="Arial" panose="020B0604020202020204" pitchFamily="34" charset="0"/>
                <a:ea typeface="Calibri" panose="020F050202020403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Substance Abuse and Mental Health Services Administration, 2024; Ghertner, 2023; AFCARS Data 2021 as of 10/01/24)</a:t>
            </a:r>
          </a:p>
          <a:p>
            <a:endParaRPr lang="en-US" u="sng"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Substance Abuse and Mental Health Services Administration. (2024).</a:t>
            </a:r>
            <a:r>
              <a:rPr lang="en-US" i="1" dirty="0">
                <a:latin typeface="Arial" panose="020B0604020202020204" pitchFamily="34" charset="0"/>
                <a:cs typeface="Arial" panose="020B0604020202020204" pitchFamily="34" charset="0"/>
              </a:rPr>
              <a:t> Key substance use and mental health indicators in the United States: Results from the 2023 National Survey on Drug Use and Health </a:t>
            </a:r>
            <a:r>
              <a:rPr lang="en-US" dirty="0">
                <a:latin typeface="Arial" panose="020B0604020202020204" pitchFamily="34" charset="0"/>
                <a:cs typeface="Arial" panose="020B0604020202020204" pitchFamily="34" charset="0"/>
              </a:rPr>
              <a:t>(HHS Publication No. PEP24-07-021, NSDUH Series H-59). Center for Behavioral Health Statistics and Quality, Substance Abuse and Mental Health Services Administration. </a:t>
            </a:r>
            <a:r>
              <a:rPr lang="en-US" dirty="0">
                <a:latin typeface="Arial" panose="020B0604020202020204" pitchFamily="34" charset="0"/>
                <a:cs typeface="Arial" panose="020B0604020202020204" pitchFamily="34" charset="0"/>
                <a:hlinkClick r:id="rId3"/>
              </a:rPr>
              <a:t>https://www.samhsa.gov/data/report/2023-nsduh-annual-national-report</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sz="1200" kern="100" dirty="0">
                <a:effectLst/>
                <a:latin typeface="Arial" panose="020B0604020202020204" pitchFamily="34" charset="0"/>
                <a:ea typeface="Aptos" panose="020B0004020202020204" pitchFamily="34" charset="0"/>
                <a:cs typeface="Arial" panose="020B0604020202020204" pitchFamily="34" charset="0"/>
              </a:rPr>
              <a:t>Ghertner, R. (2023). </a:t>
            </a:r>
            <a:r>
              <a:rPr lang="en-US" sz="1200" i="1" kern="100" dirty="0">
                <a:effectLst/>
                <a:latin typeface="Arial" panose="020B0604020202020204" pitchFamily="34" charset="0"/>
                <a:ea typeface="Aptos" panose="020B0004020202020204" pitchFamily="34" charset="0"/>
                <a:cs typeface="Arial" panose="020B0604020202020204" pitchFamily="34" charset="0"/>
              </a:rPr>
              <a:t>U.S. national and state estimates of children living with parents using substances, 2015-2019</a:t>
            </a:r>
            <a:r>
              <a:rPr lang="en-US" sz="1200" kern="100" dirty="0">
                <a:effectLst/>
                <a:latin typeface="Arial" panose="020B0604020202020204" pitchFamily="34" charset="0"/>
                <a:ea typeface="Aptos" panose="020B0004020202020204" pitchFamily="34" charset="0"/>
                <a:cs typeface="Arial" panose="020B0604020202020204" pitchFamily="34" charset="0"/>
              </a:rPr>
              <a:t>. Assistant Secretary for Planning and Evaluation, Office of Human Services Policy.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https://aspe.hhs.gov/sites/default/files/documents/faa1b19e66053008e89782914f0aa693/children-at-risk-of-sud.pdf</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endParaRPr lang="en-US" kern="100" dirty="0">
              <a:latin typeface="Arial" panose="020B0604020202020204" pitchFamily="34" charset="0"/>
              <a:ea typeface="Aptos" panose="020B0004020202020204" pitchFamily="34" charset="0"/>
              <a:cs typeface="Arial" panose="020B0604020202020204" pitchFamily="34" charset="0"/>
            </a:endParaRPr>
          </a:p>
          <a:p>
            <a:r>
              <a:rPr lang="en-US" sz="1200" kern="100" dirty="0">
                <a:effectLst/>
                <a:latin typeface="Arial" panose="020B0604020202020204" pitchFamily="34" charset="0"/>
                <a:ea typeface="Aptos" panose="020B0004020202020204" pitchFamily="34" charset="0"/>
                <a:cs typeface="Arial" panose="020B0604020202020204" pitchFamily="34" charset="0"/>
              </a:rPr>
              <a:t>Center for Children and Family Futures. (2024). </a:t>
            </a:r>
            <a:r>
              <a:rPr lang="en-US" sz="1200" i="1" kern="100" dirty="0">
                <a:effectLst/>
                <a:latin typeface="Arial" panose="020B0604020202020204" pitchFamily="34" charset="0"/>
                <a:ea typeface="Aptos" panose="020B0004020202020204" pitchFamily="34" charset="0"/>
                <a:cs typeface="Arial" panose="020B0604020202020204" pitchFamily="34" charset="0"/>
              </a:rPr>
              <a:t>Analyses of the 2021 Adoption and Foster Care Analysis and Reporting System from the National Data Archive on Child Abuse and Neglect</a:t>
            </a:r>
            <a:r>
              <a:rPr lang="en-US" sz="1200" kern="100" dirty="0">
                <a:effectLst/>
                <a:latin typeface="Arial" panose="020B0604020202020204" pitchFamily="34" charset="0"/>
                <a:ea typeface="Aptos" panose="020B0004020202020204" pitchFamily="34" charset="0"/>
                <a:cs typeface="Arial" panose="020B0604020202020204" pitchFamily="34" charset="0"/>
              </a:rPr>
              <a:t> (file number 274) [Data set]. NDACAN. </a:t>
            </a:r>
            <a:r>
              <a:rPr lang="en-US" sz="12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https://www.ndacan.acf.hhs.gov/</a:t>
            </a:r>
            <a:r>
              <a:rPr lang="en-US" sz="1200" kern="100" dirty="0">
                <a:effectLst/>
                <a:latin typeface="Arial" panose="020B0604020202020204" pitchFamily="34" charset="0"/>
                <a:ea typeface="Aptos" panose="020B0004020202020204" pitchFamily="34" charset="0"/>
                <a:cs typeface="Arial" panose="020B0604020202020204" pitchFamily="34" charset="0"/>
              </a:rPr>
              <a:t> </a:t>
            </a:r>
          </a:p>
          <a:p>
            <a:endParaRPr lang="en-US" sz="1200" kern="100" dirty="0">
              <a:effectLst/>
              <a:latin typeface="Arial" panose="020B0604020202020204" pitchFamily="34" charset="0"/>
              <a:ea typeface="Aptos" panose="020B00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3198A7A-8E6F-4C58-BBA5-59D9D78DB376}" type="slidenum">
              <a:rPr lang="en-US" smtClean="0"/>
              <a:t>4</a:t>
            </a:fld>
            <a:endParaRPr lang="en-US" dirty="0"/>
          </a:p>
        </p:txBody>
      </p:sp>
    </p:spTree>
    <p:extLst>
      <p:ext uri="{BB962C8B-B14F-4D97-AF65-F5344CB8AC3E}">
        <p14:creationId xmlns:p14="http://schemas.microsoft.com/office/powerpoint/2010/main" val="5672612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0"/>
              </a:spcBef>
              <a:buClrTx/>
              <a:buSzTx/>
              <a:buFontTx/>
              <a:buNone/>
              <a:tabLst/>
              <a:defRP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Families affected by substance use and co-occurring disorders require intensive efforts over a sustained period to support goals of early recovery, increased parenting capacity, and family stability. </a:t>
            </a:r>
          </a:p>
          <a:p>
            <a:pPr marL="0" marR="0" lvl="0" indent="0" algn="l" defTabSz="914400" rtl="0" eaLnBrk="1" fontAlgn="auto" latinLnBrk="0" hangingPunct="1">
              <a:spcBef>
                <a:spcPts val="0"/>
              </a:spcBef>
              <a:buClrTx/>
              <a:buSzTx/>
              <a:buFontTx/>
              <a:buNone/>
              <a:tabLst/>
              <a:defRPr/>
            </a:pP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We just witnessed the significant drop off that can occur at various stages of service delivery, further amplifying the importance of equitable and timely access to substance use or co-occurring disorder treatment services. </a:t>
            </a:r>
          </a:p>
          <a:p>
            <a:pPr marL="0" marR="0">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For the next [xx minutes], please use the following guiding prompts for your small group discussion and action planning.</a:t>
            </a:r>
          </a:p>
          <a:p>
            <a:pPr marL="0" marR="0">
              <a:spcBef>
                <a:spcPts val="0"/>
              </a:spcBef>
            </a:pP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Prompts for Participants:</a:t>
            </a:r>
          </a:p>
          <a:p>
            <a:pPr marL="0" marR="0">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buFont typeface="Arial" panose="020B0604020202020204" pitchFamily="34" charset="0"/>
              <a:buChar char="•"/>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Substance use and its effects on child and family safety is not always evident from the initial CA/N report. </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What array of tools does your agency use to support early identification of parental substance use and co-occurring disorders?</a:t>
            </a:r>
            <a:endParaRPr lang="en-US"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Courier New" panose="02070309020205020404" pitchFamily="49" charset="0"/>
              <a:buChar char="o"/>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Has your agency implemented universal screening using a validated tool?</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pPr>
            <a:endPar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Does your agency have a memorandum of understanding (MOU) with local treatment providers to guarantee priority access to substance use/co-occurring assessment and treatment services?</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spcBef>
                <a:spcPts val="0"/>
              </a:spcBef>
              <a:spcAft>
                <a:spcPts val="0"/>
              </a:spcAft>
              <a:buFont typeface="Courier New" panose="02070309020205020404" pitchFamily="49" charset="0"/>
              <a:buChar char="o"/>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For those who answered yes, how does this work and have you observed any improvements with early identification and timely access?</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spcBef>
                <a:spcPts val="0"/>
              </a:spcBef>
              <a:spcAft>
                <a:spcPts val="0"/>
              </a:spcAft>
              <a:buFont typeface="Courier New" panose="02070309020205020404" pitchFamily="49" charset="0"/>
              <a:buChar char="o"/>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For those who answered no, what is your current referral practice and on average how long are parents waiting from date of referral to intake for assessment and treatment services?</a:t>
            </a:r>
          </a:p>
          <a:p>
            <a:pPr marL="457200" marR="0" lvl="1" indent="0">
              <a:spcBef>
                <a:spcPts val="0"/>
              </a:spcBef>
              <a:spcAft>
                <a:spcPts val="0"/>
              </a:spcAft>
              <a:buFont typeface="Courier New" panose="02070309020205020404" pitchFamily="49" charset="0"/>
              <a:buNone/>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Do families affected by substance use or co-occurring disorders receive a more intensive service delivery compared to other families with no history of substance use or co-occurring disorders (e.g., in-home family preservation vs family reunification services)?</a:t>
            </a:r>
          </a:p>
          <a:p>
            <a:pPr marL="628650" marR="0" lvl="1" indent="-171450">
              <a:spcBef>
                <a:spcPts val="0"/>
              </a:spcBef>
              <a:spcAft>
                <a:spcPts val="800"/>
              </a:spcAft>
              <a:buFont typeface="Courier New" panose="02070309020205020404" pitchFamily="49" charset="0"/>
              <a:buChar char="o"/>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Does your agency currently offer evidence-based programs or interventions to meet the specific needs of families affected by substance use or co-occurring disorders?</a:t>
            </a:r>
          </a:p>
          <a:p>
            <a:pPr marL="628650" marR="0" lvl="1" indent="-171450">
              <a:spcBef>
                <a:spcPts val="0"/>
              </a:spcBef>
              <a:spcAft>
                <a:spcPts val="800"/>
              </a:spcAft>
              <a:buFont typeface="Courier New" panose="02070309020205020404" pitchFamily="49" charset="0"/>
              <a:buChar char="o"/>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If yes, how are families identified and engaged for these evidence-based programs or interventions? </a:t>
            </a:r>
          </a:p>
          <a:p>
            <a:pPr marL="628650" marR="0" lvl="1" indent="-171450">
              <a:spcBef>
                <a:spcPts val="0"/>
              </a:spcBef>
              <a:buFont typeface="Courier New" panose="02070309020205020404" pitchFamily="49" charset="0"/>
              <a:buChar char="o"/>
            </a:pPr>
            <a:r>
              <a:rPr lang="en-US"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And what steps does your agency take to ensure access and utilization for all families in need of these treatment services? </a:t>
            </a:r>
          </a:p>
          <a:p>
            <a:pPr marR="0" lvl="1">
              <a:spcBef>
                <a:spcPts val="0"/>
              </a:spcBef>
            </a:pP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3516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198A7A-8E6F-4C58-BBA5-59D9D78DB376}" type="slidenum">
              <a:rPr lang="en-US" smtClean="0"/>
              <a:t>41</a:t>
            </a:fld>
            <a:endParaRPr lang="en-US" dirty="0"/>
          </a:p>
        </p:txBody>
      </p:sp>
    </p:spTree>
    <p:extLst>
      <p:ext uri="{BB962C8B-B14F-4D97-AF65-F5344CB8AC3E}">
        <p14:creationId xmlns:p14="http://schemas.microsoft.com/office/powerpoint/2010/main" val="31541191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Having protocols in place that support client-level information being disseminated across all agencies allows partners to better coordinate services and monitor their effectiveness through system-level data. Agency partners working with children, parents, and families need to consistently communicate to assess progress with treatment, identify any concerns, and make any needed adjustments to treatment or case plans.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we talked about earlier, HIPAA and 42 CFR Part 2 protects client health and substance use disorder treatment information. Agencies can work together to develop and adopt a client consent form that satisfies the disclosure regulations and requirements of each agency and can help ensure ease of practice level collaboration and communication.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It is also critical that agencies develop clear administrative policies and protocols to ensure information is protected and properly exchanged, safeguarding the rights of the families being served. This can be accomplished through the development of a data sharing agreement. The agreement should outline what information is shared across agencies, who is authorized to receive it, and how frequently it should be shared. Having such an agreement helps ensure consistent information sharing, compliance with confidentiality regulations, and prevents over-identification of families. </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(National Center on Substance Abuse and Child Welfare, 2021)</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(National Center on Substance Abuse and Child Welfare, 2021)</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National Center on Substance Abuse and Child Welfare. (2021). </a:t>
            </a:r>
            <a:r>
              <a:rPr lang="en-US" i="1" dirty="0">
                <a:effectLst/>
                <a:latin typeface="Arial" panose="020B0604020202020204" pitchFamily="34" charset="0"/>
                <a:ea typeface="Calibri" panose="020F0502020204030204" pitchFamily="34" charset="0"/>
                <a:cs typeface="Arial" panose="020B0604020202020204" pitchFamily="34" charset="0"/>
              </a:rPr>
              <a:t>Building collaborative capacity series, module 3: How to develop cross-systems teams and implement collaborative practice</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b="0" i="0" dirty="0">
                <a:solidFill>
                  <a:srgbClr val="000000"/>
                </a:solidFill>
                <a:effectLst/>
                <a:latin typeface="Arial" panose="020B0604020202020204" pitchFamily="34" charset="0"/>
                <a:cs typeface="Arial" panose="020B0604020202020204" pitchFamily="34" charset="0"/>
              </a:rPr>
              <a:t>Administration for Children and Families, Substance Abuse and Mental Health Services Administration.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https://ncsacw.acf.hhs.gov/files/collaborative-capacity-module-3.pdf</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1495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By implementing system-level policy efforts and evidence-informed practice strategies we are collectively doing our part to promote improved outcomes for all families:</a:t>
            </a:r>
          </a:p>
          <a:p>
            <a:endParaRPr lang="en-US" dirty="0">
              <a:latin typeface="Arial" panose="020B0604020202020204" pitchFamily="34" charset="0"/>
              <a:cs typeface="Arial" panose="020B0604020202020204" pitchFamily="34" charset="0"/>
            </a:endParaRPr>
          </a:p>
          <a:p>
            <a:pPr marL="171450" marR="0" indent="-171450">
              <a:lnSpc>
                <a:spcPct val="107000"/>
              </a:lnSpc>
              <a:spcBef>
                <a:spcPts val="0"/>
              </a:spcBef>
              <a:spcAft>
                <a:spcPts val="800"/>
              </a:spcAft>
              <a:buFont typeface="Arial" panose="020B0604020202020204" pitchFamily="34" charset="0"/>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For Recovery—this means parents access treatment more quickly, stay in treatment longer, and decrease substance use</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spcAft>
                <a:spcPts val="800"/>
              </a:spcAft>
              <a:buFont typeface="Arial" panose="020B0604020202020204" pitchFamily="34" charset="0"/>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For Remain at Home—this means more children remain safely at home in the care of their parents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spcAft>
                <a:spcPts val="800"/>
              </a:spcAft>
              <a:buFont typeface="Arial" panose="020B0604020202020204" pitchFamily="34" charset="0"/>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For Reunification—this means children have shorter length of stays in foster care with higher rates of reunification</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spcAft>
                <a:spcPts val="800"/>
              </a:spcAft>
              <a:buFont typeface="Arial" panose="020B0604020202020204" pitchFamily="34" charset="0"/>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For Repeat Maltreatment—this means fewer children experience repeat maltreatment</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And For Re-Entry—this means fewer children re-entering foster care post reunification</a:t>
            </a:r>
          </a:p>
          <a:p>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r>
              <a:rPr lang="en-US" dirty="0">
                <a:solidFill>
                  <a:srgbClr val="000000"/>
                </a:solidFill>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98A7A-8E6F-4C58-BBA5-59D9D78DB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702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21EC1-B7DA-1FBD-DB2F-01AE8DE46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8E2C0-5F2A-9916-77FD-D24F2D500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9E4C3-B16B-E45B-E6D6-64C8C8BBD998}"/>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like everything we do, it is always important to remind ourselves about the ‘why’ behind our actions and commitments. We close today’s training discussion with a reminder about why the work of collaborative partnerships between child welfare, substance use and co-occurring disorder treatment, the courts, and other family-serving agencies is so important…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Our ongoing efforts for improved communication, coordination, and consultation combined with the ten elements of systems-level policy efforts and practice strategies and innovations result in:</a:t>
            </a:r>
          </a:p>
          <a:p>
            <a:endParaRPr lang="en-US"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Increased engagement and retention of parents in substance use and co-occurring disorder treatment</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Fewer children removed from parental custody</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Increased family reunification post removal</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And fewer children re-entering the child welfare system and out-of-home care</a:t>
            </a:r>
          </a:p>
          <a:p>
            <a:pPr marL="628650" lvl="1"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(Boles et al., 2012; Dennis et al., 2015; Drabble, 2010)</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(Boles et al., 2012; Dennis et al., 2015; Drabble, 2010)</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ea typeface="Calibri" panose="020F0502020204030204" pitchFamily="34" charset="0"/>
                <a:cs typeface="Arial" panose="020B0604020202020204" pitchFamily="34" charset="0"/>
              </a:rPr>
              <a:t>Boles, S. M., Young, N. K., Dennis, K., &amp; DeCerchio, K. (2012). The Regional Partnership Grant (RPG) program: Enhancing collaboration, promising results. </a:t>
            </a:r>
            <a:r>
              <a:rPr lang="en-US" i="1" dirty="0">
                <a:effectLst/>
                <a:latin typeface="Arial" panose="020B0604020202020204" pitchFamily="34" charset="0"/>
                <a:ea typeface="Calibri" panose="020F0502020204030204" pitchFamily="34" charset="0"/>
                <a:cs typeface="Arial" panose="020B0604020202020204" pitchFamily="34" charset="0"/>
              </a:rPr>
              <a:t>Journal of Public Child Welfare</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i="1" dirty="0">
                <a:effectLst/>
                <a:latin typeface="Arial" panose="020B0604020202020204" pitchFamily="34" charset="0"/>
                <a:ea typeface="Calibri" panose="020F0502020204030204" pitchFamily="34" charset="0"/>
                <a:cs typeface="Arial" panose="020B0604020202020204" pitchFamily="34" charset="0"/>
              </a:rPr>
              <a:t>6</a:t>
            </a:r>
            <a:r>
              <a:rPr lang="en-US" dirty="0">
                <a:effectLst/>
                <a:latin typeface="Arial" panose="020B0604020202020204" pitchFamily="34" charset="0"/>
                <a:ea typeface="Calibri" panose="020F0502020204030204" pitchFamily="34" charset="0"/>
                <a:cs typeface="Arial" panose="020B0604020202020204" pitchFamily="34" charset="0"/>
              </a:rPr>
              <a:t>(4), 482–496.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https://doi.org/10.1080/15548732.2012.705239</a:t>
            </a:r>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spcBef>
                <a:spcPts val="0"/>
              </a:spcBef>
              <a:buFont typeface="Arial" panose="020B0604020202020204" pitchFamily="34" charset="0"/>
              <a:buNone/>
              <a:tabLst>
                <a:tab pos="457200" algn="l"/>
              </a:tabLst>
            </a:pPr>
            <a:r>
              <a:rPr lang="en-US" dirty="0">
                <a:effectLst/>
                <a:latin typeface="Arial" panose="020B0604020202020204" pitchFamily="34" charset="0"/>
                <a:ea typeface="Calibri" panose="020F0502020204030204" pitchFamily="34" charset="0"/>
                <a:cs typeface="Arial" panose="020B0604020202020204" pitchFamily="34" charset="0"/>
              </a:rPr>
              <a:t>Dennis, K., Rodi, M. S., Robinson, G., DeCerchio, K., Young, N. K., Gardner, S. L., Stedt, E., &amp; Corona, M. (2015). Promising results for cross-systems collaborative efforts to meet the needs of families impacted by substance use. </a:t>
            </a:r>
            <a:r>
              <a:rPr lang="en-US" i="1" dirty="0">
                <a:effectLst/>
                <a:latin typeface="Arial" panose="020B0604020202020204" pitchFamily="34" charset="0"/>
                <a:ea typeface="Calibri" panose="020F0502020204030204" pitchFamily="34" charset="0"/>
                <a:cs typeface="Arial" panose="020B0604020202020204" pitchFamily="34" charset="0"/>
              </a:rPr>
              <a:t>Child Welfare</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i="1" dirty="0">
                <a:effectLst/>
                <a:latin typeface="Arial" panose="020B0604020202020204" pitchFamily="34" charset="0"/>
                <a:ea typeface="Calibri" panose="020F0502020204030204" pitchFamily="34" charset="0"/>
                <a:cs typeface="Arial" panose="020B0604020202020204" pitchFamily="34" charset="0"/>
              </a:rPr>
              <a:t>94</a:t>
            </a:r>
            <a:r>
              <a:rPr lang="en-US" dirty="0">
                <a:effectLst/>
                <a:latin typeface="Arial" panose="020B0604020202020204" pitchFamily="34" charset="0"/>
                <a:ea typeface="Calibri" panose="020F0502020204030204" pitchFamily="34" charset="0"/>
                <a:cs typeface="Arial" panose="020B0604020202020204" pitchFamily="34" charset="0"/>
              </a:rPr>
              <a:t>(5), 21–43.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https://www.ncbi.nlm.nih.gov/pubmed/26827463</a:t>
            </a:r>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lvl="0" indent="0">
              <a:spcBef>
                <a:spcPts val="0"/>
              </a:spcBef>
              <a:buFont typeface="Arial" panose="020B0604020202020204" pitchFamily="34" charset="0"/>
              <a:buNone/>
              <a:tabLst>
                <a:tab pos="457200" algn="l"/>
              </a:tabLs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spcBef>
                <a:spcPts val="0"/>
              </a:spcBef>
              <a:buFont typeface="Arial" panose="020B0604020202020204" pitchFamily="34" charset="0"/>
              <a:buNone/>
              <a:tabLst>
                <a:tab pos="457200" algn="l"/>
              </a:tabLst>
            </a:pPr>
            <a:r>
              <a:rPr lang="en-US" dirty="0">
                <a:effectLst/>
                <a:latin typeface="Arial" panose="020B0604020202020204" pitchFamily="34" charset="0"/>
                <a:ea typeface="Calibri" panose="020F0502020204030204" pitchFamily="34" charset="0"/>
                <a:cs typeface="Arial" panose="020B0604020202020204" pitchFamily="34" charset="0"/>
              </a:rPr>
              <a:t>Drabble, L. (2010). Advancing collaborative practice between substance abuse treatment and child welfare fields: What helps and hinders the process? </a:t>
            </a:r>
            <a:r>
              <a:rPr lang="en-US" i="1" dirty="0">
                <a:effectLst/>
                <a:latin typeface="Arial" panose="020B0604020202020204" pitchFamily="34" charset="0"/>
                <a:ea typeface="Calibri" panose="020F0502020204030204" pitchFamily="34" charset="0"/>
                <a:cs typeface="Arial" panose="020B0604020202020204" pitchFamily="34" charset="0"/>
              </a:rPr>
              <a:t>Administration in Social Work</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i="1" dirty="0">
                <a:effectLst/>
                <a:latin typeface="Arial" panose="020B0604020202020204" pitchFamily="34" charset="0"/>
                <a:ea typeface="Calibri" panose="020F0502020204030204" pitchFamily="34" charset="0"/>
                <a:cs typeface="Arial" panose="020B0604020202020204" pitchFamily="34" charset="0"/>
              </a:rPr>
              <a:t>35</a:t>
            </a:r>
            <a:r>
              <a:rPr lang="en-US" dirty="0">
                <a:effectLst/>
                <a:latin typeface="Arial" panose="020B0604020202020204" pitchFamily="34" charset="0"/>
                <a:ea typeface="Calibri" panose="020F0502020204030204" pitchFamily="34" charset="0"/>
                <a:cs typeface="Arial" panose="020B0604020202020204" pitchFamily="34" charset="0"/>
              </a:rPr>
              <a:t>(1), 88–106.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5"/>
              </a:rPr>
              <a:t>https://doi.org/10.1080/03643107.2011.533625</a:t>
            </a:r>
            <a:r>
              <a:rPr lang="en-US" dirty="0">
                <a:effectLst/>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76A6A184-FFDA-82ED-3B9B-2AFCB5A41D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7486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And we’ll close today’s training discussion with a reminder that we simply cannot do this work alone—as it is only together that we can truly help children and families thrive!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dirty="0">
                <a:solidFill>
                  <a:srgbClr val="000000"/>
                </a:solidFill>
                <a:latin typeface="Arial" panose="020B0604020202020204" pitchFamily="34" charset="0"/>
                <a:cs typeface="Arial" panose="020B0604020202020204" pitchFamily="34" charset="0"/>
              </a:rPr>
              <a:t>N/A</a:t>
            </a:r>
            <a:endParaRPr lang="en-US" sz="1200" kern="1000" dirty="0">
              <a:solidFill>
                <a:srgbClr val="000000"/>
              </a:solidFill>
              <a:effectLst/>
              <a:latin typeface="Arial" panose="020B0604020202020204" pitchFamily="34" charset="0"/>
              <a:ea typeface="Segoe UI" panose="020B0502040204020203"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N/A</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endParaRPr lang="en-US" b="0" i="0" dirty="0">
              <a:solidFill>
                <a:srgbClr val="000000"/>
              </a:solidFill>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endParaRPr lang="en-US" u="sng"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Calibri" panose="020F0502020204030204" pitchFamily="34" charset="0"/>
                <a:cs typeface="Arial" panose="020B0604020202020204" pitchFamily="34" charset="0"/>
              </a:rPr>
              <a:t>N/A</a:t>
            </a:r>
            <a:r>
              <a:rPr lang="en-US" sz="1200" dirty="0">
                <a:effectLst/>
                <a:latin typeface="Arial" panose="020B0604020202020204" pitchFamily="34" charset="0"/>
                <a:ea typeface="Calibri" panose="020F050202020403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439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effectLst/>
                <a:latin typeface="Arial" panose="020B0604020202020204" pitchFamily="34" charset="0"/>
                <a:cs typeface="Arial" panose="020B0604020202020204" pitchFamily="34" charset="0"/>
              </a:rPr>
              <a:t>Facilitator Script:​</a:t>
            </a:r>
            <a:r>
              <a:rPr lang="en-US" b="0" i="0" dirty="0">
                <a:effectLst/>
                <a:latin typeface="Arial" panose="020B0604020202020204" pitchFamily="34" charset="0"/>
                <a:cs typeface="Arial" panose="020B0604020202020204" pitchFamily="34" charset="0"/>
              </a:rPr>
              <a:t>​</a:t>
            </a:r>
          </a:p>
          <a:p>
            <a:pPr algn="l" rtl="0" fontAlgn="base"/>
            <a:r>
              <a:rPr lang="en-US" b="0" i="0" u="none" strike="noStrike" dirty="0">
                <a:effectLst/>
                <a:latin typeface="Arial" panose="020B0604020202020204" pitchFamily="34" charset="0"/>
                <a:cs typeface="Arial" panose="020B0604020202020204" pitchFamily="34" charset="0"/>
              </a:rPr>
              <a:t>​</a:t>
            </a:r>
            <a:r>
              <a:rPr lang="en-US" b="0" i="0" dirty="0">
                <a:effectLst/>
                <a:latin typeface="Arial" panose="020B0604020202020204" pitchFamily="34" charset="0"/>
                <a:cs typeface="Arial" panose="020B0604020202020204" pitchFamily="34" charset="0"/>
              </a:rPr>
              <a:t>​</a:t>
            </a:r>
          </a:p>
          <a:p>
            <a:pPr algn="l" rtl="0" fontAlgn="base"/>
            <a:r>
              <a:rPr lang="en-US" b="0" i="0" u="none" strike="noStrike" dirty="0">
                <a:effectLst/>
                <a:latin typeface="Arial" panose="020B0604020202020204" pitchFamily="34" charset="0"/>
                <a:cs typeface="Arial" panose="020B0604020202020204" pitchFamily="34" charset="0"/>
              </a:rPr>
              <a:t>Well, this wraps up the instructional content for module seven. If you have any follow up questions from today’s training, feel free to reach out to the National Center on Substance Abuse and Child Welfare at ncsacw@cffutures.org or toll free at 1-866-493-2758. Thank you all for our rich discussion today and for your continued work on behalf of children, parents, and families affected by parental substance use and co-occurring disorders. ​Take care, everyone!</a:t>
            </a:r>
            <a:r>
              <a:rPr lang="en-US" b="0" i="0" dirty="0">
                <a:effectLst/>
                <a:latin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7370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41854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4075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64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9A2C9-C281-116A-B734-FFA1E1AAFC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05CEDC-C5D4-E9E5-8CE7-92AF1F142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AD55C1-0D10-54A9-1A48-D128702962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92539"/>
                </a:solidFill>
                <a:effectLst/>
                <a:uLnTx/>
                <a:uFillTx/>
                <a:latin typeface="Arial" panose="020B0604020202020204" pitchFamily="34" charset="0"/>
                <a:cs typeface="Arial" panose="020B0604020202020204" pitchFamily="34" charset="0"/>
              </a:rPr>
              <a:t>Again, no single agency can tackle this issue on its own! It will require a coordinated response and permanent shift in doing business that relies on relationships across systems and within the community to secure needed resources to achieve better results and outcomes for all children, parents, and families. Toward this end, </a:t>
            </a: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Children and Family Futures (or CFF) developed the Comprehensive Framework—a tool designed to support collaborative partnerships among agencies serving families affected by substance use and co-occurring disorders that also have child welfare involvement. The framework informed by several decades of experience working within collaborative partnerships, is broken down into ten key elements—five systems-level policy efforts and five practice strategies and innovations.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While we will only be highlighting a segment of these efforts and strategies in today’s discussion, you’ll be able to access the full comprehensive framework via the link provided on the resource slide at the end of the slide deck.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prstClr val="black"/>
              </a:solidFill>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Children and Family Futures: </a:t>
            </a:r>
            <a:r>
              <a:rPr kumimoji="0" lang="en-US" b="0" i="1"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hlinkClick r:id="rId3"/>
              </a:rPr>
              <a:t>Comprehensive Framework to Improve Outcomes for Families Affected by Substance Use Disorders and Child Welfare Involvement</a:t>
            </a:r>
            <a:r>
              <a:rPr lang="en-US" dirty="0">
                <a:latin typeface="Arial" panose="020B0604020202020204" pitchFamily="34" charset="0"/>
                <a:ea typeface="Calibri" panose="020F0502020204030204" pitchFamily="34" charset="0"/>
                <a:cs typeface="Arial" panose="020B0604020202020204" pitchFamily="34" charset="0"/>
              </a:rPr>
              <a:t> (2021)</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(Children and Family Futures, 2021) </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(Children and Family Futures, 2021) </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en-US" dirty="0">
                <a:effectLst/>
                <a:latin typeface="Arial" panose="020B0604020202020204" pitchFamily="34" charset="0"/>
                <a:ea typeface="Calibri" panose="020F0502020204030204" pitchFamily="34" charset="0"/>
                <a:cs typeface="Arial" panose="020B0604020202020204" pitchFamily="34" charset="0"/>
              </a:rPr>
              <a:t>Children and Family Futures. (2021). </a:t>
            </a:r>
            <a:r>
              <a:rPr lang="en-US" i="1" dirty="0">
                <a:effectLst/>
                <a:latin typeface="Arial" panose="020B0604020202020204" pitchFamily="34" charset="0"/>
                <a:ea typeface="Calibri" panose="020F0502020204030204" pitchFamily="34" charset="0"/>
                <a:cs typeface="Arial" panose="020B0604020202020204" pitchFamily="34" charset="0"/>
              </a:rPr>
              <a:t>Comprehensive framework to improve outcomes for families affected by substance use disorders and child welfare involvement</a:t>
            </a:r>
            <a:r>
              <a:rPr lang="en-US" dirty="0">
                <a:effectLst/>
                <a:latin typeface="Arial" panose="020B0604020202020204" pitchFamily="34" charset="0"/>
                <a:ea typeface="Calibri" panose="020F0502020204030204" pitchFamily="34" charset="0"/>
                <a:cs typeface="Arial" panose="020B0604020202020204" pitchFamily="34" charset="0"/>
              </a:rPr>
              <a:t>. </a:t>
            </a: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https://www.cffutures.org/ta-tool/cffcomprehensiveframework-pdf/</a:t>
            </a:r>
            <a:r>
              <a:rPr lang="en-US" dirty="0">
                <a:effectLst/>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BFF8A96E-B43B-6430-C75F-12620512F2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326697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89735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8591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2639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709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5DBC8-316C-45DA-BE1B-CDDF7A4421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C3F60E-65E7-3666-9CB9-921D63891C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49CC88-3BF4-9FD8-B5CF-01BFDEF9161F}"/>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we know that strong collaboration between all family-serving agencies is required for a coordinated multi-system approach, but what does this look like in everyday practice?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 for Participants:</a:t>
            </a:r>
          </a:p>
          <a:p>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What words or phrases come to mind when you hear the word collaboration? </a:t>
            </a:r>
            <a:endParaRPr lang="en-US"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b="0" i="1" dirty="0">
                <a:latin typeface="Arial" panose="020B0604020202020204" pitchFamily="34" charset="0"/>
                <a:cs typeface="Arial" panose="020B0604020202020204" pitchFamily="34" charset="0"/>
              </a:rPr>
              <a:t>[Some possible answers may include attending meetings together, signing a contract or Memorandum of Understanding (MOU), sending status reports, meeting to discuss a parent or family’s progress, working together to achieve a goal]</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Thank you for sharing! Many of the activities or components you mentioned are commonly present in a partnership. As we engage in shared learning today, I want to challenge you to think of collaboration as cross-system agencies developing a partnership based on:</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Understanding of differing values, beliefs, and goals,</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Engaging in shared decision-making,</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Having shared outcomes,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Holding one another accountable, and </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Prioritizing the needs of families above the needs or interest of individual agencies, organizations, or systems.</a:t>
            </a: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C92F07C-6270-4320-8808-43407BBA51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847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21EC1-B7DA-1FBD-DB2F-01AE8DE46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8E2C0-5F2A-9916-77FD-D24F2D500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9E4C3-B16B-E45B-E6D6-64C8C8BBD998}"/>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In addition, the Center for Substance Abuse Treatment has identified three elements for effective collaboration—communication, coordination, and consultation. </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Parents receiving both substance use disorder treatment and child welfare services need information about their care plans, and multiple providers need to be able to share this information—both with the parent and family directly and with other providers involved in the family’s care. It is also important for agencies to communicate frequently so their messaging and service delivery align, as this will help minimize confusion, clarify any issues, and help refocus efforts on the established child and family service plan goals and objectives. </a:t>
            </a:r>
          </a:p>
          <a:p>
            <a:pPr>
              <a:defRPr/>
            </a:pPr>
            <a:endParaRPr lang="en-US" dirty="0">
              <a:latin typeface="Arial" panose="020B0604020202020204" pitchFamily="34" charset="0"/>
              <a:cs typeface="Arial" panose="020B0604020202020204" pitchFamily="34" charset="0"/>
            </a:endParaRPr>
          </a:p>
          <a:p>
            <a:pPr>
              <a:defRPr/>
            </a:pPr>
            <a:r>
              <a:rPr lang="en-US" b="1" dirty="0">
                <a:latin typeface="Arial" panose="020B0604020202020204" pitchFamily="34" charset="0"/>
                <a:cs typeface="Arial" panose="020B0604020202020204" pitchFamily="34" charset="0"/>
              </a:rPr>
              <a:t>Prompt for Participants:</a:t>
            </a:r>
          </a:p>
          <a:p>
            <a:pPr>
              <a:defRP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US" b="1" dirty="0">
                <a:latin typeface="Arial" panose="020B0604020202020204" pitchFamily="34" charset="0"/>
                <a:cs typeface="Arial" panose="020B0604020202020204" pitchFamily="34" charset="0"/>
              </a:rPr>
              <a:t>What are other benefits to ensuring effective and frequent communication between you, the family, and other agency partners?</a:t>
            </a:r>
            <a:r>
              <a:rPr lang="en-US" dirty="0">
                <a:latin typeface="Arial" panose="020B0604020202020204" pitchFamily="34" charset="0"/>
                <a:cs typeface="Arial" panose="020B0604020202020204" pitchFamily="34" charset="0"/>
              </a:rPr>
              <a:t> </a:t>
            </a:r>
          </a:p>
          <a:p>
            <a:pPr>
              <a:defRPr/>
            </a:pPr>
            <a:endParaRPr lang="en-US" dirty="0">
              <a:latin typeface="Arial" panose="020B0604020202020204" pitchFamily="34" charset="0"/>
              <a:cs typeface="Arial" panose="020B0604020202020204" pitchFamily="34" charset="0"/>
            </a:endParaRPr>
          </a:p>
          <a:p>
            <a:pPr>
              <a:defRPr/>
            </a:pPr>
            <a:r>
              <a:rPr lang="en-US" i="1" dirty="0">
                <a:latin typeface="Arial" panose="020B0604020202020204" pitchFamily="34" charset="0"/>
                <a:cs typeface="Arial" panose="020B0604020202020204" pitchFamily="34" charset="0"/>
              </a:rPr>
              <a:t>[Answers may include reducing triangulation between the family and service providers, managing a crisis, preventing a removal, or reinforcing the family has a team working together on their behalf.]</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The next element, coordination, recognizes the importance of coordinated service delivery amongst multiple providers to benefit and not deter families from service engagement. It’s important for us to remember that families affected by substance use and co-occurring disorders with child welfare involvement face numerous treatment and care needs within fragmented and complex systems—health, mental health, and the large umbrella that falls under social services—to name a few. Peer support continues to play an essential role in service coordination for parents and families affected by substance use and co-occurring disorders by supporting system navigation, helping parents and families plan and prepare for their various treatment and service provider appointments, and their ongoing commitment to various advocacy activities and efforts. </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The final element, consultation, encourages providers to leverage their area of expertise to better support parent and families on their journey to sustained recovery and stability. This acknowledges that every member of the child and family team holds expertise to be shared and valued in the teaming and case planning process—including valuing parents and family members as experts in their own lived experiences. </a:t>
            </a:r>
          </a:p>
          <a:p>
            <a:pPr>
              <a:defRPr/>
            </a:pPr>
            <a:endParaRPr lang="en-US" dirty="0">
              <a:latin typeface="Arial" panose="020B0604020202020204" pitchFamily="34" charset="0"/>
              <a:cs typeface="Arial" panose="020B0604020202020204" pitchFamily="34" charset="0"/>
            </a:endParaRPr>
          </a:p>
          <a:p>
            <a:pPr>
              <a:defRPr/>
            </a:pPr>
            <a:r>
              <a:rPr lang="en-US" b="1" dirty="0">
                <a:latin typeface="Arial" panose="020B0604020202020204" pitchFamily="34" charset="0"/>
                <a:cs typeface="Arial" panose="020B0604020202020204" pitchFamily="34" charset="0"/>
              </a:rPr>
              <a:t>Prompt for Participants:</a:t>
            </a:r>
          </a:p>
          <a:p>
            <a:pPr>
              <a:defRPr/>
            </a:pPr>
            <a:endParaRPr lang="en-US" sz="1200" kern="120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defRPr/>
            </a:pPr>
            <a:r>
              <a:rPr lang="en-US" sz="1200" b="1" kern="1200" dirty="0">
                <a:solidFill>
                  <a:schemeClr val="tx1"/>
                </a:solidFill>
                <a:effectLst/>
                <a:latin typeface="Arial" panose="020B0604020202020204" pitchFamily="34" charset="0"/>
                <a:cs typeface="Arial" panose="020B0604020202020204" pitchFamily="34" charset="0"/>
              </a:rPr>
              <a:t>What are some examples of how consultation might be used in your partnerships?</a:t>
            </a:r>
          </a:p>
          <a:p>
            <a:pPr>
              <a:defRPr/>
            </a:pPr>
            <a:endParaRPr lang="en-US" sz="1200" kern="1200" dirty="0">
              <a:solidFill>
                <a:schemeClr val="tx1"/>
              </a:solidFill>
              <a:effectLst/>
              <a:latin typeface="Arial" panose="020B0604020202020204" pitchFamily="34" charset="0"/>
              <a:cs typeface="Arial" panose="020B0604020202020204" pitchFamily="34" charset="0"/>
            </a:endParaRPr>
          </a:p>
          <a:p>
            <a:pPr>
              <a:defRPr/>
            </a:pPr>
            <a:r>
              <a:rPr lang="en-US" sz="1200" i="1" kern="1200" dirty="0">
                <a:solidFill>
                  <a:schemeClr val="tx1"/>
                </a:solidFill>
                <a:effectLst/>
                <a:latin typeface="Arial" panose="020B0604020202020204" pitchFamily="34" charset="0"/>
                <a:cs typeface="Arial" panose="020B0604020202020204" pitchFamily="34" charset="0"/>
              </a:rPr>
              <a:t>[Answers may include asking a treatment provider about the best ways to support a parent in early recovery, learning about how common triggers or activators may jeopardize recovery, or acquiring strategies for identifying and discussing return to use concerns or behaviors; asking a therapist or early intervention specialist for techniques to structure and optimize scheduled family time to encourage bonding and attachment, including how to help a parent prepare for the visit; learning about common co-occurring disorders and their associated symptoms to support enhanced screening and referral.]</a:t>
            </a:r>
          </a:p>
          <a:p>
            <a:pPr>
              <a:defRPr/>
            </a:pPr>
            <a:endParaRPr lang="en-US" i="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6A6A184-FFDA-82ED-3B9B-2AFCB5A41D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415501-EF9C-476D-8199-C8923C9A63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233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now that we’ve covered the important elements of strong collaborative partnerships let’s shift our focus to understanding the different types of levels of collaboration with some examples of what this might look like in our everyday practice. </a:t>
            </a:r>
          </a:p>
          <a:p>
            <a:endParaRPr lang="en-US" dirty="0">
              <a:latin typeface="Arial" panose="020B0604020202020204" pitchFamily="34" charset="0"/>
              <a:cs typeface="Arial" panose="020B0604020202020204" pitchFamily="34" charset="0"/>
            </a:endParaRPr>
          </a:p>
          <a:p>
            <a:r>
              <a:rPr lang="en-US" sz="1200" b="0" i="0" u="none" strike="noStrike" kern="1200" baseline="0" dirty="0">
                <a:solidFill>
                  <a:schemeClr val="tx1"/>
                </a:solidFill>
                <a:latin typeface="Arial" panose="020B0604020202020204" pitchFamily="34" charset="0"/>
                <a:cs typeface="Arial" panose="020B0604020202020204" pitchFamily="34" charset="0"/>
              </a:rPr>
              <a:t>Systems-Level collaboration occurs across agencies and is increasingly evident in state and county child welfare systems. It requires the support of organizations as well as individuals. For example, organizations can collaborate to set practice standards and protocols to exchange information on a regular basis; this may also include sharing access or combining resources to develop joint projects or initiatives such as co-locating substance use treatment providers</a:t>
            </a:r>
            <a:r>
              <a:rPr lang="en-US" dirty="0">
                <a:latin typeface="Arial" panose="020B0604020202020204" pitchFamily="34" charset="0"/>
                <a:cs typeface="Arial" panose="020B0604020202020204" pitchFamily="34" charset="0"/>
              </a:rPr>
              <a:t> or peer recovery specialists</a:t>
            </a:r>
            <a:r>
              <a:rPr lang="en-US" sz="1200" b="0" i="0" u="none" strike="noStrike" kern="1200" baseline="0" dirty="0">
                <a:solidFill>
                  <a:schemeClr val="tx1"/>
                </a:solidFill>
                <a:latin typeface="Arial" panose="020B0604020202020204" pitchFamily="34" charset="0"/>
                <a:cs typeface="Arial" panose="020B0604020202020204" pitchFamily="34" charset="0"/>
              </a:rPr>
              <a:t> in child welfare offices.</a:t>
            </a:r>
          </a:p>
          <a:p>
            <a:endParaRPr lang="en-US" sz="1200" b="1" i="0" u="sng" strike="noStrike" kern="1200" baseline="0" dirty="0">
              <a:solidFill>
                <a:schemeClr val="tx1"/>
              </a:solidFill>
              <a:latin typeface="Arial" panose="020B0604020202020204" pitchFamily="34" charset="0"/>
              <a:cs typeface="Arial" panose="020B0604020202020204" pitchFamily="34" charset="0"/>
            </a:endParaRPr>
          </a:p>
          <a:p>
            <a:r>
              <a:rPr lang="en-US" sz="1200" b="0" i="0" u="none" strike="noStrike" kern="1200" baseline="0" dirty="0">
                <a:solidFill>
                  <a:schemeClr val="tx1"/>
                </a:solidFill>
                <a:latin typeface="Arial" panose="020B0604020202020204" pitchFamily="34" charset="0"/>
                <a:cs typeface="Arial" panose="020B0604020202020204" pitchFamily="34" charset="0"/>
              </a:rPr>
              <a:t>Practice-Level collaboration occurs between providers allowing for joint treatment and case planning efforts. Examples include</a:t>
            </a:r>
          </a:p>
          <a:p>
            <a:endParaRPr lang="en-US" sz="1200" b="0" i="0" u="none" strike="noStrike" kern="1200" baseline="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cs typeface="Arial" panose="020B0604020202020204" pitchFamily="34" charset="0"/>
              </a:rPr>
              <a:t>Exchanging general information about services, resources, or system requirements;</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cs typeface="Arial" panose="020B0604020202020204" pitchFamily="34" charset="0"/>
              </a:rPr>
              <a:t>Coordinating child and family team meetings or joint case reviews for shared clients; and</a:t>
            </a:r>
          </a:p>
          <a:p>
            <a:pPr marL="171450" indent="-1714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cs typeface="Arial" panose="020B0604020202020204" pitchFamily="34" charset="0"/>
              </a:rPr>
              <a:t>Monitoring or enhancing treatment and case planning services for optimal parental recovery, child safety, and family well-being. </a:t>
            </a:r>
          </a:p>
          <a:p>
            <a:endParaRPr lang="en-US" sz="1200" b="0" i="0" u="none" strike="noStrike" kern="1200" baseline="0" dirty="0">
              <a:solidFill>
                <a:schemeClr val="tx1"/>
              </a:solidFill>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C76930-8B51-7E46-B626-25E9D8E849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104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B167F-6122-C696-D871-3BD80E5A1B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DFCA6C-C91F-F12D-D823-47822B825E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D1084D-54A7-3759-0AE8-AFC01C09A4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Notes: Pair and share discussions should be anywhere between 5-10 mins before bringing everyone back for a large group discussion. Ask for volunteers to summarize their pair share discussions and use the possible answers listed to help facilitate the discussion, if needed.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pPr marL="0" marR="0" lvl="0" indent="0" algn="l" defTabSz="457200" eaLnBrk="1" fontAlgn="auto" latinLnBrk="0" hangingPunct="1">
              <a:lnSpc>
                <a:spcPct val="117999"/>
              </a:lnSpc>
              <a:spcBef>
                <a:spcPts val="0"/>
              </a:spcBef>
              <a:spcAft>
                <a:spcPts val="0"/>
              </a:spcAft>
              <a:buClrTx/>
              <a:buSzTx/>
              <a:buFontTx/>
              <a:buNone/>
              <a:tabLst/>
              <a:defRPr/>
            </a:pPr>
            <a:r>
              <a:rPr lang="en-US" b="0" i="1" dirty="0">
                <a:solidFill>
                  <a:prstClr val="black"/>
                </a:solidFill>
                <a:latin typeface="Arial" panose="020B0604020202020204" pitchFamily="34" charset="0"/>
                <a:cs typeface="Arial" panose="020B0604020202020204" pitchFamily="34" charset="0"/>
              </a:rPr>
              <a:t>Ask learners to turn to a neighbor and discuss their responses to the following questions.</a:t>
            </a:r>
          </a:p>
          <a:p>
            <a:pPr marL="0" marR="0" lvl="0" indent="0" algn="l" defTabSz="457200" eaLnBrk="1" fontAlgn="auto" latinLnBrk="0" hangingPunct="1">
              <a:lnSpc>
                <a:spcPct val="117999"/>
              </a:lnSpc>
              <a:spcBef>
                <a:spcPts val="0"/>
              </a:spcBef>
              <a:spcAft>
                <a:spcPts val="0"/>
              </a:spcAft>
              <a:buClrTx/>
              <a:buSzTx/>
              <a:buFontTx/>
              <a:buNone/>
              <a:tabLst/>
              <a:defRPr/>
            </a:pPr>
            <a:endParaRPr lang="en-US" b="0" i="1" dirty="0">
              <a:solidFill>
                <a:prstClr val="black"/>
              </a:solidFill>
              <a:latin typeface="Arial" panose="020B0604020202020204" pitchFamily="34" charset="0"/>
              <a:cs typeface="Arial" panose="020B0604020202020204" pitchFamily="34" charset="0"/>
            </a:endParaRPr>
          </a:p>
          <a:p>
            <a:pPr marL="0" marR="0" lvl="0" indent="0" algn="l" defTabSz="457200" eaLnBrk="1" fontAlgn="auto" latinLnBrk="0" hangingPunct="1">
              <a:lnSpc>
                <a:spcPct val="117999"/>
              </a:lnSpc>
              <a:spcBef>
                <a:spcPts val="0"/>
              </a:spcBef>
              <a:spcAft>
                <a:spcPts val="0"/>
              </a:spcAft>
              <a:buClrTx/>
              <a:buSzTx/>
              <a:buFontTx/>
              <a:buNone/>
              <a:tabLst/>
              <a:defRPr/>
            </a:pPr>
            <a:r>
              <a:rPr lang="en-US" b="1" i="0" dirty="0">
                <a:solidFill>
                  <a:prstClr val="black"/>
                </a:solidFill>
                <a:latin typeface="Arial" panose="020B0604020202020204" pitchFamily="34" charset="0"/>
                <a:cs typeface="Arial" panose="020B0604020202020204" pitchFamily="34" charset="0"/>
              </a:rPr>
              <a:t>Prompts for Participants:</a:t>
            </a:r>
          </a:p>
          <a:p>
            <a:pPr marL="0" marR="0" lvl="0" indent="0" algn="l" defTabSz="457200" eaLnBrk="1" fontAlgn="auto" latinLnBrk="0" hangingPunct="1">
              <a:lnSpc>
                <a:spcPct val="117999"/>
              </a:lnSpc>
              <a:spcBef>
                <a:spcPts val="0"/>
              </a:spcBef>
              <a:spcAft>
                <a:spcPts val="0"/>
              </a:spcAft>
              <a:buClrTx/>
              <a:buSzTx/>
              <a:buFontTx/>
              <a:buNone/>
              <a:tabLst/>
              <a:defRPr/>
            </a:pPr>
            <a:endParaRPr lang="en-US" b="0" dirty="0">
              <a:solidFill>
                <a:prstClr val="black"/>
              </a:solidFill>
              <a:latin typeface="Arial" panose="020B0604020202020204" pitchFamily="34" charset="0"/>
              <a:cs typeface="Arial" panose="020B0604020202020204" pitchFamily="34" charset="0"/>
            </a:endParaRPr>
          </a:p>
          <a:p>
            <a:pPr marL="171450" marR="0" indent="-171450">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Question 1: What are some characteristics of successful collaborative partnerships (system-level and/or practice-level)?</a:t>
            </a:r>
          </a:p>
          <a:p>
            <a:pPr marL="0" marR="0">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i="1" dirty="0">
                <a:effectLst/>
                <a:latin typeface="Arial" panose="020B0604020202020204" pitchFamily="34" charset="0"/>
                <a:ea typeface="Calibri" panose="020F0502020204030204" pitchFamily="34" charset="0"/>
                <a:cs typeface="Arial" panose="020B0604020202020204" pitchFamily="34" charset="0"/>
              </a:rPr>
              <a:t>[Some possible answers may include trust, shared decision-making, common mission, vision, or values, understanding of partners system's/requirements, and clear delineation of roles and responsibilities.]</a:t>
            </a:r>
          </a:p>
          <a:p>
            <a:pPr marL="0" marR="0">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spcBef>
                <a:spcPts val="0"/>
              </a:spcBef>
              <a:buFont typeface="Arial" panose="020B0604020202020204" pitchFamily="34" charset="0"/>
              <a:buChar char="•"/>
            </a:pPr>
            <a:r>
              <a:rPr lang="en-US" b="1" dirty="0">
                <a:effectLst/>
                <a:latin typeface="Arial" panose="020B0604020202020204" pitchFamily="34" charset="0"/>
                <a:ea typeface="Calibri" panose="020F0502020204030204" pitchFamily="34" charset="0"/>
                <a:cs typeface="Arial" panose="020B0604020202020204" pitchFamily="34" charset="0"/>
              </a:rPr>
              <a:t>Question 2: What are some common reasons why collaborative partnerships fail (systems-level and/or practice-level)?</a:t>
            </a:r>
          </a:p>
          <a:p>
            <a:pPr marL="0" marR="0">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n-US" i="1" dirty="0">
                <a:effectLst/>
                <a:latin typeface="Arial" panose="020B0604020202020204" pitchFamily="34" charset="0"/>
                <a:ea typeface="Calibri" panose="020F0502020204030204" pitchFamily="34" charset="0"/>
                <a:cs typeface="Arial" panose="020B0604020202020204" pitchFamily="34" charset="0"/>
              </a:rPr>
              <a:t>[Some possible answers may include lack of a governance structure (no clear purpose or shared mission), competing demands or priorities, historical challenges between agencies, misalignment of core values and beliefs, communication barriers such as client confidentiality, HIPPA regulations, and lack of access to shared data]</a:t>
            </a:r>
          </a:p>
          <a:p>
            <a:endParaRPr lang="en-US" i="1"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kern="100" dirty="0">
                <a:latin typeface="Arial" panose="020B0604020202020204" pitchFamily="34" charset="0"/>
                <a:ea typeface="Calibri" panose="020F0502020204030204" pitchFamily="34" charset="0"/>
                <a:cs typeface="Arial" panose="020B0604020202020204" pitchFamily="34" charset="0"/>
              </a:rPr>
              <a:t>N/A</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panose="020B0604020202020204" pitchFamily="34" charset="0"/>
                <a:ea typeface="Calibri" panose="020F0502020204030204" pitchFamily="34" charset="0"/>
                <a:cs typeface="Arial" panose="020B0604020202020204" pitchFamily="34" charset="0"/>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Script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panose="020B0604020202020204" pitchFamily="34" charset="0"/>
                <a:ea typeface="Calibri" panose="020F050202020403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a:p>
            <a:endParaRPr lang="en-US" i="1"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2F8F345-C918-5719-5C6C-48C6F34C92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110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980F4812-12A6-4481-A6E2-EAE42C495223}" type="datetimeFigureOut">
              <a:rPr lang="en-US"/>
              <a:pPr>
                <a:defRPr/>
              </a:pPr>
              <a:t>7/25/2025</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DCA9162C-A18C-4C2C-8DB1-356156FAA486}" type="slidenum">
              <a:rPr lang="en-US"/>
              <a:pPr>
                <a:defRPr/>
              </a:pPr>
              <a:t>‹#›</a:t>
            </a:fld>
            <a:endParaRPr lang="en-US" dirty="0"/>
          </a:p>
        </p:txBody>
      </p:sp>
    </p:spTree>
    <p:extLst>
      <p:ext uri="{BB962C8B-B14F-4D97-AF65-F5344CB8AC3E}">
        <p14:creationId xmlns:p14="http://schemas.microsoft.com/office/powerpoint/2010/main" val="2137461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AD52C-223D-8281-7DAC-A8C5E9287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B93897-8DD6-667D-A3A9-33B9B14C5F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C12EBF4-24B0-E7A7-9CE8-629569E740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2995-A34C-6250-74D6-9F1FCE8F7547}"/>
              </a:ext>
            </a:extLst>
          </p:cNvPr>
          <p:cNvSpPr>
            <a:spLocks noGrp="1"/>
          </p:cNvSpPr>
          <p:nvPr>
            <p:ph type="dt" sz="half" idx="10"/>
          </p:nvPr>
        </p:nvSpPr>
        <p:spPr/>
        <p:txBody>
          <a:bodyPr/>
          <a:lstStyle/>
          <a:p>
            <a:fld id="{AB0E5960-9A4B-47B3-8DEB-B980385AC866}" type="datetimeFigureOut">
              <a:rPr lang="en-US" smtClean="0"/>
              <a:t>7/25/2025</a:t>
            </a:fld>
            <a:endParaRPr lang="en-US" dirty="0"/>
          </a:p>
        </p:txBody>
      </p:sp>
      <p:sp>
        <p:nvSpPr>
          <p:cNvPr id="6" name="Footer Placeholder 5">
            <a:extLst>
              <a:ext uri="{FF2B5EF4-FFF2-40B4-BE49-F238E27FC236}">
                <a16:creationId xmlns:a16="http://schemas.microsoft.com/office/drawing/2014/main" id="{B6466BC0-04A5-49FB-964E-D463466BB54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7CF6B6C-6395-718E-5E58-CDCE536F6AEA}"/>
              </a:ext>
            </a:extLst>
          </p:cNvPr>
          <p:cNvSpPr>
            <a:spLocks noGrp="1"/>
          </p:cNvSpPr>
          <p:nvPr>
            <p:ph type="sldNum" sz="quarter" idx="12"/>
          </p:nvPr>
        </p:nvSpPr>
        <p:spPr/>
        <p:txBody>
          <a:bodyPr/>
          <a:lstStyle/>
          <a:p>
            <a:fld id="{C9EA946E-C687-498E-8DD8-487A24C031E4}" type="slidenum">
              <a:rPr lang="en-US" smtClean="0"/>
              <a:t>‹#›</a:t>
            </a:fld>
            <a:endParaRPr lang="en-US" dirty="0"/>
          </a:p>
        </p:txBody>
      </p:sp>
    </p:spTree>
    <p:extLst>
      <p:ext uri="{BB962C8B-B14F-4D97-AF65-F5344CB8AC3E}">
        <p14:creationId xmlns:p14="http://schemas.microsoft.com/office/powerpoint/2010/main" val="32892271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2427-4271-4A0A-56C4-1E16754756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060744-ED15-F7F6-6CB7-8A813D18A6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DED1BD-27F0-5AA2-2874-DC40AED62B1D}"/>
              </a:ext>
            </a:extLst>
          </p:cNvPr>
          <p:cNvSpPr>
            <a:spLocks noGrp="1"/>
          </p:cNvSpPr>
          <p:nvPr>
            <p:ph type="dt" sz="half" idx="10"/>
          </p:nvPr>
        </p:nvSpPr>
        <p:spPr/>
        <p:txBody>
          <a:bodyPr/>
          <a:lstStyle/>
          <a:p>
            <a:fld id="{AB0E5960-9A4B-47B3-8DEB-B980385AC866}" type="datetimeFigureOut">
              <a:rPr lang="en-US" smtClean="0"/>
              <a:t>7/25/2025</a:t>
            </a:fld>
            <a:endParaRPr lang="en-US" dirty="0"/>
          </a:p>
        </p:txBody>
      </p:sp>
      <p:sp>
        <p:nvSpPr>
          <p:cNvPr id="5" name="Footer Placeholder 4">
            <a:extLst>
              <a:ext uri="{FF2B5EF4-FFF2-40B4-BE49-F238E27FC236}">
                <a16:creationId xmlns:a16="http://schemas.microsoft.com/office/drawing/2014/main" id="{049B4B39-C0AC-91D0-BD79-417230674A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E5D921-1947-8A72-313B-BD793CABE5F8}"/>
              </a:ext>
            </a:extLst>
          </p:cNvPr>
          <p:cNvSpPr>
            <a:spLocks noGrp="1"/>
          </p:cNvSpPr>
          <p:nvPr>
            <p:ph type="sldNum" sz="quarter" idx="12"/>
          </p:nvPr>
        </p:nvSpPr>
        <p:spPr/>
        <p:txBody>
          <a:bodyPr/>
          <a:lstStyle/>
          <a:p>
            <a:fld id="{C9EA946E-C687-498E-8DD8-487A24C031E4}" type="slidenum">
              <a:rPr lang="en-US" smtClean="0"/>
              <a:t>‹#›</a:t>
            </a:fld>
            <a:endParaRPr lang="en-US" dirty="0"/>
          </a:p>
        </p:txBody>
      </p:sp>
    </p:spTree>
    <p:extLst>
      <p:ext uri="{BB962C8B-B14F-4D97-AF65-F5344CB8AC3E}">
        <p14:creationId xmlns:p14="http://schemas.microsoft.com/office/powerpoint/2010/main" val="26271213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885F6A-E313-9DB1-6B2D-CC0D3343B2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A5E241-FFD3-E131-8396-EE913A0C43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EF73DA-307E-726A-88AE-83FEC715E842}"/>
              </a:ext>
            </a:extLst>
          </p:cNvPr>
          <p:cNvSpPr>
            <a:spLocks noGrp="1"/>
          </p:cNvSpPr>
          <p:nvPr>
            <p:ph type="dt" sz="half" idx="10"/>
          </p:nvPr>
        </p:nvSpPr>
        <p:spPr/>
        <p:txBody>
          <a:bodyPr/>
          <a:lstStyle/>
          <a:p>
            <a:fld id="{AB0E5960-9A4B-47B3-8DEB-B980385AC866}" type="datetimeFigureOut">
              <a:rPr lang="en-US" smtClean="0"/>
              <a:t>7/25/2025</a:t>
            </a:fld>
            <a:endParaRPr lang="en-US" dirty="0"/>
          </a:p>
        </p:txBody>
      </p:sp>
      <p:sp>
        <p:nvSpPr>
          <p:cNvPr id="5" name="Footer Placeholder 4">
            <a:extLst>
              <a:ext uri="{FF2B5EF4-FFF2-40B4-BE49-F238E27FC236}">
                <a16:creationId xmlns:a16="http://schemas.microsoft.com/office/drawing/2014/main" id="{60B996B5-FB78-906C-5323-26C169B2D6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0A9759-AE08-E070-5149-DA705010142D}"/>
              </a:ext>
            </a:extLst>
          </p:cNvPr>
          <p:cNvSpPr>
            <a:spLocks noGrp="1"/>
          </p:cNvSpPr>
          <p:nvPr>
            <p:ph type="sldNum" sz="quarter" idx="12"/>
          </p:nvPr>
        </p:nvSpPr>
        <p:spPr/>
        <p:txBody>
          <a:bodyPr/>
          <a:lstStyle/>
          <a:p>
            <a:fld id="{C9EA946E-C687-498E-8DD8-487A24C031E4}" type="slidenum">
              <a:rPr lang="en-US" smtClean="0"/>
              <a:t>‹#›</a:t>
            </a:fld>
            <a:endParaRPr lang="en-US" dirty="0"/>
          </a:p>
        </p:txBody>
      </p:sp>
    </p:spTree>
    <p:extLst>
      <p:ext uri="{BB962C8B-B14F-4D97-AF65-F5344CB8AC3E}">
        <p14:creationId xmlns:p14="http://schemas.microsoft.com/office/powerpoint/2010/main" val="13098923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0F1EE-CB7A-5ACB-D650-37BBB18061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6124CD-13B4-D98D-2F9D-B8D6571A22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BB7F7F-135A-DB04-D15D-EB23715E3499}"/>
              </a:ext>
            </a:extLst>
          </p:cNvPr>
          <p:cNvSpPr>
            <a:spLocks noGrp="1"/>
          </p:cNvSpPr>
          <p:nvPr>
            <p:ph type="dt" sz="half" idx="10"/>
          </p:nvPr>
        </p:nvSpPr>
        <p:spPr/>
        <p:txBody>
          <a:bodyPr/>
          <a:lstStyle/>
          <a:p>
            <a:fld id="{BE374657-550D-4C66-B2FE-960AB2A13960}" type="datetimeFigureOut">
              <a:rPr lang="en-US" smtClean="0"/>
              <a:t>7/25/2025</a:t>
            </a:fld>
            <a:endParaRPr lang="en-US" dirty="0"/>
          </a:p>
        </p:txBody>
      </p:sp>
      <p:sp>
        <p:nvSpPr>
          <p:cNvPr id="5" name="Footer Placeholder 4">
            <a:extLst>
              <a:ext uri="{FF2B5EF4-FFF2-40B4-BE49-F238E27FC236}">
                <a16:creationId xmlns:a16="http://schemas.microsoft.com/office/drawing/2014/main" id="{6BBB6985-0F29-1130-7532-1631E20AED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4E39A9-7BB5-CECB-E27A-649FB78778B9}"/>
              </a:ext>
            </a:extLst>
          </p:cNvPr>
          <p:cNvSpPr>
            <a:spLocks noGrp="1"/>
          </p:cNvSpPr>
          <p:nvPr>
            <p:ph type="sldNum" sz="quarter" idx="12"/>
          </p:nvPr>
        </p:nvSpPr>
        <p:spPr/>
        <p:txBody>
          <a:bodyPr/>
          <a:lstStyle/>
          <a:p>
            <a:fld id="{553BE54B-A5AF-4BDD-91CA-F0CDB9EB4A65}" type="slidenum">
              <a:rPr lang="en-US" smtClean="0"/>
              <a:t>‹#›</a:t>
            </a:fld>
            <a:endParaRPr lang="en-US" dirty="0"/>
          </a:p>
        </p:txBody>
      </p:sp>
    </p:spTree>
    <p:extLst>
      <p:ext uri="{BB962C8B-B14F-4D97-AF65-F5344CB8AC3E}">
        <p14:creationId xmlns:p14="http://schemas.microsoft.com/office/powerpoint/2010/main" val="40011624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B46BC-AD75-D861-27C0-57A99273A7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86936A-D1D0-676D-3285-ED35F2B82B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00415-364A-0A9B-BE93-DEDF76A5BD38}"/>
              </a:ext>
            </a:extLst>
          </p:cNvPr>
          <p:cNvSpPr>
            <a:spLocks noGrp="1"/>
          </p:cNvSpPr>
          <p:nvPr>
            <p:ph type="dt" sz="half" idx="10"/>
          </p:nvPr>
        </p:nvSpPr>
        <p:spPr/>
        <p:txBody>
          <a:bodyPr/>
          <a:lstStyle/>
          <a:p>
            <a:fld id="{BE374657-550D-4C66-B2FE-960AB2A13960}" type="datetimeFigureOut">
              <a:rPr lang="en-US" smtClean="0"/>
              <a:t>7/25/2025</a:t>
            </a:fld>
            <a:endParaRPr lang="en-US" dirty="0"/>
          </a:p>
        </p:txBody>
      </p:sp>
      <p:sp>
        <p:nvSpPr>
          <p:cNvPr id="5" name="Footer Placeholder 4">
            <a:extLst>
              <a:ext uri="{FF2B5EF4-FFF2-40B4-BE49-F238E27FC236}">
                <a16:creationId xmlns:a16="http://schemas.microsoft.com/office/drawing/2014/main" id="{62AFF403-8AA8-B298-37C1-9D11F95E4E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79CE43-7D81-90A2-65B2-52A981D3369A}"/>
              </a:ext>
            </a:extLst>
          </p:cNvPr>
          <p:cNvSpPr>
            <a:spLocks noGrp="1"/>
          </p:cNvSpPr>
          <p:nvPr>
            <p:ph type="sldNum" sz="quarter" idx="12"/>
          </p:nvPr>
        </p:nvSpPr>
        <p:spPr/>
        <p:txBody>
          <a:bodyPr/>
          <a:lstStyle/>
          <a:p>
            <a:fld id="{553BE54B-A5AF-4BDD-91CA-F0CDB9EB4A65}" type="slidenum">
              <a:rPr lang="en-US" smtClean="0"/>
              <a:t>‹#›</a:t>
            </a:fld>
            <a:endParaRPr lang="en-US" dirty="0"/>
          </a:p>
        </p:txBody>
      </p:sp>
    </p:spTree>
    <p:extLst>
      <p:ext uri="{BB962C8B-B14F-4D97-AF65-F5344CB8AC3E}">
        <p14:creationId xmlns:p14="http://schemas.microsoft.com/office/powerpoint/2010/main" val="11907953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C836A-A274-A42B-26B9-F672B0E471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42E68A-B977-0E4D-6BCD-B42AC92135F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CF6847-7574-FBE9-22E6-C5201571F04B}"/>
              </a:ext>
            </a:extLst>
          </p:cNvPr>
          <p:cNvSpPr>
            <a:spLocks noGrp="1"/>
          </p:cNvSpPr>
          <p:nvPr>
            <p:ph type="dt" sz="half" idx="10"/>
          </p:nvPr>
        </p:nvSpPr>
        <p:spPr/>
        <p:txBody>
          <a:bodyPr/>
          <a:lstStyle/>
          <a:p>
            <a:fld id="{BE374657-550D-4C66-B2FE-960AB2A13960}" type="datetimeFigureOut">
              <a:rPr lang="en-US" smtClean="0"/>
              <a:t>7/25/2025</a:t>
            </a:fld>
            <a:endParaRPr lang="en-US" dirty="0"/>
          </a:p>
        </p:txBody>
      </p:sp>
      <p:sp>
        <p:nvSpPr>
          <p:cNvPr id="5" name="Footer Placeholder 4">
            <a:extLst>
              <a:ext uri="{FF2B5EF4-FFF2-40B4-BE49-F238E27FC236}">
                <a16:creationId xmlns:a16="http://schemas.microsoft.com/office/drawing/2014/main" id="{236E94E3-D26B-237B-382B-44CBB54FDC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F14C18-5D55-1985-AADB-4EFCA61198C7}"/>
              </a:ext>
            </a:extLst>
          </p:cNvPr>
          <p:cNvSpPr>
            <a:spLocks noGrp="1"/>
          </p:cNvSpPr>
          <p:nvPr>
            <p:ph type="sldNum" sz="quarter" idx="12"/>
          </p:nvPr>
        </p:nvSpPr>
        <p:spPr/>
        <p:txBody>
          <a:bodyPr/>
          <a:lstStyle/>
          <a:p>
            <a:fld id="{553BE54B-A5AF-4BDD-91CA-F0CDB9EB4A65}" type="slidenum">
              <a:rPr lang="en-US" smtClean="0"/>
              <a:t>‹#›</a:t>
            </a:fld>
            <a:endParaRPr lang="en-US" dirty="0"/>
          </a:p>
        </p:txBody>
      </p:sp>
    </p:spTree>
    <p:extLst>
      <p:ext uri="{BB962C8B-B14F-4D97-AF65-F5344CB8AC3E}">
        <p14:creationId xmlns:p14="http://schemas.microsoft.com/office/powerpoint/2010/main" val="10413671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084F-213C-699D-2623-C5157EB128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5F46EB-72F9-B77C-A8C0-F5796CD4C7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373E93-B80A-D94D-190D-EED734247E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051AC-421B-5F60-27D4-F7750D2EE9F4}"/>
              </a:ext>
            </a:extLst>
          </p:cNvPr>
          <p:cNvSpPr>
            <a:spLocks noGrp="1"/>
          </p:cNvSpPr>
          <p:nvPr>
            <p:ph type="dt" sz="half" idx="10"/>
          </p:nvPr>
        </p:nvSpPr>
        <p:spPr/>
        <p:txBody>
          <a:bodyPr/>
          <a:lstStyle/>
          <a:p>
            <a:fld id="{BE374657-550D-4C66-B2FE-960AB2A13960}" type="datetimeFigureOut">
              <a:rPr lang="en-US" smtClean="0"/>
              <a:t>7/25/2025</a:t>
            </a:fld>
            <a:endParaRPr lang="en-US" dirty="0"/>
          </a:p>
        </p:txBody>
      </p:sp>
      <p:sp>
        <p:nvSpPr>
          <p:cNvPr id="6" name="Footer Placeholder 5">
            <a:extLst>
              <a:ext uri="{FF2B5EF4-FFF2-40B4-BE49-F238E27FC236}">
                <a16:creationId xmlns:a16="http://schemas.microsoft.com/office/drawing/2014/main" id="{FDED736D-B421-A251-8331-1A8365A590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AD9809B-8D39-9042-FE03-FE39B87E8667}"/>
              </a:ext>
            </a:extLst>
          </p:cNvPr>
          <p:cNvSpPr>
            <a:spLocks noGrp="1"/>
          </p:cNvSpPr>
          <p:nvPr>
            <p:ph type="sldNum" sz="quarter" idx="12"/>
          </p:nvPr>
        </p:nvSpPr>
        <p:spPr/>
        <p:txBody>
          <a:bodyPr/>
          <a:lstStyle/>
          <a:p>
            <a:fld id="{553BE54B-A5AF-4BDD-91CA-F0CDB9EB4A65}" type="slidenum">
              <a:rPr lang="en-US" smtClean="0"/>
              <a:t>‹#›</a:t>
            </a:fld>
            <a:endParaRPr lang="en-US" dirty="0"/>
          </a:p>
        </p:txBody>
      </p:sp>
    </p:spTree>
    <p:extLst>
      <p:ext uri="{BB962C8B-B14F-4D97-AF65-F5344CB8AC3E}">
        <p14:creationId xmlns:p14="http://schemas.microsoft.com/office/powerpoint/2010/main" val="4100865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084F-213C-699D-2623-C5157EB128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5F46EB-72F9-B77C-A8C0-F5796CD4C7B5}"/>
              </a:ext>
            </a:extLst>
          </p:cNvPr>
          <p:cNvSpPr>
            <a:spLocks noGrp="1"/>
          </p:cNvSpPr>
          <p:nvPr>
            <p:ph sz="half" idx="1"/>
          </p:nvPr>
        </p:nvSpPr>
        <p:spPr>
          <a:xfrm>
            <a:off x="838200" y="2829235"/>
            <a:ext cx="3287751" cy="3348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373E93-B80A-D94D-190D-EED734247E4D}"/>
              </a:ext>
            </a:extLst>
          </p:cNvPr>
          <p:cNvSpPr>
            <a:spLocks noGrp="1"/>
          </p:cNvSpPr>
          <p:nvPr>
            <p:ph sz="half" idx="2"/>
          </p:nvPr>
        </p:nvSpPr>
        <p:spPr>
          <a:xfrm>
            <a:off x="4452125" y="2829235"/>
            <a:ext cx="3287751" cy="3348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051AC-421B-5F60-27D4-F7750D2EE9F4}"/>
              </a:ext>
            </a:extLst>
          </p:cNvPr>
          <p:cNvSpPr>
            <a:spLocks noGrp="1"/>
          </p:cNvSpPr>
          <p:nvPr>
            <p:ph type="dt" sz="half" idx="10"/>
          </p:nvPr>
        </p:nvSpPr>
        <p:spPr/>
        <p:txBody>
          <a:bodyPr/>
          <a:lstStyle/>
          <a:p>
            <a:fld id="{BE374657-550D-4C66-B2FE-960AB2A13960}" type="datetimeFigureOut">
              <a:rPr lang="en-US" smtClean="0"/>
              <a:t>7/25/2025</a:t>
            </a:fld>
            <a:endParaRPr lang="en-US" dirty="0"/>
          </a:p>
        </p:txBody>
      </p:sp>
      <p:sp>
        <p:nvSpPr>
          <p:cNvPr id="6" name="Footer Placeholder 5">
            <a:extLst>
              <a:ext uri="{FF2B5EF4-FFF2-40B4-BE49-F238E27FC236}">
                <a16:creationId xmlns:a16="http://schemas.microsoft.com/office/drawing/2014/main" id="{FDED736D-B421-A251-8331-1A8365A590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AD9809B-8D39-9042-FE03-FE39B87E8667}"/>
              </a:ext>
            </a:extLst>
          </p:cNvPr>
          <p:cNvSpPr>
            <a:spLocks noGrp="1"/>
          </p:cNvSpPr>
          <p:nvPr>
            <p:ph type="sldNum" sz="quarter" idx="12"/>
          </p:nvPr>
        </p:nvSpPr>
        <p:spPr/>
        <p:txBody>
          <a:bodyPr/>
          <a:lstStyle/>
          <a:p>
            <a:fld id="{553BE54B-A5AF-4BDD-91CA-F0CDB9EB4A65}" type="slidenum">
              <a:rPr lang="en-US" smtClean="0"/>
              <a:t>‹#›</a:t>
            </a:fld>
            <a:endParaRPr lang="en-US" dirty="0"/>
          </a:p>
        </p:txBody>
      </p:sp>
      <p:sp>
        <p:nvSpPr>
          <p:cNvPr id="8" name="Content Placeholder 3">
            <a:extLst>
              <a:ext uri="{FF2B5EF4-FFF2-40B4-BE49-F238E27FC236}">
                <a16:creationId xmlns:a16="http://schemas.microsoft.com/office/drawing/2014/main" id="{5FC62F81-3BEF-5C21-AC38-53D96FA33056}"/>
              </a:ext>
            </a:extLst>
          </p:cNvPr>
          <p:cNvSpPr>
            <a:spLocks noGrp="1"/>
          </p:cNvSpPr>
          <p:nvPr>
            <p:ph sz="half" idx="13"/>
          </p:nvPr>
        </p:nvSpPr>
        <p:spPr>
          <a:xfrm>
            <a:off x="8066049" y="2829234"/>
            <a:ext cx="3287751" cy="3348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93304661-C61B-DE53-3BB7-E1A5F5B57C56}"/>
              </a:ext>
            </a:extLst>
          </p:cNvPr>
          <p:cNvSpPr>
            <a:spLocks noGrp="1"/>
          </p:cNvSpPr>
          <p:nvPr>
            <p:ph sz="quarter" idx="14"/>
          </p:nvPr>
        </p:nvSpPr>
        <p:spPr>
          <a:xfrm>
            <a:off x="1460500" y="1848974"/>
            <a:ext cx="2120900" cy="157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3279AF93-D0FC-DA5C-E076-3BA1A9107DFD}"/>
              </a:ext>
            </a:extLst>
          </p:cNvPr>
          <p:cNvSpPr>
            <a:spLocks noGrp="1"/>
          </p:cNvSpPr>
          <p:nvPr>
            <p:ph sz="quarter" idx="15"/>
          </p:nvPr>
        </p:nvSpPr>
        <p:spPr>
          <a:xfrm>
            <a:off x="5054987" y="1848974"/>
            <a:ext cx="2120900" cy="157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9">
            <a:extLst>
              <a:ext uri="{FF2B5EF4-FFF2-40B4-BE49-F238E27FC236}">
                <a16:creationId xmlns:a16="http://schemas.microsoft.com/office/drawing/2014/main" id="{F5DCD961-E692-6C7A-7202-7AB728444A2A}"/>
              </a:ext>
            </a:extLst>
          </p:cNvPr>
          <p:cNvSpPr>
            <a:spLocks noGrp="1"/>
          </p:cNvSpPr>
          <p:nvPr>
            <p:ph sz="quarter" idx="16"/>
          </p:nvPr>
        </p:nvSpPr>
        <p:spPr>
          <a:xfrm>
            <a:off x="8649474" y="1848974"/>
            <a:ext cx="2120900" cy="157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69481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084F-213C-699D-2623-C5157EB128D2}"/>
              </a:ext>
            </a:extLst>
          </p:cNvPr>
          <p:cNvSpPr>
            <a:spLocks noGrp="1"/>
          </p:cNvSpPr>
          <p:nvPr>
            <p:ph type="title"/>
          </p:nvPr>
        </p:nvSpPr>
        <p:spPr>
          <a:xfrm>
            <a:off x="838200" y="365125"/>
            <a:ext cx="10515600" cy="619613"/>
          </a:xfrm>
        </p:spPr>
        <p:txBody>
          <a:bodyPr/>
          <a:lstStyle/>
          <a:p>
            <a:r>
              <a:rPr lang="en-US"/>
              <a:t>Click to edit Master title style</a:t>
            </a:r>
          </a:p>
        </p:txBody>
      </p:sp>
      <p:sp>
        <p:nvSpPr>
          <p:cNvPr id="5" name="Date Placeholder 4">
            <a:extLst>
              <a:ext uri="{FF2B5EF4-FFF2-40B4-BE49-F238E27FC236}">
                <a16:creationId xmlns:a16="http://schemas.microsoft.com/office/drawing/2014/main" id="{010051AC-421B-5F60-27D4-F7750D2EE9F4}"/>
              </a:ext>
            </a:extLst>
          </p:cNvPr>
          <p:cNvSpPr>
            <a:spLocks noGrp="1"/>
          </p:cNvSpPr>
          <p:nvPr>
            <p:ph type="dt" sz="half" idx="10"/>
          </p:nvPr>
        </p:nvSpPr>
        <p:spPr/>
        <p:txBody>
          <a:bodyPr/>
          <a:lstStyle/>
          <a:p>
            <a:fld id="{BE374657-550D-4C66-B2FE-960AB2A13960}" type="datetimeFigureOut">
              <a:rPr lang="en-US" smtClean="0"/>
              <a:t>7/25/2025</a:t>
            </a:fld>
            <a:endParaRPr lang="en-US" dirty="0"/>
          </a:p>
        </p:txBody>
      </p:sp>
      <p:sp>
        <p:nvSpPr>
          <p:cNvPr id="6" name="Footer Placeholder 5">
            <a:extLst>
              <a:ext uri="{FF2B5EF4-FFF2-40B4-BE49-F238E27FC236}">
                <a16:creationId xmlns:a16="http://schemas.microsoft.com/office/drawing/2014/main" id="{FDED736D-B421-A251-8331-1A8365A590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AD9809B-8D39-9042-FE03-FE39B87E8667}"/>
              </a:ext>
            </a:extLst>
          </p:cNvPr>
          <p:cNvSpPr>
            <a:spLocks noGrp="1"/>
          </p:cNvSpPr>
          <p:nvPr>
            <p:ph type="sldNum" sz="quarter" idx="12"/>
          </p:nvPr>
        </p:nvSpPr>
        <p:spPr/>
        <p:txBody>
          <a:bodyPr/>
          <a:lstStyle/>
          <a:p>
            <a:fld id="{553BE54B-A5AF-4BDD-91CA-F0CDB9EB4A65}" type="slidenum">
              <a:rPr lang="en-US" smtClean="0"/>
              <a:t>‹#›</a:t>
            </a:fld>
            <a:endParaRPr lang="en-US" dirty="0"/>
          </a:p>
        </p:txBody>
      </p:sp>
      <p:sp>
        <p:nvSpPr>
          <p:cNvPr id="10" name="Content Placeholder 9">
            <a:extLst>
              <a:ext uri="{FF2B5EF4-FFF2-40B4-BE49-F238E27FC236}">
                <a16:creationId xmlns:a16="http://schemas.microsoft.com/office/drawing/2014/main" id="{93304661-C61B-DE53-3BB7-E1A5F5B57C56}"/>
              </a:ext>
            </a:extLst>
          </p:cNvPr>
          <p:cNvSpPr>
            <a:spLocks noGrp="1"/>
          </p:cNvSpPr>
          <p:nvPr>
            <p:ph sz="quarter" idx="14"/>
          </p:nvPr>
        </p:nvSpPr>
        <p:spPr>
          <a:xfrm>
            <a:off x="1460500" y="1848974"/>
            <a:ext cx="2120900" cy="1573212"/>
          </a:xfrm>
        </p:spPr>
        <p:txBody>
          <a:bodyPr/>
          <a:lstStyle/>
          <a:p>
            <a:pPr lvl="0"/>
            <a:r>
              <a:rPr lang="en-US"/>
              <a:t>Click to edit Master text styles</a:t>
            </a:r>
          </a:p>
        </p:txBody>
      </p:sp>
      <p:sp>
        <p:nvSpPr>
          <p:cNvPr id="11" name="Content Placeholder 9">
            <a:extLst>
              <a:ext uri="{FF2B5EF4-FFF2-40B4-BE49-F238E27FC236}">
                <a16:creationId xmlns:a16="http://schemas.microsoft.com/office/drawing/2014/main" id="{3279AF93-D0FC-DA5C-E076-3BA1A9107DFD}"/>
              </a:ext>
            </a:extLst>
          </p:cNvPr>
          <p:cNvSpPr>
            <a:spLocks noGrp="1"/>
          </p:cNvSpPr>
          <p:nvPr>
            <p:ph sz="quarter" idx="15"/>
          </p:nvPr>
        </p:nvSpPr>
        <p:spPr>
          <a:xfrm>
            <a:off x="5054987" y="1848974"/>
            <a:ext cx="2120900" cy="1573212"/>
          </a:xfrm>
        </p:spPr>
        <p:txBody>
          <a:bodyPr/>
          <a:lstStyle/>
          <a:p>
            <a:pPr lvl="0"/>
            <a:r>
              <a:rPr lang="en-US"/>
              <a:t>Click to edit Master text styles</a:t>
            </a:r>
          </a:p>
        </p:txBody>
      </p:sp>
      <p:sp>
        <p:nvSpPr>
          <p:cNvPr id="12" name="Content Placeholder 9">
            <a:extLst>
              <a:ext uri="{FF2B5EF4-FFF2-40B4-BE49-F238E27FC236}">
                <a16:creationId xmlns:a16="http://schemas.microsoft.com/office/drawing/2014/main" id="{F5DCD961-E692-6C7A-7202-7AB728444A2A}"/>
              </a:ext>
            </a:extLst>
          </p:cNvPr>
          <p:cNvSpPr>
            <a:spLocks noGrp="1"/>
          </p:cNvSpPr>
          <p:nvPr>
            <p:ph sz="quarter" idx="16"/>
          </p:nvPr>
        </p:nvSpPr>
        <p:spPr>
          <a:xfrm>
            <a:off x="8649474" y="1848974"/>
            <a:ext cx="2120900" cy="1573212"/>
          </a:xfrm>
        </p:spPr>
        <p:txBody>
          <a:bodyPr/>
          <a:lstStyle/>
          <a:p>
            <a:pPr lvl="0"/>
            <a:r>
              <a:rPr lang="en-US"/>
              <a:t>Click to edit Master text styles</a:t>
            </a:r>
          </a:p>
        </p:txBody>
      </p:sp>
      <p:sp>
        <p:nvSpPr>
          <p:cNvPr id="9" name="Content Placeholder 9">
            <a:extLst>
              <a:ext uri="{FF2B5EF4-FFF2-40B4-BE49-F238E27FC236}">
                <a16:creationId xmlns:a16="http://schemas.microsoft.com/office/drawing/2014/main" id="{FA1CCAFA-09AE-DEA4-BB9C-FE4E4BEA349C}"/>
              </a:ext>
            </a:extLst>
          </p:cNvPr>
          <p:cNvSpPr>
            <a:spLocks noGrp="1"/>
          </p:cNvSpPr>
          <p:nvPr>
            <p:ph sz="quarter" idx="17"/>
          </p:nvPr>
        </p:nvSpPr>
        <p:spPr>
          <a:xfrm>
            <a:off x="1460500" y="3581864"/>
            <a:ext cx="2120900" cy="1573212"/>
          </a:xfrm>
        </p:spPr>
        <p:txBody>
          <a:bodyPr/>
          <a:lstStyle/>
          <a:p>
            <a:pPr lvl="0"/>
            <a:r>
              <a:rPr lang="en-US"/>
              <a:t>Click to edit Master text styles</a:t>
            </a:r>
          </a:p>
        </p:txBody>
      </p:sp>
      <p:sp>
        <p:nvSpPr>
          <p:cNvPr id="13" name="Content Placeholder 9">
            <a:extLst>
              <a:ext uri="{FF2B5EF4-FFF2-40B4-BE49-F238E27FC236}">
                <a16:creationId xmlns:a16="http://schemas.microsoft.com/office/drawing/2014/main" id="{6969F2EE-3432-46DC-D1BC-5E49F5B21E1F}"/>
              </a:ext>
            </a:extLst>
          </p:cNvPr>
          <p:cNvSpPr>
            <a:spLocks noGrp="1"/>
          </p:cNvSpPr>
          <p:nvPr>
            <p:ph sz="quarter" idx="18"/>
          </p:nvPr>
        </p:nvSpPr>
        <p:spPr>
          <a:xfrm>
            <a:off x="5054987" y="3581864"/>
            <a:ext cx="2120900" cy="1573212"/>
          </a:xfrm>
        </p:spPr>
        <p:txBody>
          <a:bodyPr/>
          <a:lstStyle/>
          <a:p>
            <a:pPr lvl="0"/>
            <a:r>
              <a:rPr lang="en-US"/>
              <a:t>Click to edit Master text styles</a:t>
            </a:r>
          </a:p>
        </p:txBody>
      </p:sp>
      <p:sp>
        <p:nvSpPr>
          <p:cNvPr id="14" name="Content Placeholder 9">
            <a:extLst>
              <a:ext uri="{FF2B5EF4-FFF2-40B4-BE49-F238E27FC236}">
                <a16:creationId xmlns:a16="http://schemas.microsoft.com/office/drawing/2014/main" id="{A98EC18F-1B5B-4E0D-85F9-01BEB54A162A}"/>
              </a:ext>
            </a:extLst>
          </p:cNvPr>
          <p:cNvSpPr>
            <a:spLocks noGrp="1"/>
          </p:cNvSpPr>
          <p:nvPr>
            <p:ph sz="quarter" idx="19"/>
          </p:nvPr>
        </p:nvSpPr>
        <p:spPr>
          <a:xfrm>
            <a:off x="8649474" y="3581864"/>
            <a:ext cx="2120900" cy="1573212"/>
          </a:xfrm>
        </p:spPr>
        <p:txBody>
          <a:bodyPr/>
          <a:lstStyle/>
          <a:p>
            <a:pPr lvl="0"/>
            <a:r>
              <a:rPr lang="en-US"/>
              <a:t>Click to edit Master text styles</a:t>
            </a:r>
          </a:p>
        </p:txBody>
      </p:sp>
      <p:sp>
        <p:nvSpPr>
          <p:cNvPr id="15" name="Content Placeholder 9">
            <a:extLst>
              <a:ext uri="{FF2B5EF4-FFF2-40B4-BE49-F238E27FC236}">
                <a16:creationId xmlns:a16="http://schemas.microsoft.com/office/drawing/2014/main" id="{8642B073-CF71-188E-D1E8-0C51A131DBFD}"/>
              </a:ext>
            </a:extLst>
          </p:cNvPr>
          <p:cNvSpPr>
            <a:spLocks noGrp="1"/>
          </p:cNvSpPr>
          <p:nvPr>
            <p:ph sz="quarter" idx="20"/>
          </p:nvPr>
        </p:nvSpPr>
        <p:spPr>
          <a:xfrm>
            <a:off x="1441063" y="5336100"/>
            <a:ext cx="2120900" cy="1573212"/>
          </a:xfrm>
        </p:spPr>
        <p:txBody>
          <a:bodyPr/>
          <a:lstStyle/>
          <a:p>
            <a:pPr lvl="0"/>
            <a:r>
              <a:rPr lang="en-US"/>
              <a:t>Click to edit Master text styles</a:t>
            </a:r>
          </a:p>
        </p:txBody>
      </p:sp>
      <p:sp>
        <p:nvSpPr>
          <p:cNvPr id="16" name="Content Placeholder 9">
            <a:extLst>
              <a:ext uri="{FF2B5EF4-FFF2-40B4-BE49-F238E27FC236}">
                <a16:creationId xmlns:a16="http://schemas.microsoft.com/office/drawing/2014/main" id="{D053BF44-768D-CF5D-14A8-BCBF76DCE93C}"/>
              </a:ext>
            </a:extLst>
          </p:cNvPr>
          <p:cNvSpPr>
            <a:spLocks noGrp="1"/>
          </p:cNvSpPr>
          <p:nvPr>
            <p:ph sz="quarter" idx="21"/>
          </p:nvPr>
        </p:nvSpPr>
        <p:spPr>
          <a:xfrm>
            <a:off x="5035550" y="5336100"/>
            <a:ext cx="2120900" cy="1573212"/>
          </a:xfrm>
        </p:spPr>
        <p:txBody>
          <a:bodyPr/>
          <a:lstStyle/>
          <a:p>
            <a:pPr lvl="0"/>
            <a:r>
              <a:rPr lang="en-US"/>
              <a:t>Click to edit Master text styles</a:t>
            </a:r>
          </a:p>
        </p:txBody>
      </p:sp>
      <p:sp>
        <p:nvSpPr>
          <p:cNvPr id="17" name="Content Placeholder 9">
            <a:extLst>
              <a:ext uri="{FF2B5EF4-FFF2-40B4-BE49-F238E27FC236}">
                <a16:creationId xmlns:a16="http://schemas.microsoft.com/office/drawing/2014/main" id="{7E401BD7-2FB3-973E-61AF-418CF343E9E3}"/>
              </a:ext>
            </a:extLst>
          </p:cNvPr>
          <p:cNvSpPr>
            <a:spLocks noGrp="1"/>
          </p:cNvSpPr>
          <p:nvPr>
            <p:ph sz="quarter" idx="22"/>
          </p:nvPr>
        </p:nvSpPr>
        <p:spPr>
          <a:xfrm>
            <a:off x="8630037" y="5336100"/>
            <a:ext cx="2120900" cy="1573212"/>
          </a:xfrm>
        </p:spPr>
        <p:txBody>
          <a:bodyPr/>
          <a:lstStyle/>
          <a:p>
            <a:pPr lvl="0"/>
            <a:r>
              <a:rPr lang="en-US"/>
              <a:t>Click to edit Master text styles</a:t>
            </a:r>
          </a:p>
        </p:txBody>
      </p:sp>
      <p:sp>
        <p:nvSpPr>
          <p:cNvPr id="18" name="Content Placeholder 9">
            <a:extLst>
              <a:ext uri="{FF2B5EF4-FFF2-40B4-BE49-F238E27FC236}">
                <a16:creationId xmlns:a16="http://schemas.microsoft.com/office/drawing/2014/main" id="{57878C69-68DB-8CF2-C841-AEDCFC98DCEB}"/>
              </a:ext>
            </a:extLst>
          </p:cNvPr>
          <p:cNvSpPr>
            <a:spLocks noGrp="1"/>
          </p:cNvSpPr>
          <p:nvPr>
            <p:ph sz="quarter" idx="23"/>
          </p:nvPr>
        </p:nvSpPr>
        <p:spPr>
          <a:xfrm>
            <a:off x="838200" y="1085106"/>
            <a:ext cx="10515600" cy="1573212"/>
          </a:xfrm>
        </p:spPr>
        <p:txBody>
          <a:bodyPr/>
          <a:lstStyle/>
          <a:p>
            <a:pPr lvl="0"/>
            <a:r>
              <a:rPr lang="en-US"/>
              <a:t>Click to edit Master text styles</a:t>
            </a:r>
          </a:p>
        </p:txBody>
      </p:sp>
    </p:spTree>
    <p:extLst>
      <p:ext uri="{BB962C8B-B14F-4D97-AF65-F5344CB8AC3E}">
        <p14:creationId xmlns:p14="http://schemas.microsoft.com/office/powerpoint/2010/main" val="24013242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76554-C802-FE7A-A604-16E49AA339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0CE43-9E18-FA4D-C751-35CCD40CB2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6CC39E-167A-A66F-19B0-5F3DB69E05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6A5525-B2B6-13AC-2741-6046CA6931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69AAEB-CEDB-BFE7-587A-54A3A1739A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CF9D9E-49C7-9D0A-DE9F-23E33D048D1F}"/>
              </a:ext>
            </a:extLst>
          </p:cNvPr>
          <p:cNvSpPr>
            <a:spLocks noGrp="1"/>
          </p:cNvSpPr>
          <p:nvPr>
            <p:ph type="dt" sz="half" idx="10"/>
          </p:nvPr>
        </p:nvSpPr>
        <p:spPr/>
        <p:txBody>
          <a:bodyPr/>
          <a:lstStyle/>
          <a:p>
            <a:fld id="{BE374657-550D-4C66-B2FE-960AB2A13960}" type="datetimeFigureOut">
              <a:rPr lang="en-US" smtClean="0"/>
              <a:t>7/25/2025</a:t>
            </a:fld>
            <a:endParaRPr lang="en-US" dirty="0"/>
          </a:p>
        </p:txBody>
      </p:sp>
      <p:sp>
        <p:nvSpPr>
          <p:cNvPr id="8" name="Footer Placeholder 7">
            <a:extLst>
              <a:ext uri="{FF2B5EF4-FFF2-40B4-BE49-F238E27FC236}">
                <a16:creationId xmlns:a16="http://schemas.microsoft.com/office/drawing/2014/main" id="{6FF9C2D6-AA98-2F61-3DA1-FE5131D66A8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F9D5D06-B0A8-0F59-599B-5B1523F90AA3}"/>
              </a:ext>
            </a:extLst>
          </p:cNvPr>
          <p:cNvSpPr>
            <a:spLocks noGrp="1"/>
          </p:cNvSpPr>
          <p:nvPr>
            <p:ph type="sldNum" sz="quarter" idx="12"/>
          </p:nvPr>
        </p:nvSpPr>
        <p:spPr/>
        <p:txBody>
          <a:bodyPr/>
          <a:lstStyle/>
          <a:p>
            <a:fld id="{553BE54B-A5AF-4BDD-91CA-F0CDB9EB4A65}" type="slidenum">
              <a:rPr lang="en-US" smtClean="0"/>
              <a:t>‹#›</a:t>
            </a:fld>
            <a:endParaRPr lang="en-US" dirty="0"/>
          </a:p>
        </p:txBody>
      </p:sp>
    </p:spTree>
    <p:extLst>
      <p:ext uri="{BB962C8B-B14F-4D97-AF65-F5344CB8AC3E}">
        <p14:creationId xmlns:p14="http://schemas.microsoft.com/office/powerpoint/2010/main" val="3227567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dirty="0"/>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dirty="0">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97793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17AC4-95BF-0E5C-1B9F-04B42901F0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5B8325-AE41-D620-0381-88BA5E240882}"/>
              </a:ext>
            </a:extLst>
          </p:cNvPr>
          <p:cNvSpPr>
            <a:spLocks noGrp="1"/>
          </p:cNvSpPr>
          <p:nvPr>
            <p:ph type="dt" sz="half" idx="10"/>
          </p:nvPr>
        </p:nvSpPr>
        <p:spPr/>
        <p:txBody>
          <a:bodyPr/>
          <a:lstStyle/>
          <a:p>
            <a:fld id="{BE374657-550D-4C66-B2FE-960AB2A13960}" type="datetimeFigureOut">
              <a:rPr lang="en-US" smtClean="0"/>
              <a:t>7/25/2025</a:t>
            </a:fld>
            <a:endParaRPr lang="en-US" dirty="0"/>
          </a:p>
        </p:txBody>
      </p:sp>
      <p:sp>
        <p:nvSpPr>
          <p:cNvPr id="4" name="Footer Placeholder 3">
            <a:extLst>
              <a:ext uri="{FF2B5EF4-FFF2-40B4-BE49-F238E27FC236}">
                <a16:creationId xmlns:a16="http://schemas.microsoft.com/office/drawing/2014/main" id="{0F84D2FF-A53E-D753-04A1-EBB6026B88B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E12FE98-34BC-8785-584C-355FD08AEBDD}"/>
              </a:ext>
            </a:extLst>
          </p:cNvPr>
          <p:cNvSpPr>
            <a:spLocks noGrp="1"/>
          </p:cNvSpPr>
          <p:nvPr>
            <p:ph type="sldNum" sz="quarter" idx="12"/>
          </p:nvPr>
        </p:nvSpPr>
        <p:spPr/>
        <p:txBody>
          <a:bodyPr/>
          <a:lstStyle/>
          <a:p>
            <a:fld id="{553BE54B-A5AF-4BDD-91CA-F0CDB9EB4A65}" type="slidenum">
              <a:rPr lang="en-US" smtClean="0"/>
              <a:t>‹#›</a:t>
            </a:fld>
            <a:endParaRPr lang="en-US" dirty="0"/>
          </a:p>
        </p:txBody>
      </p:sp>
    </p:spTree>
    <p:extLst>
      <p:ext uri="{BB962C8B-B14F-4D97-AF65-F5344CB8AC3E}">
        <p14:creationId xmlns:p14="http://schemas.microsoft.com/office/powerpoint/2010/main" val="24104520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3F08BD-E3D1-37D3-FFCF-6CB5EE7AB38D}"/>
              </a:ext>
            </a:extLst>
          </p:cNvPr>
          <p:cNvSpPr>
            <a:spLocks noGrp="1"/>
          </p:cNvSpPr>
          <p:nvPr>
            <p:ph type="dt" sz="half" idx="10"/>
          </p:nvPr>
        </p:nvSpPr>
        <p:spPr/>
        <p:txBody>
          <a:bodyPr/>
          <a:lstStyle/>
          <a:p>
            <a:fld id="{BE374657-550D-4C66-B2FE-960AB2A13960}" type="datetimeFigureOut">
              <a:rPr lang="en-US" smtClean="0"/>
              <a:t>7/25/2025</a:t>
            </a:fld>
            <a:endParaRPr lang="en-US" dirty="0"/>
          </a:p>
        </p:txBody>
      </p:sp>
      <p:sp>
        <p:nvSpPr>
          <p:cNvPr id="3" name="Footer Placeholder 2">
            <a:extLst>
              <a:ext uri="{FF2B5EF4-FFF2-40B4-BE49-F238E27FC236}">
                <a16:creationId xmlns:a16="http://schemas.microsoft.com/office/drawing/2014/main" id="{2275FEA4-FD6B-2CE1-E46C-A90A6A0C8FF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C261BDE-823D-E0E8-FDA9-21EC2629F1E1}"/>
              </a:ext>
            </a:extLst>
          </p:cNvPr>
          <p:cNvSpPr>
            <a:spLocks noGrp="1"/>
          </p:cNvSpPr>
          <p:nvPr>
            <p:ph type="sldNum" sz="quarter" idx="12"/>
          </p:nvPr>
        </p:nvSpPr>
        <p:spPr/>
        <p:txBody>
          <a:bodyPr/>
          <a:lstStyle/>
          <a:p>
            <a:fld id="{553BE54B-A5AF-4BDD-91CA-F0CDB9EB4A65}" type="slidenum">
              <a:rPr lang="en-US" smtClean="0"/>
              <a:t>‹#›</a:t>
            </a:fld>
            <a:endParaRPr lang="en-US" dirty="0"/>
          </a:p>
        </p:txBody>
      </p:sp>
    </p:spTree>
    <p:extLst>
      <p:ext uri="{BB962C8B-B14F-4D97-AF65-F5344CB8AC3E}">
        <p14:creationId xmlns:p14="http://schemas.microsoft.com/office/powerpoint/2010/main" val="28864472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21475-DE2F-67CA-AD7A-B2A413F207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7D34C-DC3B-075E-16D3-20687E23C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683841-7536-8745-D401-5E067428C1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2530F-DA68-95C0-4A12-05EC6A76221F}"/>
              </a:ext>
            </a:extLst>
          </p:cNvPr>
          <p:cNvSpPr>
            <a:spLocks noGrp="1"/>
          </p:cNvSpPr>
          <p:nvPr>
            <p:ph type="dt" sz="half" idx="10"/>
          </p:nvPr>
        </p:nvSpPr>
        <p:spPr/>
        <p:txBody>
          <a:bodyPr/>
          <a:lstStyle/>
          <a:p>
            <a:fld id="{BE374657-550D-4C66-B2FE-960AB2A13960}" type="datetimeFigureOut">
              <a:rPr lang="en-US" smtClean="0"/>
              <a:t>7/25/2025</a:t>
            </a:fld>
            <a:endParaRPr lang="en-US" dirty="0"/>
          </a:p>
        </p:txBody>
      </p:sp>
      <p:sp>
        <p:nvSpPr>
          <p:cNvPr id="6" name="Footer Placeholder 5">
            <a:extLst>
              <a:ext uri="{FF2B5EF4-FFF2-40B4-BE49-F238E27FC236}">
                <a16:creationId xmlns:a16="http://schemas.microsoft.com/office/drawing/2014/main" id="{7938FE9B-1508-C2E1-2200-5D681212721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4FE465-58D0-F70F-C4A9-31494455B9F2}"/>
              </a:ext>
            </a:extLst>
          </p:cNvPr>
          <p:cNvSpPr>
            <a:spLocks noGrp="1"/>
          </p:cNvSpPr>
          <p:nvPr>
            <p:ph type="sldNum" sz="quarter" idx="12"/>
          </p:nvPr>
        </p:nvSpPr>
        <p:spPr/>
        <p:txBody>
          <a:bodyPr/>
          <a:lstStyle/>
          <a:p>
            <a:fld id="{553BE54B-A5AF-4BDD-91CA-F0CDB9EB4A65}" type="slidenum">
              <a:rPr lang="en-US" smtClean="0"/>
              <a:t>‹#›</a:t>
            </a:fld>
            <a:endParaRPr lang="en-US" dirty="0"/>
          </a:p>
        </p:txBody>
      </p:sp>
    </p:spTree>
    <p:extLst>
      <p:ext uri="{BB962C8B-B14F-4D97-AF65-F5344CB8AC3E}">
        <p14:creationId xmlns:p14="http://schemas.microsoft.com/office/powerpoint/2010/main" val="26920031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7C051-19D2-A2CA-6EFB-6FB78CDF59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A6DB8F-3B52-1935-D3B8-9EA694DEC4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7D39AAD-8295-FA5F-117C-4C7F46A212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B638F-6690-BCA8-550A-635E9025C9D0}"/>
              </a:ext>
            </a:extLst>
          </p:cNvPr>
          <p:cNvSpPr>
            <a:spLocks noGrp="1"/>
          </p:cNvSpPr>
          <p:nvPr>
            <p:ph type="dt" sz="half" idx="10"/>
          </p:nvPr>
        </p:nvSpPr>
        <p:spPr/>
        <p:txBody>
          <a:bodyPr/>
          <a:lstStyle/>
          <a:p>
            <a:fld id="{BE374657-550D-4C66-B2FE-960AB2A13960}" type="datetimeFigureOut">
              <a:rPr lang="en-US" smtClean="0"/>
              <a:t>7/25/2025</a:t>
            </a:fld>
            <a:endParaRPr lang="en-US" dirty="0"/>
          </a:p>
        </p:txBody>
      </p:sp>
      <p:sp>
        <p:nvSpPr>
          <p:cNvPr id="6" name="Footer Placeholder 5">
            <a:extLst>
              <a:ext uri="{FF2B5EF4-FFF2-40B4-BE49-F238E27FC236}">
                <a16:creationId xmlns:a16="http://schemas.microsoft.com/office/drawing/2014/main" id="{86E181AB-6805-CCD0-E9F3-66C6D871AA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DA7E63B-8CC6-DF91-17EA-BDF41FEDD7C4}"/>
              </a:ext>
            </a:extLst>
          </p:cNvPr>
          <p:cNvSpPr>
            <a:spLocks noGrp="1"/>
          </p:cNvSpPr>
          <p:nvPr>
            <p:ph type="sldNum" sz="quarter" idx="12"/>
          </p:nvPr>
        </p:nvSpPr>
        <p:spPr/>
        <p:txBody>
          <a:bodyPr/>
          <a:lstStyle/>
          <a:p>
            <a:fld id="{553BE54B-A5AF-4BDD-91CA-F0CDB9EB4A65}" type="slidenum">
              <a:rPr lang="en-US" smtClean="0"/>
              <a:t>‹#›</a:t>
            </a:fld>
            <a:endParaRPr lang="en-US" dirty="0"/>
          </a:p>
        </p:txBody>
      </p:sp>
    </p:spTree>
    <p:extLst>
      <p:ext uri="{BB962C8B-B14F-4D97-AF65-F5344CB8AC3E}">
        <p14:creationId xmlns:p14="http://schemas.microsoft.com/office/powerpoint/2010/main" val="15145064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492BB-BEAC-5AAE-6C0C-F895B9769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9088028-D767-CEE6-453B-85C8CBA475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5568-C45A-5C9A-546F-E265463ACEFA}"/>
              </a:ext>
            </a:extLst>
          </p:cNvPr>
          <p:cNvSpPr>
            <a:spLocks noGrp="1"/>
          </p:cNvSpPr>
          <p:nvPr>
            <p:ph type="dt" sz="half" idx="10"/>
          </p:nvPr>
        </p:nvSpPr>
        <p:spPr/>
        <p:txBody>
          <a:bodyPr/>
          <a:lstStyle/>
          <a:p>
            <a:fld id="{BE374657-550D-4C66-B2FE-960AB2A13960}" type="datetimeFigureOut">
              <a:rPr lang="en-US" smtClean="0"/>
              <a:t>7/25/2025</a:t>
            </a:fld>
            <a:endParaRPr lang="en-US" dirty="0"/>
          </a:p>
        </p:txBody>
      </p:sp>
      <p:sp>
        <p:nvSpPr>
          <p:cNvPr id="5" name="Footer Placeholder 4">
            <a:extLst>
              <a:ext uri="{FF2B5EF4-FFF2-40B4-BE49-F238E27FC236}">
                <a16:creationId xmlns:a16="http://schemas.microsoft.com/office/drawing/2014/main" id="{A2CA8372-BC09-7518-E2C0-C55B90DBA1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6E2160-0F93-E3CC-B493-33CFE250539E}"/>
              </a:ext>
            </a:extLst>
          </p:cNvPr>
          <p:cNvSpPr>
            <a:spLocks noGrp="1"/>
          </p:cNvSpPr>
          <p:nvPr>
            <p:ph type="sldNum" sz="quarter" idx="12"/>
          </p:nvPr>
        </p:nvSpPr>
        <p:spPr/>
        <p:txBody>
          <a:bodyPr/>
          <a:lstStyle/>
          <a:p>
            <a:fld id="{553BE54B-A5AF-4BDD-91CA-F0CDB9EB4A65}" type="slidenum">
              <a:rPr lang="en-US" smtClean="0"/>
              <a:t>‹#›</a:t>
            </a:fld>
            <a:endParaRPr lang="en-US" dirty="0"/>
          </a:p>
        </p:txBody>
      </p:sp>
    </p:spTree>
    <p:extLst>
      <p:ext uri="{BB962C8B-B14F-4D97-AF65-F5344CB8AC3E}">
        <p14:creationId xmlns:p14="http://schemas.microsoft.com/office/powerpoint/2010/main" val="35341199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0E51E3-D86C-5A49-25E6-BBF264A88F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58697E-7AA3-6505-4127-C02910B2C9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8C3414-5B68-6E11-3E4D-EDB77840A0AA}"/>
              </a:ext>
            </a:extLst>
          </p:cNvPr>
          <p:cNvSpPr>
            <a:spLocks noGrp="1"/>
          </p:cNvSpPr>
          <p:nvPr>
            <p:ph type="dt" sz="half" idx="10"/>
          </p:nvPr>
        </p:nvSpPr>
        <p:spPr/>
        <p:txBody>
          <a:bodyPr/>
          <a:lstStyle/>
          <a:p>
            <a:fld id="{BE374657-550D-4C66-B2FE-960AB2A13960}" type="datetimeFigureOut">
              <a:rPr lang="en-US" smtClean="0"/>
              <a:t>7/25/2025</a:t>
            </a:fld>
            <a:endParaRPr lang="en-US" dirty="0"/>
          </a:p>
        </p:txBody>
      </p:sp>
      <p:sp>
        <p:nvSpPr>
          <p:cNvPr id="5" name="Footer Placeholder 4">
            <a:extLst>
              <a:ext uri="{FF2B5EF4-FFF2-40B4-BE49-F238E27FC236}">
                <a16:creationId xmlns:a16="http://schemas.microsoft.com/office/drawing/2014/main" id="{BBEAC921-909B-F079-2FB5-9E15A95BF9E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A20B2E-0A31-D278-AAE4-CAF66249404E}"/>
              </a:ext>
            </a:extLst>
          </p:cNvPr>
          <p:cNvSpPr>
            <a:spLocks noGrp="1"/>
          </p:cNvSpPr>
          <p:nvPr>
            <p:ph type="sldNum" sz="quarter" idx="12"/>
          </p:nvPr>
        </p:nvSpPr>
        <p:spPr/>
        <p:txBody>
          <a:bodyPr/>
          <a:lstStyle/>
          <a:p>
            <a:fld id="{553BE54B-A5AF-4BDD-91CA-F0CDB9EB4A65}" type="slidenum">
              <a:rPr lang="en-US" smtClean="0"/>
              <a:t>‹#›</a:t>
            </a:fld>
            <a:endParaRPr lang="en-US" dirty="0"/>
          </a:p>
        </p:txBody>
      </p:sp>
    </p:spTree>
    <p:extLst>
      <p:ext uri="{BB962C8B-B14F-4D97-AF65-F5344CB8AC3E}">
        <p14:creationId xmlns:p14="http://schemas.microsoft.com/office/powerpoint/2010/main" val="37540003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512C4-CB28-9FA8-0B77-08CB87D403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F8C165-167E-F313-CBB8-21C945E3BD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C6C148-FBF2-1F9D-7007-7B0B8A73BA7F}"/>
              </a:ext>
            </a:extLst>
          </p:cNvPr>
          <p:cNvSpPr>
            <a:spLocks noGrp="1"/>
          </p:cNvSpPr>
          <p:nvPr>
            <p:ph type="dt" sz="half" idx="10"/>
          </p:nvPr>
        </p:nvSpPr>
        <p:spPr/>
        <p:txBody>
          <a:bodyPr/>
          <a:lstStyle/>
          <a:p>
            <a:fld id="{FE0CADB3-4DA6-47F2-B56E-B5344F3DFF57}" type="datetimeFigureOut">
              <a:rPr lang="en-US" smtClean="0"/>
              <a:t>7/25/2025</a:t>
            </a:fld>
            <a:endParaRPr lang="en-US" dirty="0"/>
          </a:p>
        </p:txBody>
      </p:sp>
      <p:sp>
        <p:nvSpPr>
          <p:cNvPr id="5" name="Footer Placeholder 4">
            <a:extLst>
              <a:ext uri="{FF2B5EF4-FFF2-40B4-BE49-F238E27FC236}">
                <a16:creationId xmlns:a16="http://schemas.microsoft.com/office/drawing/2014/main" id="{9A803A90-BC85-839B-4ADE-AD7E3502E7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9AD88E-6D8F-6080-F958-DC960DF61C73}"/>
              </a:ext>
            </a:extLst>
          </p:cNvPr>
          <p:cNvSpPr>
            <a:spLocks noGrp="1"/>
          </p:cNvSpPr>
          <p:nvPr>
            <p:ph type="sldNum" sz="quarter" idx="12"/>
          </p:nvPr>
        </p:nvSpPr>
        <p:spPr/>
        <p:txBody>
          <a:bodyPr/>
          <a:lstStyle/>
          <a:p>
            <a:fld id="{9020DFED-C484-4D8A-BE1C-6D6371660B95}" type="slidenum">
              <a:rPr lang="en-US" smtClean="0"/>
              <a:t>‹#›</a:t>
            </a:fld>
            <a:endParaRPr lang="en-US" dirty="0"/>
          </a:p>
        </p:txBody>
      </p:sp>
    </p:spTree>
    <p:extLst>
      <p:ext uri="{BB962C8B-B14F-4D97-AF65-F5344CB8AC3E}">
        <p14:creationId xmlns:p14="http://schemas.microsoft.com/office/powerpoint/2010/main" val="31612500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15B7-C154-1F66-5A5A-58422AE48D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EA5138-99FF-E590-2A43-C1B6542299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1C993B-6DA9-523D-D926-CEE2362B9FE8}"/>
              </a:ext>
            </a:extLst>
          </p:cNvPr>
          <p:cNvSpPr>
            <a:spLocks noGrp="1"/>
          </p:cNvSpPr>
          <p:nvPr>
            <p:ph type="dt" sz="half" idx="10"/>
          </p:nvPr>
        </p:nvSpPr>
        <p:spPr/>
        <p:txBody>
          <a:bodyPr/>
          <a:lstStyle/>
          <a:p>
            <a:fld id="{FE0CADB3-4DA6-47F2-B56E-B5344F3DFF57}" type="datetimeFigureOut">
              <a:rPr lang="en-US" smtClean="0"/>
              <a:t>7/25/2025</a:t>
            </a:fld>
            <a:endParaRPr lang="en-US" dirty="0"/>
          </a:p>
        </p:txBody>
      </p:sp>
      <p:sp>
        <p:nvSpPr>
          <p:cNvPr id="5" name="Footer Placeholder 4">
            <a:extLst>
              <a:ext uri="{FF2B5EF4-FFF2-40B4-BE49-F238E27FC236}">
                <a16:creationId xmlns:a16="http://schemas.microsoft.com/office/drawing/2014/main" id="{1E3BCCD4-C096-5305-9181-A5EA61E70C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9D0162-393A-51A0-F74D-7B7B32901C62}"/>
              </a:ext>
            </a:extLst>
          </p:cNvPr>
          <p:cNvSpPr>
            <a:spLocks noGrp="1"/>
          </p:cNvSpPr>
          <p:nvPr>
            <p:ph type="sldNum" sz="quarter" idx="12"/>
          </p:nvPr>
        </p:nvSpPr>
        <p:spPr/>
        <p:txBody>
          <a:bodyPr/>
          <a:lstStyle/>
          <a:p>
            <a:fld id="{9020DFED-C484-4D8A-BE1C-6D6371660B95}" type="slidenum">
              <a:rPr lang="en-US" smtClean="0"/>
              <a:t>‹#›</a:t>
            </a:fld>
            <a:endParaRPr lang="en-US" dirty="0"/>
          </a:p>
        </p:txBody>
      </p:sp>
    </p:spTree>
    <p:extLst>
      <p:ext uri="{BB962C8B-B14F-4D97-AF65-F5344CB8AC3E}">
        <p14:creationId xmlns:p14="http://schemas.microsoft.com/office/powerpoint/2010/main" val="6885797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F8D45-545B-EE18-F5FC-19797D117A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245145-C75D-3462-B409-2EBED8CAD6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3BEFD1-1571-2245-653F-4AE179502A04}"/>
              </a:ext>
            </a:extLst>
          </p:cNvPr>
          <p:cNvSpPr>
            <a:spLocks noGrp="1"/>
          </p:cNvSpPr>
          <p:nvPr>
            <p:ph type="dt" sz="half" idx="10"/>
          </p:nvPr>
        </p:nvSpPr>
        <p:spPr/>
        <p:txBody>
          <a:bodyPr/>
          <a:lstStyle/>
          <a:p>
            <a:fld id="{FE0CADB3-4DA6-47F2-B56E-B5344F3DFF57}" type="datetimeFigureOut">
              <a:rPr lang="en-US" smtClean="0"/>
              <a:t>7/25/2025</a:t>
            </a:fld>
            <a:endParaRPr lang="en-US" dirty="0"/>
          </a:p>
        </p:txBody>
      </p:sp>
      <p:sp>
        <p:nvSpPr>
          <p:cNvPr id="5" name="Footer Placeholder 4">
            <a:extLst>
              <a:ext uri="{FF2B5EF4-FFF2-40B4-BE49-F238E27FC236}">
                <a16:creationId xmlns:a16="http://schemas.microsoft.com/office/drawing/2014/main" id="{00D45E7D-CDCE-9C91-F5B3-3DFB2F51DC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81D4BF-C87B-FFD6-76DA-30EDDF3A6699}"/>
              </a:ext>
            </a:extLst>
          </p:cNvPr>
          <p:cNvSpPr>
            <a:spLocks noGrp="1"/>
          </p:cNvSpPr>
          <p:nvPr>
            <p:ph type="sldNum" sz="quarter" idx="12"/>
          </p:nvPr>
        </p:nvSpPr>
        <p:spPr/>
        <p:txBody>
          <a:bodyPr/>
          <a:lstStyle/>
          <a:p>
            <a:fld id="{9020DFED-C484-4D8A-BE1C-6D6371660B95}" type="slidenum">
              <a:rPr lang="en-US" smtClean="0"/>
              <a:t>‹#›</a:t>
            </a:fld>
            <a:endParaRPr lang="en-US" dirty="0"/>
          </a:p>
        </p:txBody>
      </p:sp>
    </p:spTree>
    <p:extLst>
      <p:ext uri="{BB962C8B-B14F-4D97-AF65-F5344CB8AC3E}">
        <p14:creationId xmlns:p14="http://schemas.microsoft.com/office/powerpoint/2010/main" val="26071187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EB6A-E94E-3E77-A72E-F031A600C5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1700F7-47B3-7BCE-6CF7-C15E1371BB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25E9FF-17F3-02FD-F12C-2462F31669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33BF4C-3325-F542-7138-9CE7B7C9A6D5}"/>
              </a:ext>
            </a:extLst>
          </p:cNvPr>
          <p:cNvSpPr>
            <a:spLocks noGrp="1"/>
          </p:cNvSpPr>
          <p:nvPr>
            <p:ph type="dt" sz="half" idx="10"/>
          </p:nvPr>
        </p:nvSpPr>
        <p:spPr/>
        <p:txBody>
          <a:bodyPr/>
          <a:lstStyle/>
          <a:p>
            <a:fld id="{FE0CADB3-4DA6-47F2-B56E-B5344F3DFF57}" type="datetimeFigureOut">
              <a:rPr lang="en-US" smtClean="0"/>
              <a:t>7/25/2025</a:t>
            </a:fld>
            <a:endParaRPr lang="en-US" dirty="0"/>
          </a:p>
        </p:txBody>
      </p:sp>
      <p:sp>
        <p:nvSpPr>
          <p:cNvPr id="6" name="Footer Placeholder 5">
            <a:extLst>
              <a:ext uri="{FF2B5EF4-FFF2-40B4-BE49-F238E27FC236}">
                <a16:creationId xmlns:a16="http://schemas.microsoft.com/office/drawing/2014/main" id="{4E50A19D-A40E-1F80-3303-97E4388FA0C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64D8550-E899-0D59-82F2-A57B06E61DA8}"/>
              </a:ext>
            </a:extLst>
          </p:cNvPr>
          <p:cNvSpPr>
            <a:spLocks noGrp="1"/>
          </p:cNvSpPr>
          <p:nvPr>
            <p:ph type="sldNum" sz="quarter" idx="12"/>
          </p:nvPr>
        </p:nvSpPr>
        <p:spPr/>
        <p:txBody>
          <a:bodyPr/>
          <a:lstStyle/>
          <a:p>
            <a:fld id="{9020DFED-C484-4D8A-BE1C-6D6371660B95}" type="slidenum">
              <a:rPr lang="en-US" smtClean="0"/>
              <a:t>‹#›</a:t>
            </a:fld>
            <a:endParaRPr lang="en-US" dirty="0"/>
          </a:p>
        </p:txBody>
      </p:sp>
    </p:spTree>
    <p:extLst>
      <p:ext uri="{BB962C8B-B14F-4D97-AF65-F5344CB8AC3E}">
        <p14:creationId xmlns:p14="http://schemas.microsoft.com/office/powerpoint/2010/main" val="697193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dirty="0">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97793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ADFBC-ED97-145A-6DAD-8CFBA0CC6D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1835E2-6422-1F88-B012-D6D70A7757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EB9FBB-C034-32BE-DDC0-6234B1F500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08865E-83E6-0DBC-6A43-6AE938AE94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320A5E-C514-4BE1-42EE-795C7DB47F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98592E-9445-CE43-DA96-E9BE6FDA501A}"/>
              </a:ext>
            </a:extLst>
          </p:cNvPr>
          <p:cNvSpPr>
            <a:spLocks noGrp="1"/>
          </p:cNvSpPr>
          <p:nvPr>
            <p:ph type="dt" sz="half" idx="10"/>
          </p:nvPr>
        </p:nvSpPr>
        <p:spPr/>
        <p:txBody>
          <a:bodyPr/>
          <a:lstStyle/>
          <a:p>
            <a:fld id="{FE0CADB3-4DA6-47F2-B56E-B5344F3DFF57}" type="datetimeFigureOut">
              <a:rPr lang="en-US" smtClean="0"/>
              <a:t>7/25/2025</a:t>
            </a:fld>
            <a:endParaRPr lang="en-US" dirty="0"/>
          </a:p>
        </p:txBody>
      </p:sp>
      <p:sp>
        <p:nvSpPr>
          <p:cNvPr id="8" name="Footer Placeholder 7">
            <a:extLst>
              <a:ext uri="{FF2B5EF4-FFF2-40B4-BE49-F238E27FC236}">
                <a16:creationId xmlns:a16="http://schemas.microsoft.com/office/drawing/2014/main" id="{A0472989-1E51-1532-150A-05262CAE62F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4981E10-75CD-3E49-06DE-571520868BD0}"/>
              </a:ext>
            </a:extLst>
          </p:cNvPr>
          <p:cNvSpPr>
            <a:spLocks noGrp="1"/>
          </p:cNvSpPr>
          <p:nvPr>
            <p:ph type="sldNum" sz="quarter" idx="12"/>
          </p:nvPr>
        </p:nvSpPr>
        <p:spPr/>
        <p:txBody>
          <a:bodyPr/>
          <a:lstStyle/>
          <a:p>
            <a:fld id="{9020DFED-C484-4D8A-BE1C-6D6371660B95}" type="slidenum">
              <a:rPr lang="en-US" smtClean="0"/>
              <a:t>‹#›</a:t>
            </a:fld>
            <a:endParaRPr lang="en-US" dirty="0"/>
          </a:p>
        </p:txBody>
      </p:sp>
    </p:spTree>
    <p:extLst>
      <p:ext uri="{BB962C8B-B14F-4D97-AF65-F5344CB8AC3E}">
        <p14:creationId xmlns:p14="http://schemas.microsoft.com/office/powerpoint/2010/main" val="19791587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A4F5-2134-1FE0-C419-F7A4A9E6D3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576A52-D69D-1797-3A4D-FCFECE54765C}"/>
              </a:ext>
            </a:extLst>
          </p:cNvPr>
          <p:cNvSpPr>
            <a:spLocks noGrp="1"/>
          </p:cNvSpPr>
          <p:nvPr>
            <p:ph type="dt" sz="half" idx="10"/>
          </p:nvPr>
        </p:nvSpPr>
        <p:spPr/>
        <p:txBody>
          <a:bodyPr/>
          <a:lstStyle/>
          <a:p>
            <a:fld id="{FE0CADB3-4DA6-47F2-B56E-B5344F3DFF57}" type="datetimeFigureOut">
              <a:rPr lang="en-US" smtClean="0"/>
              <a:t>7/25/2025</a:t>
            </a:fld>
            <a:endParaRPr lang="en-US" dirty="0"/>
          </a:p>
        </p:txBody>
      </p:sp>
      <p:sp>
        <p:nvSpPr>
          <p:cNvPr id="4" name="Footer Placeholder 3">
            <a:extLst>
              <a:ext uri="{FF2B5EF4-FFF2-40B4-BE49-F238E27FC236}">
                <a16:creationId xmlns:a16="http://schemas.microsoft.com/office/drawing/2014/main" id="{B6BECB05-35C2-7358-6AEA-2FBEF3E6E0E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5AF5D36-CA43-7A1B-94E4-3F1C5E06BB62}"/>
              </a:ext>
            </a:extLst>
          </p:cNvPr>
          <p:cNvSpPr>
            <a:spLocks noGrp="1"/>
          </p:cNvSpPr>
          <p:nvPr>
            <p:ph type="sldNum" sz="quarter" idx="12"/>
          </p:nvPr>
        </p:nvSpPr>
        <p:spPr/>
        <p:txBody>
          <a:bodyPr/>
          <a:lstStyle/>
          <a:p>
            <a:fld id="{9020DFED-C484-4D8A-BE1C-6D6371660B95}" type="slidenum">
              <a:rPr lang="en-US" smtClean="0"/>
              <a:t>‹#›</a:t>
            </a:fld>
            <a:endParaRPr lang="en-US" dirty="0"/>
          </a:p>
        </p:txBody>
      </p:sp>
    </p:spTree>
    <p:extLst>
      <p:ext uri="{BB962C8B-B14F-4D97-AF65-F5344CB8AC3E}">
        <p14:creationId xmlns:p14="http://schemas.microsoft.com/office/powerpoint/2010/main" val="31884497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F6C502-85F6-D251-21D2-A28E49B39710}"/>
              </a:ext>
            </a:extLst>
          </p:cNvPr>
          <p:cNvSpPr>
            <a:spLocks noGrp="1"/>
          </p:cNvSpPr>
          <p:nvPr>
            <p:ph type="dt" sz="half" idx="10"/>
          </p:nvPr>
        </p:nvSpPr>
        <p:spPr/>
        <p:txBody>
          <a:bodyPr/>
          <a:lstStyle/>
          <a:p>
            <a:fld id="{FE0CADB3-4DA6-47F2-B56E-B5344F3DFF57}" type="datetimeFigureOut">
              <a:rPr lang="en-US" smtClean="0"/>
              <a:t>7/25/2025</a:t>
            </a:fld>
            <a:endParaRPr lang="en-US" dirty="0"/>
          </a:p>
        </p:txBody>
      </p:sp>
      <p:sp>
        <p:nvSpPr>
          <p:cNvPr id="3" name="Footer Placeholder 2">
            <a:extLst>
              <a:ext uri="{FF2B5EF4-FFF2-40B4-BE49-F238E27FC236}">
                <a16:creationId xmlns:a16="http://schemas.microsoft.com/office/drawing/2014/main" id="{72D533B9-2A64-CFF4-0A35-611C3249980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9F411AB-1308-A713-25DC-1745E761ED75}"/>
              </a:ext>
            </a:extLst>
          </p:cNvPr>
          <p:cNvSpPr>
            <a:spLocks noGrp="1"/>
          </p:cNvSpPr>
          <p:nvPr>
            <p:ph type="sldNum" sz="quarter" idx="12"/>
          </p:nvPr>
        </p:nvSpPr>
        <p:spPr/>
        <p:txBody>
          <a:bodyPr/>
          <a:lstStyle/>
          <a:p>
            <a:fld id="{9020DFED-C484-4D8A-BE1C-6D6371660B95}" type="slidenum">
              <a:rPr lang="en-US" smtClean="0"/>
              <a:t>‹#›</a:t>
            </a:fld>
            <a:endParaRPr lang="en-US" dirty="0"/>
          </a:p>
        </p:txBody>
      </p:sp>
    </p:spTree>
    <p:extLst>
      <p:ext uri="{BB962C8B-B14F-4D97-AF65-F5344CB8AC3E}">
        <p14:creationId xmlns:p14="http://schemas.microsoft.com/office/powerpoint/2010/main" val="35823743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559D-3CB9-3A51-2BE7-132934ACEF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869431-919F-8EC5-5D93-503BA1E86D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A50DAF-5B2F-380A-B121-EF1BD0877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EFC885-2C19-0365-C1FF-EAD1642C35AE}"/>
              </a:ext>
            </a:extLst>
          </p:cNvPr>
          <p:cNvSpPr>
            <a:spLocks noGrp="1"/>
          </p:cNvSpPr>
          <p:nvPr>
            <p:ph type="dt" sz="half" idx="10"/>
          </p:nvPr>
        </p:nvSpPr>
        <p:spPr/>
        <p:txBody>
          <a:bodyPr/>
          <a:lstStyle/>
          <a:p>
            <a:fld id="{FE0CADB3-4DA6-47F2-B56E-B5344F3DFF57}" type="datetimeFigureOut">
              <a:rPr lang="en-US" smtClean="0"/>
              <a:t>7/25/2025</a:t>
            </a:fld>
            <a:endParaRPr lang="en-US" dirty="0"/>
          </a:p>
        </p:txBody>
      </p:sp>
      <p:sp>
        <p:nvSpPr>
          <p:cNvPr id="6" name="Footer Placeholder 5">
            <a:extLst>
              <a:ext uri="{FF2B5EF4-FFF2-40B4-BE49-F238E27FC236}">
                <a16:creationId xmlns:a16="http://schemas.microsoft.com/office/drawing/2014/main" id="{6048052E-710F-3C76-5D10-76B05993719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C9AF161-EA2F-1283-07CB-44FFA8F89A93}"/>
              </a:ext>
            </a:extLst>
          </p:cNvPr>
          <p:cNvSpPr>
            <a:spLocks noGrp="1"/>
          </p:cNvSpPr>
          <p:nvPr>
            <p:ph type="sldNum" sz="quarter" idx="12"/>
          </p:nvPr>
        </p:nvSpPr>
        <p:spPr/>
        <p:txBody>
          <a:bodyPr/>
          <a:lstStyle/>
          <a:p>
            <a:fld id="{9020DFED-C484-4D8A-BE1C-6D6371660B95}" type="slidenum">
              <a:rPr lang="en-US" smtClean="0"/>
              <a:t>‹#›</a:t>
            </a:fld>
            <a:endParaRPr lang="en-US" dirty="0"/>
          </a:p>
        </p:txBody>
      </p:sp>
    </p:spTree>
    <p:extLst>
      <p:ext uri="{BB962C8B-B14F-4D97-AF65-F5344CB8AC3E}">
        <p14:creationId xmlns:p14="http://schemas.microsoft.com/office/powerpoint/2010/main" val="30141837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7338B-39C0-A8D6-F4C3-53990526BE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BA1ECD-A54F-7FAA-9F19-82715B5A9C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F4B3F2A-2901-E6F9-5C86-DDADFA3C36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FE94EB-5C6C-1DF7-42AA-968C55B8F9A0}"/>
              </a:ext>
            </a:extLst>
          </p:cNvPr>
          <p:cNvSpPr>
            <a:spLocks noGrp="1"/>
          </p:cNvSpPr>
          <p:nvPr>
            <p:ph type="dt" sz="half" idx="10"/>
          </p:nvPr>
        </p:nvSpPr>
        <p:spPr/>
        <p:txBody>
          <a:bodyPr/>
          <a:lstStyle/>
          <a:p>
            <a:fld id="{FE0CADB3-4DA6-47F2-B56E-B5344F3DFF57}" type="datetimeFigureOut">
              <a:rPr lang="en-US" smtClean="0"/>
              <a:t>7/25/2025</a:t>
            </a:fld>
            <a:endParaRPr lang="en-US" dirty="0"/>
          </a:p>
        </p:txBody>
      </p:sp>
      <p:sp>
        <p:nvSpPr>
          <p:cNvPr id="6" name="Footer Placeholder 5">
            <a:extLst>
              <a:ext uri="{FF2B5EF4-FFF2-40B4-BE49-F238E27FC236}">
                <a16:creationId xmlns:a16="http://schemas.microsoft.com/office/drawing/2014/main" id="{DF5C4A5E-F07A-B941-C8E1-7C0DCF6D53F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0F5279F-1B23-852F-BC37-116D47EE7BE9}"/>
              </a:ext>
            </a:extLst>
          </p:cNvPr>
          <p:cNvSpPr>
            <a:spLocks noGrp="1"/>
          </p:cNvSpPr>
          <p:nvPr>
            <p:ph type="sldNum" sz="quarter" idx="12"/>
          </p:nvPr>
        </p:nvSpPr>
        <p:spPr/>
        <p:txBody>
          <a:bodyPr/>
          <a:lstStyle/>
          <a:p>
            <a:fld id="{9020DFED-C484-4D8A-BE1C-6D6371660B95}" type="slidenum">
              <a:rPr lang="en-US" smtClean="0"/>
              <a:t>‹#›</a:t>
            </a:fld>
            <a:endParaRPr lang="en-US" dirty="0"/>
          </a:p>
        </p:txBody>
      </p:sp>
    </p:spTree>
    <p:extLst>
      <p:ext uri="{BB962C8B-B14F-4D97-AF65-F5344CB8AC3E}">
        <p14:creationId xmlns:p14="http://schemas.microsoft.com/office/powerpoint/2010/main" val="23438876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3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92D11-3CCB-463D-2ADB-B0C5D8CE73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D03945-C770-D5C9-03A0-03B78FA162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28BA6C-4794-AE15-2A1E-6AE100DFFC84}"/>
              </a:ext>
            </a:extLst>
          </p:cNvPr>
          <p:cNvSpPr>
            <a:spLocks noGrp="1"/>
          </p:cNvSpPr>
          <p:nvPr>
            <p:ph type="dt" sz="half" idx="10"/>
          </p:nvPr>
        </p:nvSpPr>
        <p:spPr/>
        <p:txBody>
          <a:bodyPr/>
          <a:lstStyle/>
          <a:p>
            <a:fld id="{FE0CADB3-4DA6-47F2-B56E-B5344F3DFF57}" type="datetimeFigureOut">
              <a:rPr lang="en-US" smtClean="0"/>
              <a:t>7/25/2025</a:t>
            </a:fld>
            <a:endParaRPr lang="en-US" dirty="0"/>
          </a:p>
        </p:txBody>
      </p:sp>
      <p:sp>
        <p:nvSpPr>
          <p:cNvPr id="5" name="Footer Placeholder 4">
            <a:extLst>
              <a:ext uri="{FF2B5EF4-FFF2-40B4-BE49-F238E27FC236}">
                <a16:creationId xmlns:a16="http://schemas.microsoft.com/office/drawing/2014/main" id="{F0AF2A99-2314-4893-EA0A-7AC5482F43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C5D3F7-02FA-55C0-D77F-E4143FA23FBE}"/>
              </a:ext>
            </a:extLst>
          </p:cNvPr>
          <p:cNvSpPr>
            <a:spLocks noGrp="1"/>
          </p:cNvSpPr>
          <p:nvPr>
            <p:ph type="sldNum" sz="quarter" idx="12"/>
          </p:nvPr>
        </p:nvSpPr>
        <p:spPr/>
        <p:txBody>
          <a:bodyPr/>
          <a:lstStyle/>
          <a:p>
            <a:fld id="{9020DFED-C484-4D8A-BE1C-6D6371660B95}" type="slidenum">
              <a:rPr lang="en-US" smtClean="0"/>
              <a:t>‹#›</a:t>
            </a:fld>
            <a:endParaRPr lang="en-US" dirty="0"/>
          </a:p>
        </p:txBody>
      </p:sp>
    </p:spTree>
    <p:extLst>
      <p:ext uri="{BB962C8B-B14F-4D97-AF65-F5344CB8AC3E}">
        <p14:creationId xmlns:p14="http://schemas.microsoft.com/office/powerpoint/2010/main" val="27818709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3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BF0B26-7057-5BE8-D207-EA9484FE5A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B07011-E2C6-231C-0B38-E8ABAA3292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3F406-C4FB-ED23-C7CD-79B1B2AD11AA}"/>
              </a:ext>
            </a:extLst>
          </p:cNvPr>
          <p:cNvSpPr>
            <a:spLocks noGrp="1"/>
          </p:cNvSpPr>
          <p:nvPr>
            <p:ph type="dt" sz="half" idx="10"/>
          </p:nvPr>
        </p:nvSpPr>
        <p:spPr/>
        <p:txBody>
          <a:bodyPr/>
          <a:lstStyle/>
          <a:p>
            <a:fld id="{FE0CADB3-4DA6-47F2-B56E-B5344F3DFF57}" type="datetimeFigureOut">
              <a:rPr lang="en-US" smtClean="0"/>
              <a:t>7/25/2025</a:t>
            </a:fld>
            <a:endParaRPr lang="en-US" dirty="0"/>
          </a:p>
        </p:txBody>
      </p:sp>
      <p:sp>
        <p:nvSpPr>
          <p:cNvPr id="5" name="Footer Placeholder 4">
            <a:extLst>
              <a:ext uri="{FF2B5EF4-FFF2-40B4-BE49-F238E27FC236}">
                <a16:creationId xmlns:a16="http://schemas.microsoft.com/office/drawing/2014/main" id="{B0F64CC1-D536-70CE-2F51-5D45BE5CCC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C39499-1D22-4A84-0CD2-D68CE0ED3A18}"/>
              </a:ext>
            </a:extLst>
          </p:cNvPr>
          <p:cNvSpPr>
            <a:spLocks noGrp="1"/>
          </p:cNvSpPr>
          <p:nvPr>
            <p:ph type="sldNum" sz="quarter" idx="12"/>
          </p:nvPr>
        </p:nvSpPr>
        <p:spPr/>
        <p:txBody>
          <a:bodyPr/>
          <a:lstStyle/>
          <a:p>
            <a:fld id="{9020DFED-C484-4D8A-BE1C-6D6371660B95}" type="slidenum">
              <a:rPr lang="en-US" smtClean="0"/>
              <a:t>‹#›</a:t>
            </a:fld>
            <a:endParaRPr lang="en-US" dirty="0"/>
          </a:p>
        </p:txBody>
      </p:sp>
    </p:spTree>
    <p:extLst>
      <p:ext uri="{BB962C8B-B14F-4D97-AF65-F5344CB8AC3E}">
        <p14:creationId xmlns:p14="http://schemas.microsoft.com/office/powerpoint/2010/main" val="19727958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4EC8D-3D22-3657-16D7-0117C4E19F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7192BC-E13E-AE1A-DE61-378D1A306B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D38898-793E-8047-B380-078E6C705846}"/>
              </a:ext>
            </a:extLst>
          </p:cNvPr>
          <p:cNvSpPr>
            <a:spLocks noGrp="1"/>
          </p:cNvSpPr>
          <p:nvPr>
            <p:ph type="dt" sz="half" idx="10"/>
          </p:nvPr>
        </p:nvSpPr>
        <p:spPr/>
        <p:txBody>
          <a:bodyPr/>
          <a:lstStyle/>
          <a:p>
            <a:fld id="{9C643040-B9B2-4916-ABB7-8E4482C0B648}" type="datetimeFigureOut">
              <a:rPr lang="en-US" smtClean="0"/>
              <a:t>7/25/2025</a:t>
            </a:fld>
            <a:endParaRPr lang="en-US" dirty="0"/>
          </a:p>
        </p:txBody>
      </p:sp>
      <p:sp>
        <p:nvSpPr>
          <p:cNvPr id="5" name="Footer Placeholder 4">
            <a:extLst>
              <a:ext uri="{FF2B5EF4-FFF2-40B4-BE49-F238E27FC236}">
                <a16:creationId xmlns:a16="http://schemas.microsoft.com/office/drawing/2014/main" id="{9F4592E5-3D1E-E9C3-FB9F-AD859FC234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FC0668-3779-9082-5DF7-94D18CDB5364}"/>
              </a:ext>
            </a:extLst>
          </p:cNvPr>
          <p:cNvSpPr>
            <a:spLocks noGrp="1"/>
          </p:cNvSpPr>
          <p:nvPr>
            <p:ph type="sldNum" sz="quarter" idx="12"/>
          </p:nvPr>
        </p:nvSpPr>
        <p:spPr/>
        <p:txBody>
          <a:bodyPr/>
          <a:lstStyle/>
          <a:p>
            <a:fld id="{D4F136B2-41B8-4581-B3F1-5DF362F993FC}" type="slidenum">
              <a:rPr lang="en-US" smtClean="0"/>
              <a:t>‹#›</a:t>
            </a:fld>
            <a:endParaRPr lang="en-US" dirty="0"/>
          </a:p>
        </p:txBody>
      </p:sp>
    </p:spTree>
    <p:extLst>
      <p:ext uri="{BB962C8B-B14F-4D97-AF65-F5344CB8AC3E}">
        <p14:creationId xmlns:p14="http://schemas.microsoft.com/office/powerpoint/2010/main" val="40733290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4279-3B69-A73B-6917-770BB94190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A61DAA-F72B-4F26-2EB6-17C2260B9A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F2E084-52A8-0593-565A-51AD6B8F652C}"/>
              </a:ext>
            </a:extLst>
          </p:cNvPr>
          <p:cNvSpPr>
            <a:spLocks noGrp="1"/>
          </p:cNvSpPr>
          <p:nvPr>
            <p:ph type="dt" sz="half" idx="10"/>
          </p:nvPr>
        </p:nvSpPr>
        <p:spPr/>
        <p:txBody>
          <a:bodyPr/>
          <a:lstStyle/>
          <a:p>
            <a:fld id="{9C643040-B9B2-4916-ABB7-8E4482C0B648}" type="datetimeFigureOut">
              <a:rPr lang="en-US" smtClean="0"/>
              <a:t>7/25/2025</a:t>
            </a:fld>
            <a:endParaRPr lang="en-US" dirty="0"/>
          </a:p>
        </p:txBody>
      </p:sp>
      <p:sp>
        <p:nvSpPr>
          <p:cNvPr id="5" name="Footer Placeholder 4">
            <a:extLst>
              <a:ext uri="{FF2B5EF4-FFF2-40B4-BE49-F238E27FC236}">
                <a16:creationId xmlns:a16="http://schemas.microsoft.com/office/drawing/2014/main" id="{8A57484C-36BC-52BF-4A88-EBB0FE4BEF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E8E293-2020-44DB-E8E2-DFA628F9F14A}"/>
              </a:ext>
            </a:extLst>
          </p:cNvPr>
          <p:cNvSpPr>
            <a:spLocks noGrp="1"/>
          </p:cNvSpPr>
          <p:nvPr>
            <p:ph type="sldNum" sz="quarter" idx="12"/>
          </p:nvPr>
        </p:nvSpPr>
        <p:spPr/>
        <p:txBody>
          <a:bodyPr/>
          <a:lstStyle/>
          <a:p>
            <a:fld id="{D4F136B2-41B8-4581-B3F1-5DF362F993FC}" type="slidenum">
              <a:rPr lang="en-US" smtClean="0"/>
              <a:t>‹#›</a:t>
            </a:fld>
            <a:endParaRPr lang="en-US" dirty="0"/>
          </a:p>
        </p:txBody>
      </p:sp>
    </p:spTree>
    <p:extLst>
      <p:ext uri="{BB962C8B-B14F-4D97-AF65-F5344CB8AC3E}">
        <p14:creationId xmlns:p14="http://schemas.microsoft.com/office/powerpoint/2010/main" val="15330939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8D1BF-7E9D-629A-B40D-F272F3EC5F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6686F5-E0ED-7CA6-FBAA-7C6CD76EB6B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BDA8D8-B8E0-6832-4CDC-1A7A5D79EB7F}"/>
              </a:ext>
            </a:extLst>
          </p:cNvPr>
          <p:cNvSpPr>
            <a:spLocks noGrp="1"/>
          </p:cNvSpPr>
          <p:nvPr>
            <p:ph type="dt" sz="half" idx="10"/>
          </p:nvPr>
        </p:nvSpPr>
        <p:spPr/>
        <p:txBody>
          <a:bodyPr/>
          <a:lstStyle/>
          <a:p>
            <a:fld id="{9C643040-B9B2-4916-ABB7-8E4482C0B648}" type="datetimeFigureOut">
              <a:rPr lang="en-US" smtClean="0"/>
              <a:t>7/25/2025</a:t>
            </a:fld>
            <a:endParaRPr lang="en-US" dirty="0"/>
          </a:p>
        </p:txBody>
      </p:sp>
      <p:sp>
        <p:nvSpPr>
          <p:cNvPr id="5" name="Footer Placeholder 4">
            <a:extLst>
              <a:ext uri="{FF2B5EF4-FFF2-40B4-BE49-F238E27FC236}">
                <a16:creationId xmlns:a16="http://schemas.microsoft.com/office/drawing/2014/main" id="{4BC93753-443A-1A92-0D11-75E82853FF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1513DB-6FF8-BC74-4B91-6EFF0B6D4FA7}"/>
              </a:ext>
            </a:extLst>
          </p:cNvPr>
          <p:cNvSpPr>
            <a:spLocks noGrp="1"/>
          </p:cNvSpPr>
          <p:nvPr>
            <p:ph type="sldNum" sz="quarter" idx="12"/>
          </p:nvPr>
        </p:nvSpPr>
        <p:spPr/>
        <p:txBody>
          <a:bodyPr/>
          <a:lstStyle/>
          <a:p>
            <a:fld id="{D4F136B2-41B8-4581-B3F1-5DF362F993FC}" type="slidenum">
              <a:rPr lang="en-US" smtClean="0"/>
              <a:t>‹#›</a:t>
            </a:fld>
            <a:endParaRPr lang="en-US" dirty="0"/>
          </a:p>
        </p:txBody>
      </p:sp>
    </p:spTree>
    <p:extLst>
      <p:ext uri="{BB962C8B-B14F-4D97-AF65-F5344CB8AC3E}">
        <p14:creationId xmlns:p14="http://schemas.microsoft.com/office/powerpoint/2010/main" val="2048456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dirty="0"/>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C25E5-AC04-764D-98DA-D0DA4166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67C18D-EDDE-5A33-22C0-1FE246F869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5B4EA0-881E-777F-5EE8-A39CAB6EF8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6F55E7-0099-CCA2-7239-B99CDB0B8AF9}"/>
              </a:ext>
            </a:extLst>
          </p:cNvPr>
          <p:cNvSpPr>
            <a:spLocks noGrp="1"/>
          </p:cNvSpPr>
          <p:nvPr>
            <p:ph type="dt" sz="half" idx="10"/>
          </p:nvPr>
        </p:nvSpPr>
        <p:spPr/>
        <p:txBody>
          <a:bodyPr/>
          <a:lstStyle/>
          <a:p>
            <a:fld id="{9C643040-B9B2-4916-ABB7-8E4482C0B648}" type="datetimeFigureOut">
              <a:rPr lang="en-US" smtClean="0"/>
              <a:t>7/25/2025</a:t>
            </a:fld>
            <a:endParaRPr lang="en-US" dirty="0"/>
          </a:p>
        </p:txBody>
      </p:sp>
      <p:sp>
        <p:nvSpPr>
          <p:cNvPr id="6" name="Footer Placeholder 5">
            <a:extLst>
              <a:ext uri="{FF2B5EF4-FFF2-40B4-BE49-F238E27FC236}">
                <a16:creationId xmlns:a16="http://schemas.microsoft.com/office/drawing/2014/main" id="{7B187DD3-5C6A-9488-55CE-B8F1D64C383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9A1DA9-166D-55DA-ACF4-81B0A22DF750}"/>
              </a:ext>
            </a:extLst>
          </p:cNvPr>
          <p:cNvSpPr>
            <a:spLocks noGrp="1"/>
          </p:cNvSpPr>
          <p:nvPr>
            <p:ph type="sldNum" sz="quarter" idx="12"/>
          </p:nvPr>
        </p:nvSpPr>
        <p:spPr/>
        <p:txBody>
          <a:bodyPr/>
          <a:lstStyle/>
          <a:p>
            <a:fld id="{D4F136B2-41B8-4581-B3F1-5DF362F993FC}" type="slidenum">
              <a:rPr lang="en-US" smtClean="0"/>
              <a:t>‹#›</a:t>
            </a:fld>
            <a:endParaRPr lang="en-US" dirty="0"/>
          </a:p>
        </p:txBody>
      </p:sp>
    </p:spTree>
    <p:extLst>
      <p:ext uri="{BB962C8B-B14F-4D97-AF65-F5344CB8AC3E}">
        <p14:creationId xmlns:p14="http://schemas.microsoft.com/office/powerpoint/2010/main" val="38652890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77067-DA2F-5664-9894-94A00C9FB6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9C00CD-539D-749C-94ED-46662307C4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87895-1DDE-D286-AD6F-DC5EC9B076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30AE91-A4BF-8129-E165-EB8D86D9B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496F89-2D3E-3641-F60F-04FA61DF6B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F3AEFC-641D-C13A-5BCA-E95C2148549E}"/>
              </a:ext>
            </a:extLst>
          </p:cNvPr>
          <p:cNvSpPr>
            <a:spLocks noGrp="1"/>
          </p:cNvSpPr>
          <p:nvPr>
            <p:ph type="dt" sz="half" idx="10"/>
          </p:nvPr>
        </p:nvSpPr>
        <p:spPr/>
        <p:txBody>
          <a:bodyPr/>
          <a:lstStyle/>
          <a:p>
            <a:fld id="{9C643040-B9B2-4916-ABB7-8E4482C0B648}" type="datetimeFigureOut">
              <a:rPr lang="en-US" smtClean="0"/>
              <a:t>7/25/2025</a:t>
            </a:fld>
            <a:endParaRPr lang="en-US" dirty="0"/>
          </a:p>
        </p:txBody>
      </p:sp>
      <p:sp>
        <p:nvSpPr>
          <p:cNvPr id="8" name="Footer Placeholder 7">
            <a:extLst>
              <a:ext uri="{FF2B5EF4-FFF2-40B4-BE49-F238E27FC236}">
                <a16:creationId xmlns:a16="http://schemas.microsoft.com/office/drawing/2014/main" id="{F76274B8-79BF-96C1-5604-6200A81B49F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4ECCD4D-5EE9-9A1E-8A1C-DFE1E69720EA}"/>
              </a:ext>
            </a:extLst>
          </p:cNvPr>
          <p:cNvSpPr>
            <a:spLocks noGrp="1"/>
          </p:cNvSpPr>
          <p:nvPr>
            <p:ph type="sldNum" sz="quarter" idx="12"/>
          </p:nvPr>
        </p:nvSpPr>
        <p:spPr/>
        <p:txBody>
          <a:bodyPr/>
          <a:lstStyle/>
          <a:p>
            <a:fld id="{D4F136B2-41B8-4581-B3F1-5DF362F993FC}" type="slidenum">
              <a:rPr lang="en-US" smtClean="0"/>
              <a:t>‹#›</a:t>
            </a:fld>
            <a:endParaRPr lang="en-US" dirty="0"/>
          </a:p>
        </p:txBody>
      </p:sp>
    </p:spTree>
    <p:extLst>
      <p:ext uri="{BB962C8B-B14F-4D97-AF65-F5344CB8AC3E}">
        <p14:creationId xmlns:p14="http://schemas.microsoft.com/office/powerpoint/2010/main" val="17683695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98959-725B-B397-72AE-D924BBCB71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25CF98-0322-DB0E-3A1C-C9CE3213939C}"/>
              </a:ext>
            </a:extLst>
          </p:cNvPr>
          <p:cNvSpPr>
            <a:spLocks noGrp="1"/>
          </p:cNvSpPr>
          <p:nvPr>
            <p:ph type="dt" sz="half" idx="10"/>
          </p:nvPr>
        </p:nvSpPr>
        <p:spPr/>
        <p:txBody>
          <a:bodyPr/>
          <a:lstStyle/>
          <a:p>
            <a:fld id="{9C643040-B9B2-4916-ABB7-8E4482C0B648}" type="datetimeFigureOut">
              <a:rPr lang="en-US" smtClean="0"/>
              <a:t>7/25/2025</a:t>
            </a:fld>
            <a:endParaRPr lang="en-US" dirty="0"/>
          </a:p>
        </p:txBody>
      </p:sp>
      <p:sp>
        <p:nvSpPr>
          <p:cNvPr id="4" name="Footer Placeholder 3">
            <a:extLst>
              <a:ext uri="{FF2B5EF4-FFF2-40B4-BE49-F238E27FC236}">
                <a16:creationId xmlns:a16="http://schemas.microsoft.com/office/drawing/2014/main" id="{CFC89EEB-C8E8-8F4E-30B7-D4210A939E1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CBE0ECF-402D-A210-059C-0B0EABF38805}"/>
              </a:ext>
            </a:extLst>
          </p:cNvPr>
          <p:cNvSpPr>
            <a:spLocks noGrp="1"/>
          </p:cNvSpPr>
          <p:nvPr>
            <p:ph type="sldNum" sz="quarter" idx="12"/>
          </p:nvPr>
        </p:nvSpPr>
        <p:spPr/>
        <p:txBody>
          <a:bodyPr/>
          <a:lstStyle/>
          <a:p>
            <a:fld id="{D4F136B2-41B8-4581-B3F1-5DF362F993FC}" type="slidenum">
              <a:rPr lang="en-US" smtClean="0"/>
              <a:t>‹#›</a:t>
            </a:fld>
            <a:endParaRPr lang="en-US" dirty="0"/>
          </a:p>
        </p:txBody>
      </p:sp>
    </p:spTree>
    <p:extLst>
      <p:ext uri="{BB962C8B-B14F-4D97-AF65-F5344CB8AC3E}">
        <p14:creationId xmlns:p14="http://schemas.microsoft.com/office/powerpoint/2010/main" val="27434066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F09479-7D44-F3CC-A06E-A6AD79088007}"/>
              </a:ext>
            </a:extLst>
          </p:cNvPr>
          <p:cNvSpPr>
            <a:spLocks noGrp="1"/>
          </p:cNvSpPr>
          <p:nvPr>
            <p:ph type="dt" sz="half" idx="10"/>
          </p:nvPr>
        </p:nvSpPr>
        <p:spPr/>
        <p:txBody>
          <a:bodyPr/>
          <a:lstStyle/>
          <a:p>
            <a:fld id="{9C643040-B9B2-4916-ABB7-8E4482C0B648}" type="datetimeFigureOut">
              <a:rPr lang="en-US" smtClean="0"/>
              <a:t>7/25/2025</a:t>
            </a:fld>
            <a:endParaRPr lang="en-US" dirty="0"/>
          </a:p>
        </p:txBody>
      </p:sp>
      <p:sp>
        <p:nvSpPr>
          <p:cNvPr id="3" name="Footer Placeholder 2">
            <a:extLst>
              <a:ext uri="{FF2B5EF4-FFF2-40B4-BE49-F238E27FC236}">
                <a16:creationId xmlns:a16="http://schemas.microsoft.com/office/drawing/2014/main" id="{EF24AC8F-437A-B739-91F0-4A204CCECD6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56DB0A3-19CB-BEBC-05C5-15A4C207E7ED}"/>
              </a:ext>
            </a:extLst>
          </p:cNvPr>
          <p:cNvSpPr>
            <a:spLocks noGrp="1"/>
          </p:cNvSpPr>
          <p:nvPr>
            <p:ph type="sldNum" sz="quarter" idx="12"/>
          </p:nvPr>
        </p:nvSpPr>
        <p:spPr/>
        <p:txBody>
          <a:bodyPr/>
          <a:lstStyle/>
          <a:p>
            <a:fld id="{D4F136B2-41B8-4581-B3F1-5DF362F993FC}" type="slidenum">
              <a:rPr lang="en-US" smtClean="0"/>
              <a:t>‹#›</a:t>
            </a:fld>
            <a:endParaRPr lang="en-US" dirty="0"/>
          </a:p>
        </p:txBody>
      </p:sp>
    </p:spTree>
    <p:extLst>
      <p:ext uri="{BB962C8B-B14F-4D97-AF65-F5344CB8AC3E}">
        <p14:creationId xmlns:p14="http://schemas.microsoft.com/office/powerpoint/2010/main" val="22300018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85D04-F57D-BD7F-6FF5-852051F96C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1B5A58-E87C-74E3-89A2-C434B4DCC4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C1A45E-BAB3-C775-2289-3E21532425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57D7BC-4331-EC5B-18B6-86AD9618E054}"/>
              </a:ext>
            </a:extLst>
          </p:cNvPr>
          <p:cNvSpPr>
            <a:spLocks noGrp="1"/>
          </p:cNvSpPr>
          <p:nvPr>
            <p:ph type="dt" sz="half" idx="10"/>
          </p:nvPr>
        </p:nvSpPr>
        <p:spPr/>
        <p:txBody>
          <a:bodyPr/>
          <a:lstStyle/>
          <a:p>
            <a:fld id="{9C643040-B9B2-4916-ABB7-8E4482C0B648}" type="datetimeFigureOut">
              <a:rPr lang="en-US" smtClean="0"/>
              <a:t>7/25/2025</a:t>
            </a:fld>
            <a:endParaRPr lang="en-US" dirty="0"/>
          </a:p>
        </p:txBody>
      </p:sp>
      <p:sp>
        <p:nvSpPr>
          <p:cNvPr id="6" name="Footer Placeholder 5">
            <a:extLst>
              <a:ext uri="{FF2B5EF4-FFF2-40B4-BE49-F238E27FC236}">
                <a16:creationId xmlns:a16="http://schemas.microsoft.com/office/drawing/2014/main" id="{A112AE18-FD8F-B81B-2B96-032862BB5A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6A02AE7-5A46-2508-CF66-ED74127FD923}"/>
              </a:ext>
            </a:extLst>
          </p:cNvPr>
          <p:cNvSpPr>
            <a:spLocks noGrp="1"/>
          </p:cNvSpPr>
          <p:nvPr>
            <p:ph type="sldNum" sz="quarter" idx="12"/>
          </p:nvPr>
        </p:nvSpPr>
        <p:spPr/>
        <p:txBody>
          <a:bodyPr/>
          <a:lstStyle/>
          <a:p>
            <a:fld id="{D4F136B2-41B8-4581-B3F1-5DF362F993FC}" type="slidenum">
              <a:rPr lang="en-US" smtClean="0"/>
              <a:t>‹#›</a:t>
            </a:fld>
            <a:endParaRPr lang="en-US" dirty="0"/>
          </a:p>
        </p:txBody>
      </p:sp>
    </p:spTree>
    <p:extLst>
      <p:ext uri="{BB962C8B-B14F-4D97-AF65-F5344CB8AC3E}">
        <p14:creationId xmlns:p14="http://schemas.microsoft.com/office/powerpoint/2010/main" val="31848221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40534-A902-CA48-31AA-9C55629385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0BCCCA-D174-40DB-E9FF-C380DA7876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36A969D-26D6-D3E4-2E88-CAC2909D66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FF629B-889B-21B9-3206-291EC233E762}"/>
              </a:ext>
            </a:extLst>
          </p:cNvPr>
          <p:cNvSpPr>
            <a:spLocks noGrp="1"/>
          </p:cNvSpPr>
          <p:nvPr>
            <p:ph type="dt" sz="half" idx="10"/>
          </p:nvPr>
        </p:nvSpPr>
        <p:spPr/>
        <p:txBody>
          <a:bodyPr/>
          <a:lstStyle/>
          <a:p>
            <a:fld id="{9C643040-B9B2-4916-ABB7-8E4482C0B648}" type="datetimeFigureOut">
              <a:rPr lang="en-US" smtClean="0"/>
              <a:t>7/25/2025</a:t>
            </a:fld>
            <a:endParaRPr lang="en-US" dirty="0"/>
          </a:p>
        </p:txBody>
      </p:sp>
      <p:sp>
        <p:nvSpPr>
          <p:cNvPr id="6" name="Footer Placeholder 5">
            <a:extLst>
              <a:ext uri="{FF2B5EF4-FFF2-40B4-BE49-F238E27FC236}">
                <a16:creationId xmlns:a16="http://schemas.microsoft.com/office/drawing/2014/main" id="{F02B30D6-8AEB-F9B1-2788-68A5906785C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30B4DA4-B047-E07D-807C-52829CD60032}"/>
              </a:ext>
            </a:extLst>
          </p:cNvPr>
          <p:cNvSpPr>
            <a:spLocks noGrp="1"/>
          </p:cNvSpPr>
          <p:nvPr>
            <p:ph type="sldNum" sz="quarter" idx="12"/>
          </p:nvPr>
        </p:nvSpPr>
        <p:spPr/>
        <p:txBody>
          <a:bodyPr/>
          <a:lstStyle/>
          <a:p>
            <a:fld id="{D4F136B2-41B8-4581-B3F1-5DF362F993FC}" type="slidenum">
              <a:rPr lang="en-US" smtClean="0"/>
              <a:t>‹#›</a:t>
            </a:fld>
            <a:endParaRPr lang="en-US" dirty="0"/>
          </a:p>
        </p:txBody>
      </p:sp>
    </p:spTree>
    <p:extLst>
      <p:ext uri="{BB962C8B-B14F-4D97-AF65-F5344CB8AC3E}">
        <p14:creationId xmlns:p14="http://schemas.microsoft.com/office/powerpoint/2010/main" val="31374805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2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A568F-B6DB-0D2A-CC09-E727D7B71B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2E0194-23DC-D679-C3A2-1016AC8986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4E72AD-8EE9-98B6-089E-C51FC3BC6069}"/>
              </a:ext>
            </a:extLst>
          </p:cNvPr>
          <p:cNvSpPr>
            <a:spLocks noGrp="1"/>
          </p:cNvSpPr>
          <p:nvPr>
            <p:ph type="dt" sz="half" idx="10"/>
          </p:nvPr>
        </p:nvSpPr>
        <p:spPr/>
        <p:txBody>
          <a:bodyPr/>
          <a:lstStyle/>
          <a:p>
            <a:fld id="{9C643040-B9B2-4916-ABB7-8E4482C0B648}" type="datetimeFigureOut">
              <a:rPr lang="en-US" smtClean="0"/>
              <a:t>7/25/2025</a:t>
            </a:fld>
            <a:endParaRPr lang="en-US" dirty="0"/>
          </a:p>
        </p:txBody>
      </p:sp>
      <p:sp>
        <p:nvSpPr>
          <p:cNvPr id="5" name="Footer Placeholder 4">
            <a:extLst>
              <a:ext uri="{FF2B5EF4-FFF2-40B4-BE49-F238E27FC236}">
                <a16:creationId xmlns:a16="http://schemas.microsoft.com/office/drawing/2014/main" id="{D850CEFC-ECB1-A65A-5AD5-EA4B049BFB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5D29A1-F8B9-F41D-7861-8885C36B484C}"/>
              </a:ext>
            </a:extLst>
          </p:cNvPr>
          <p:cNvSpPr>
            <a:spLocks noGrp="1"/>
          </p:cNvSpPr>
          <p:nvPr>
            <p:ph type="sldNum" sz="quarter" idx="12"/>
          </p:nvPr>
        </p:nvSpPr>
        <p:spPr/>
        <p:txBody>
          <a:bodyPr/>
          <a:lstStyle/>
          <a:p>
            <a:fld id="{D4F136B2-41B8-4581-B3F1-5DF362F993FC}" type="slidenum">
              <a:rPr lang="en-US" smtClean="0"/>
              <a:t>‹#›</a:t>
            </a:fld>
            <a:endParaRPr lang="en-US" dirty="0"/>
          </a:p>
        </p:txBody>
      </p:sp>
    </p:spTree>
    <p:extLst>
      <p:ext uri="{BB962C8B-B14F-4D97-AF65-F5344CB8AC3E}">
        <p14:creationId xmlns:p14="http://schemas.microsoft.com/office/powerpoint/2010/main" val="21707971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2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23B6A4-3614-47F3-3FC3-8B108741C0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B1030C-666B-2D01-D446-5CC7689318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0B0BA5-EC8C-8B42-2F9A-B353B02520BF}"/>
              </a:ext>
            </a:extLst>
          </p:cNvPr>
          <p:cNvSpPr>
            <a:spLocks noGrp="1"/>
          </p:cNvSpPr>
          <p:nvPr>
            <p:ph type="dt" sz="half" idx="10"/>
          </p:nvPr>
        </p:nvSpPr>
        <p:spPr/>
        <p:txBody>
          <a:bodyPr/>
          <a:lstStyle/>
          <a:p>
            <a:fld id="{9C643040-B9B2-4916-ABB7-8E4482C0B648}" type="datetimeFigureOut">
              <a:rPr lang="en-US" smtClean="0"/>
              <a:t>7/25/2025</a:t>
            </a:fld>
            <a:endParaRPr lang="en-US" dirty="0"/>
          </a:p>
        </p:txBody>
      </p:sp>
      <p:sp>
        <p:nvSpPr>
          <p:cNvPr id="5" name="Footer Placeholder 4">
            <a:extLst>
              <a:ext uri="{FF2B5EF4-FFF2-40B4-BE49-F238E27FC236}">
                <a16:creationId xmlns:a16="http://schemas.microsoft.com/office/drawing/2014/main" id="{FE3CC580-1BC3-A434-52D0-CC93AB0324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BB5C9CE-39C0-2499-A755-7E8FA827B4B9}"/>
              </a:ext>
            </a:extLst>
          </p:cNvPr>
          <p:cNvSpPr>
            <a:spLocks noGrp="1"/>
          </p:cNvSpPr>
          <p:nvPr>
            <p:ph type="sldNum" sz="quarter" idx="12"/>
          </p:nvPr>
        </p:nvSpPr>
        <p:spPr/>
        <p:txBody>
          <a:bodyPr/>
          <a:lstStyle/>
          <a:p>
            <a:fld id="{D4F136B2-41B8-4581-B3F1-5DF362F993FC}" type="slidenum">
              <a:rPr lang="en-US" smtClean="0"/>
              <a:t>‹#›</a:t>
            </a:fld>
            <a:endParaRPr lang="en-US" dirty="0"/>
          </a:p>
        </p:txBody>
      </p:sp>
    </p:spTree>
    <p:extLst>
      <p:ext uri="{BB962C8B-B14F-4D97-AF65-F5344CB8AC3E}">
        <p14:creationId xmlns:p14="http://schemas.microsoft.com/office/powerpoint/2010/main" val="709582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1316" y="-439"/>
            <a:ext cx="8686800" cy="6873346"/>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3294351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302"/>
            <a:ext cx="8686800" cy="6873072"/>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226267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7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0"/>
            <a:ext cx="8686800" cy="6872468"/>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3329485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dirty="0">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1789779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dirty="0">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1310FE5F-18AB-D649-B71B-D78E3E4100F0}"/>
              </a:ext>
            </a:extLst>
          </p:cNvPr>
          <p:cNvSpPr>
            <a:spLocks noGrp="1"/>
          </p:cNvSpPr>
          <p:nvPr>
            <p:ph sz="quarter" idx="12"/>
          </p:nvPr>
        </p:nvSpPr>
        <p:spPr>
          <a:xfrm>
            <a:off x="0" y="0"/>
            <a:ext cx="6937375"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2833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980F4812-12A6-4481-A6E2-EAE42C495223}" type="datetimeFigureOut">
              <a:rPr lang="en-US"/>
              <a:pPr>
                <a:defRPr/>
              </a:pPr>
              <a:t>7/25/2025</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DCA9162C-A18C-4C2C-8DB1-356156FAA486}" type="slidenum">
              <a:rPr lang="en-US"/>
              <a:pPr>
                <a:defRPr/>
              </a:pPr>
              <a:t>‹#›</a:t>
            </a:fld>
            <a:endParaRPr lang="en-US" dirty="0"/>
          </a:p>
        </p:txBody>
      </p:sp>
    </p:spTree>
    <p:extLst>
      <p:ext uri="{BB962C8B-B14F-4D97-AF65-F5344CB8AC3E}">
        <p14:creationId xmlns:p14="http://schemas.microsoft.com/office/powerpoint/2010/main" val="1785522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2370581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533400" y="4837470"/>
            <a:ext cx="3175000" cy="1325563"/>
          </a:xfrm>
        </p:spPr>
        <p:txBody>
          <a:bodyPr/>
          <a:lstStyle>
            <a:lvl1pPr>
              <a:defRPr sz="3200"/>
            </a:lvl1pPr>
          </a:lstStyle>
          <a:p>
            <a:r>
              <a:rPr lang="en-US"/>
              <a:t>Click to edit Master title style</a:t>
            </a:r>
          </a:p>
        </p:txBody>
      </p:sp>
      <p:sp>
        <p:nvSpPr>
          <p:cNvPr id="9" name="Content Placeholder 8">
            <a:extLst>
              <a:ext uri="{FF2B5EF4-FFF2-40B4-BE49-F238E27FC236}">
                <a16:creationId xmlns:a16="http://schemas.microsoft.com/office/drawing/2014/main" id="{89BFBCE6-4E45-3178-F436-822C89C09E16}"/>
              </a:ext>
            </a:extLst>
          </p:cNvPr>
          <p:cNvSpPr>
            <a:spLocks noGrp="1"/>
          </p:cNvSpPr>
          <p:nvPr>
            <p:ph sz="quarter" idx="12"/>
          </p:nvPr>
        </p:nvSpPr>
        <p:spPr>
          <a:xfrm>
            <a:off x="958850" y="363538"/>
            <a:ext cx="10369550" cy="3868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5162718" y="4837469"/>
            <a:ext cx="6191081" cy="1339493"/>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9433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dirty="0"/>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B0B9B630-3E92-510E-EC68-9542379260DC}"/>
              </a:ext>
            </a:extLst>
          </p:cNvPr>
          <p:cNvSpPr>
            <a:spLocks noGrp="1"/>
          </p:cNvSpPr>
          <p:nvPr>
            <p:ph type="ftr" sz="quarter" idx="16"/>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dirty="0"/>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dirty="0">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187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dirty="0">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3170902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dirty="0">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65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648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dirty="0">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81D2A328-6F33-25C9-000B-B3C45E8D7DF5}"/>
              </a:ext>
            </a:extLst>
          </p:cNvPr>
          <p:cNvSpPr>
            <a:spLocks noGrp="1"/>
          </p:cNvSpPr>
          <p:nvPr>
            <p:ph type="ftr" sz="quarter" idx="21"/>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2092840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3401665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dirty="0"/>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1181980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808313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dirty="0">
                <a:solidFill>
                  <a:schemeClr val="bg1"/>
                </a:solidFill>
                <a:cs typeface="Arial"/>
              </a:rPr>
              <a:t>Footer</a:t>
            </a:r>
          </a:p>
        </p:txBody>
      </p:sp>
    </p:spTree>
    <p:extLst>
      <p:ext uri="{BB962C8B-B14F-4D97-AF65-F5344CB8AC3E}">
        <p14:creationId xmlns:p14="http://schemas.microsoft.com/office/powerpoint/2010/main" val="3401665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Footer Placeholder 3">
            <a:extLst>
              <a:ext uri="{FF2B5EF4-FFF2-40B4-BE49-F238E27FC236}">
                <a16:creationId xmlns:a16="http://schemas.microsoft.com/office/drawing/2014/main" id="{22D1D407-AC43-3A26-A1B6-CFB262B65D36}"/>
              </a:ext>
            </a:extLst>
          </p:cNvPr>
          <p:cNvSpPr>
            <a:spLocks noGrp="1"/>
          </p:cNvSpPr>
          <p:nvPr>
            <p:ph type="ftr" sz="quarter" idx="15"/>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2808313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7272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185174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3B5476C-CAA7-CC09-FEEC-C849C3008F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08357BD-109F-18DE-1320-53BB987DBC02}"/>
              </a:ext>
            </a:extLst>
          </p:cNvPr>
          <p:cNvSpPr>
            <a:spLocks noGrp="1"/>
          </p:cNvSpPr>
          <p:nvPr>
            <p:ph type="title"/>
          </p:nvPr>
        </p:nvSpPr>
        <p:spPr>
          <a:xfrm>
            <a:off x="838199" y="694944"/>
            <a:ext cx="10515600" cy="1325563"/>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9F44A2C9-9F96-0128-F831-D54227E31066}"/>
              </a:ext>
            </a:extLst>
          </p:cNvPr>
          <p:cNvSpPr>
            <a:spLocks noGrp="1"/>
          </p:cNvSpPr>
          <p:nvPr>
            <p:ph sz="quarter" idx="15"/>
          </p:nvPr>
        </p:nvSpPr>
        <p:spPr>
          <a:xfrm>
            <a:off x="1128711" y="1651037"/>
            <a:ext cx="9934575" cy="264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0565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943968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2E339-D7FF-4040-2C51-D510EED42EC3}"/>
              </a:ext>
            </a:extLst>
          </p:cNvPr>
          <p:cNvSpPr>
            <a:spLocks noGrp="1"/>
          </p:cNvSpPr>
          <p:nvPr>
            <p:ph type="title"/>
          </p:nvPr>
        </p:nvSpPr>
        <p:spPr>
          <a:xfrm>
            <a:off x="5613722" y="365125"/>
            <a:ext cx="5740078" cy="1325563"/>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99A0BB49-03AB-E438-4DE6-735A39DBDB39}"/>
              </a:ext>
            </a:extLst>
          </p:cNvPr>
          <p:cNvSpPr>
            <a:spLocks noGrp="1"/>
          </p:cNvSpPr>
          <p:nvPr>
            <p:ph type="ftr" sz="quarter" idx="10"/>
          </p:nvPr>
        </p:nvSpPr>
        <p:spPr/>
        <p:txBody>
          <a:bodyPr/>
          <a:lstStyle/>
          <a:p>
            <a:r>
              <a:rPr lang="en-US" i="1" dirty="0">
                <a:cs typeface="Arial"/>
              </a:rPr>
              <a:t>(Children and Family Futures, 2017)</a:t>
            </a:r>
          </a:p>
        </p:txBody>
      </p:sp>
      <p:sp>
        <p:nvSpPr>
          <p:cNvPr id="5" name="Picture Placeholder 4">
            <a:extLst>
              <a:ext uri="{FF2B5EF4-FFF2-40B4-BE49-F238E27FC236}">
                <a16:creationId xmlns:a16="http://schemas.microsoft.com/office/drawing/2014/main" id="{31F89CDF-2919-31B5-592A-B5F089DE170A}"/>
              </a:ext>
            </a:extLst>
          </p:cNvPr>
          <p:cNvSpPr>
            <a:spLocks noGrp="1"/>
          </p:cNvSpPr>
          <p:nvPr>
            <p:ph type="pic" sz="quarter" idx="11"/>
          </p:nvPr>
        </p:nvSpPr>
        <p:spPr>
          <a:xfrm>
            <a:off x="0" y="6350"/>
            <a:ext cx="5486400" cy="6845300"/>
          </a:xfrm>
        </p:spPr>
        <p:txBody>
          <a:bodyPr/>
          <a:lstStyle/>
          <a:p>
            <a:endParaRPr lang="en-US" dirty="0"/>
          </a:p>
        </p:txBody>
      </p:sp>
      <p:sp>
        <p:nvSpPr>
          <p:cNvPr id="7" name="Content Placeholder 6">
            <a:extLst>
              <a:ext uri="{FF2B5EF4-FFF2-40B4-BE49-F238E27FC236}">
                <a16:creationId xmlns:a16="http://schemas.microsoft.com/office/drawing/2014/main" id="{93A7DB92-1A8A-8D81-68ED-D0E37A35CD56}"/>
              </a:ext>
            </a:extLst>
          </p:cNvPr>
          <p:cNvSpPr>
            <a:spLocks noGrp="1"/>
          </p:cNvSpPr>
          <p:nvPr>
            <p:ph sz="quarter" idx="12"/>
          </p:nvPr>
        </p:nvSpPr>
        <p:spPr>
          <a:xfrm>
            <a:off x="5949950" y="208280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534ED031-7AE4-0122-F52B-C548C09632EE}"/>
              </a:ext>
            </a:extLst>
          </p:cNvPr>
          <p:cNvSpPr>
            <a:spLocks noGrp="1"/>
          </p:cNvSpPr>
          <p:nvPr>
            <p:ph sz="quarter" idx="13"/>
          </p:nvPr>
        </p:nvSpPr>
        <p:spPr>
          <a:xfrm>
            <a:off x="5949950" y="3159125"/>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3E89EF49-6117-D254-5921-21A325EF36FA}"/>
              </a:ext>
            </a:extLst>
          </p:cNvPr>
          <p:cNvSpPr>
            <a:spLocks noGrp="1"/>
          </p:cNvSpPr>
          <p:nvPr>
            <p:ph sz="quarter" idx="14"/>
          </p:nvPr>
        </p:nvSpPr>
        <p:spPr>
          <a:xfrm>
            <a:off x="5949950" y="42354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276185A-FCA9-B49F-AC9B-B095FFC9D435}"/>
              </a:ext>
            </a:extLst>
          </p:cNvPr>
          <p:cNvSpPr>
            <a:spLocks noGrp="1"/>
          </p:cNvSpPr>
          <p:nvPr>
            <p:ph sz="quarter" idx="15"/>
          </p:nvPr>
        </p:nvSpPr>
        <p:spPr>
          <a:xfrm>
            <a:off x="5949950" y="51625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8FEDCBF3-B87C-4D21-0CF8-93C593C35667}"/>
              </a:ext>
            </a:extLst>
          </p:cNvPr>
          <p:cNvSpPr>
            <a:spLocks noGrp="1"/>
          </p:cNvSpPr>
          <p:nvPr>
            <p:ph sz="quarter" idx="16"/>
          </p:nvPr>
        </p:nvSpPr>
        <p:spPr>
          <a:xfrm>
            <a:off x="5949950" y="60896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45580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0284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dirty="0">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122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dirty="0"/>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29297390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7/25/2025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dirty="0"/>
          </a:p>
        </p:txBody>
      </p:sp>
    </p:spTree>
    <p:extLst>
      <p:ext uri="{BB962C8B-B14F-4D97-AF65-F5344CB8AC3E}">
        <p14:creationId xmlns:p14="http://schemas.microsoft.com/office/powerpoint/2010/main" val="11987856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31_Title Slide">
    <p:bg>
      <p:bgPr>
        <a:solidFill>
          <a:srgbClr val="EEF3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4024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2498650"/>
            <a:ext cx="2890653" cy="709687"/>
          </a:xfrm>
        </p:spPr>
        <p:txBody>
          <a:bodyPr/>
          <a:lstStyle/>
          <a:p>
            <a:endParaRPr lang="en-US" dirty="0"/>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14854377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2E339-D7FF-4040-2C51-D510EED42EC3}"/>
              </a:ext>
            </a:extLst>
          </p:cNvPr>
          <p:cNvSpPr>
            <a:spLocks noGrp="1"/>
          </p:cNvSpPr>
          <p:nvPr>
            <p:ph type="title"/>
          </p:nvPr>
        </p:nvSpPr>
        <p:spPr>
          <a:xfrm>
            <a:off x="5613722" y="365125"/>
            <a:ext cx="5740078" cy="1325563"/>
          </a:xfrm>
        </p:spPr>
        <p:txBody>
          <a:bodyPr/>
          <a:lstStyle/>
          <a:p>
            <a:r>
              <a:rPr lang="en-US"/>
              <a:t>Click to edit Master title style</a:t>
            </a:r>
          </a:p>
        </p:txBody>
      </p:sp>
      <p:sp>
        <p:nvSpPr>
          <p:cNvPr id="3" name="Footer Placeholder 2">
            <a:extLst>
              <a:ext uri="{FF2B5EF4-FFF2-40B4-BE49-F238E27FC236}">
                <a16:creationId xmlns:a16="http://schemas.microsoft.com/office/drawing/2014/main" id="{99A0BB49-03AB-E438-4DE6-735A39DBDB39}"/>
              </a:ext>
            </a:extLst>
          </p:cNvPr>
          <p:cNvSpPr>
            <a:spLocks noGrp="1"/>
          </p:cNvSpPr>
          <p:nvPr>
            <p:ph type="ftr" sz="quarter" idx="10"/>
          </p:nvPr>
        </p:nvSpPr>
        <p:spPr/>
        <p:txBody>
          <a:bodyPr/>
          <a:lstStyle/>
          <a:p>
            <a:r>
              <a:rPr lang="en-US" i="1" dirty="0">
                <a:cs typeface="Arial"/>
              </a:rPr>
              <a:t>(Children and Family Futures, 2017)</a:t>
            </a:r>
          </a:p>
        </p:txBody>
      </p:sp>
      <p:sp>
        <p:nvSpPr>
          <p:cNvPr id="5" name="Picture Placeholder 4">
            <a:extLst>
              <a:ext uri="{FF2B5EF4-FFF2-40B4-BE49-F238E27FC236}">
                <a16:creationId xmlns:a16="http://schemas.microsoft.com/office/drawing/2014/main" id="{31F89CDF-2919-31B5-592A-B5F089DE170A}"/>
              </a:ext>
            </a:extLst>
          </p:cNvPr>
          <p:cNvSpPr>
            <a:spLocks noGrp="1"/>
          </p:cNvSpPr>
          <p:nvPr>
            <p:ph type="pic" sz="quarter" idx="11"/>
          </p:nvPr>
        </p:nvSpPr>
        <p:spPr>
          <a:xfrm>
            <a:off x="0" y="6350"/>
            <a:ext cx="5486400" cy="6845300"/>
          </a:xfrm>
        </p:spPr>
        <p:txBody>
          <a:bodyPr/>
          <a:lstStyle/>
          <a:p>
            <a:endParaRPr lang="en-US" dirty="0"/>
          </a:p>
        </p:txBody>
      </p:sp>
      <p:sp>
        <p:nvSpPr>
          <p:cNvPr id="7" name="Content Placeholder 6">
            <a:extLst>
              <a:ext uri="{FF2B5EF4-FFF2-40B4-BE49-F238E27FC236}">
                <a16:creationId xmlns:a16="http://schemas.microsoft.com/office/drawing/2014/main" id="{93A7DB92-1A8A-8D81-68ED-D0E37A35CD56}"/>
              </a:ext>
            </a:extLst>
          </p:cNvPr>
          <p:cNvSpPr>
            <a:spLocks noGrp="1"/>
          </p:cNvSpPr>
          <p:nvPr>
            <p:ph sz="quarter" idx="12"/>
          </p:nvPr>
        </p:nvSpPr>
        <p:spPr>
          <a:xfrm>
            <a:off x="5949950" y="208280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534ED031-7AE4-0122-F52B-C548C09632EE}"/>
              </a:ext>
            </a:extLst>
          </p:cNvPr>
          <p:cNvSpPr>
            <a:spLocks noGrp="1"/>
          </p:cNvSpPr>
          <p:nvPr>
            <p:ph sz="quarter" idx="13"/>
          </p:nvPr>
        </p:nvSpPr>
        <p:spPr>
          <a:xfrm>
            <a:off x="5949950" y="3159125"/>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3E89EF49-6117-D254-5921-21A325EF36FA}"/>
              </a:ext>
            </a:extLst>
          </p:cNvPr>
          <p:cNvSpPr>
            <a:spLocks noGrp="1"/>
          </p:cNvSpPr>
          <p:nvPr>
            <p:ph sz="quarter" idx="14"/>
          </p:nvPr>
        </p:nvSpPr>
        <p:spPr>
          <a:xfrm>
            <a:off x="5949950" y="42354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276185A-FCA9-B49F-AC9B-B095FFC9D435}"/>
              </a:ext>
            </a:extLst>
          </p:cNvPr>
          <p:cNvSpPr>
            <a:spLocks noGrp="1"/>
          </p:cNvSpPr>
          <p:nvPr>
            <p:ph sz="quarter" idx="15"/>
          </p:nvPr>
        </p:nvSpPr>
        <p:spPr>
          <a:xfrm>
            <a:off x="5949950" y="51625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8FEDCBF3-B87C-4D21-0CF8-93C593C35667}"/>
              </a:ext>
            </a:extLst>
          </p:cNvPr>
          <p:cNvSpPr>
            <a:spLocks noGrp="1"/>
          </p:cNvSpPr>
          <p:nvPr>
            <p:ph sz="quarter" idx="16"/>
          </p:nvPr>
        </p:nvSpPr>
        <p:spPr>
          <a:xfrm>
            <a:off x="5949950" y="6089650"/>
            <a:ext cx="5195888" cy="684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6420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dirty="0">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42466573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dirty="0">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8651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dirty="0"/>
              <a:t>https://ncsacw.acf.hhs.gov | ncsacw@cffutures.org</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2121225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dirty="0">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868038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dirty="0">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3729969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866472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dirty="0"/>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dirty="0">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09267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dirty="0">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669172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dirty="0"/>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406246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1811872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4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1316" y="-439"/>
            <a:ext cx="8686800" cy="6873346"/>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13276670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5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302"/>
            <a:ext cx="8686800" cy="6873072"/>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800764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7_Blan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6DBDF-40C9-F37D-4BEB-A105CA7DD89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41316" y="0"/>
            <a:ext cx="8686800" cy="6872468"/>
          </a:xfrm>
          <a:prstGeom prst="rect">
            <a:avLst/>
          </a:prstGeom>
          <a:effectLst>
            <a:softEdge rad="635000"/>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8610600" y="1124712"/>
            <a:ext cx="2935778"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8610600" y="4521200"/>
            <a:ext cx="30175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15885808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dirty="0">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3120800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dirty="0">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7239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dirty="0">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1310FE5F-18AB-D649-B71B-D78E3E4100F0}"/>
              </a:ext>
            </a:extLst>
          </p:cNvPr>
          <p:cNvSpPr>
            <a:spLocks noGrp="1"/>
          </p:cNvSpPr>
          <p:nvPr>
            <p:ph sz="quarter" idx="12"/>
          </p:nvPr>
        </p:nvSpPr>
        <p:spPr>
          <a:xfrm>
            <a:off x="0" y="0"/>
            <a:ext cx="6937375"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0329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27519103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533400" y="4837470"/>
            <a:ext cx="3175000" cy="1325563"/>
          </a:xfrm>
        </p:spPr>
        <p:txBody>
          <a:bodyPr/>
          <a:lstStyle>
            <a:lvl1pPr>
              <a:defRPr sz="3200"/>
            </a:lvl1pPr>
          </a:lstStyle>
          <a:p>
            <a:r>
              <a:rPr lang="en-US"/>
              <a:t>Click to edit Master title style</a:t>
            </a:r>
          </a:p>
        </p:txBody>
      </p:sp>
      <p:sp>
        <p:nvSpPr>
          <p:cNvPr id="9" name="Content Placeholder 8">
            <a:extLst>
              <a:ext uri="{FF2B5EF4-FFF2-40B4-BE49-F238E27FC236}">
                <a16:creationId xmlns:a16="http://schemas.microsoft.com/office/drawing/2014/main" id="{89BFBCE6-4E45-3178-F436-822C89C09E16}"/>
              </a:ext>
            </a:extLst>
          </p:cNvPr>
          <p:cNvSpPr>
            <a:spLocks noGrp="1"/>
          </p:cNvSpPr>
          <p:nvPr>
            <p:ph sz="quarter" idx="12"/>
          </p:nvPr>
        </p:nvSpPr>
        <p:spPr>
          <a:xfrm>
            <a:off x="958850" y="363538"/>
            <a:ext cx="10369550" cy="3868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5162718" y="4837469"/>
            <a:ext cx="6191081" cy="1339493"/>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75801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dirty="0"/>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32430596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dirty="0"/>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dirty="0">
                <a:cs typeface="Arial"/>
              </a:rPr>
              <a:t>(Children and Family Futures, 2017)</a:t>
            </a:r>
          </a:p>
        </p:txBody>
      </p:sp>
      <p:sp>
        <p:nvSpPr>
          <p:cNvPr id="6" name="Content Placeholder 5">
            <a:extLst>
              <a:ext uri="{FF2B5EF4-FFF2-40B4-BE49-F238E27FC236}">
                <a16:creationId xmlns:a16="http://schemas.microsoft.com/office/drawing/2014/main" id="{E31DD831-44DC-DDCA-0156-86F8E42A52D7}"/>
              </a:ext>
            </a:extLst>
          </p:cNvPr>
          <p:cNvSpPr>
            <a:spLocks noGrp="1"/>
          </p:cNvSpPr>
          <p:nvPr>
            <p:ph sz="quarter" idx="26"/>
          </p:nvPr>
        </p:nvSpPr>
        <p:spPr>
          <a:xfrm>
            <a:off x="2276475" y="1128713"/>
            <a:ext cx="2173288"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10AAAFF-02B3-D826-CC97-5DCCF80069AC}"/>
              </a:ext>
            </a:extLst>
          </p:cNvPr>
          <p:cNvSpPr>
            <a:spLocks noGrp="1"/>
          </p:cNvSpPr>
          <p:nvPr>
            <p:ph sz="quarter" idx="27"/>
          </p:nvPr>
        </p:nvSpPr>
        <p:spPr>
          <a:xfrm>
            <a:off x="4665663" y="1128713"/>
            <a:ext cx="2341562" cy="1092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0AD2F756-0D8D-5BBC-293E-D3146841D860}"/>
              </a:ext>
            </a:extLst>
          </p:cNvPr>
          <p:cNvSpPr>
            <a:spLocks noGrp="1"/>
          </p:cNvSpPr>
          <p:nvPr>
            <p:ph sz="quarter" idx="28"/>
          </p:nvPr>
        </p:nvSpPr>
        <p:spPr>
          <a:xfrm>
            <a:off x="7529513" y="1128713"/>
            <a:ext cx="2155825" cy="1189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82366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5641848"/>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96252" y="544347"/>
            <a:ext cx="1920240" cy="1554480"/>
          </a:xfrm>
        </p:spPr>
        <p:txBody>
          <a:bodyPr anchor="ctr" anchorCtr="0">
            <a:noAutofit/>
          </a:bodyPr>
          <a:lstStyle>
            <a:lvl1pPr marL="0" indent="0" algn="ctr">
              <a:buFont typeface="Arial" panose="020B0604020202020204" pitchFamily="34" charset="0"/>
              <a:buNone/>
              <a:defRPr sz="16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2114141"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4132030" y="544410"/>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6149919"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8167808" y="526948"/>
            <a:ext cx="1920240" cy="1554480"/>
          </a:xfrm>
        </p:spPr>
        <p:txBody>
          <a:bodyPr anchor="ctr" anchorCtr="0">
            <a:noAutofit/>
          </a:bodyPr>
          <a:lstStyle>
            <a:lvl1pPr marL="0" indent="0" algn="l">
              <a:buNone/>
              <a:defRPr sz="16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10185698" y="531155"/>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96252" y="2170007"/>
            <a:ext cx="1920240" cy="1554480"/>
          </a:xfrm>
        </p:spPr>
        <p:txBody>
          <a:bodyPr anchor="ctr" anchorCtr="0">
            <a:noAutofit/>
          </a:bodyPr>
          <a:lstStyle>
            <a:lvl1pPr marL="0" indent="0" algn="ctr">
              <a:buNone/>
              <a:defRPr sz="1600"/>
            </a:lvl1pPr>
            <a:lvl2pPr marL="457200" indent="0" algn="ctr">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2114205" y="2170007"/>
            <a:ext cx="1920240" cy="1554480"/>
          </a:xfrm>
        </p:spPr>
        <p:txBody>
          <a:bodyPr anchor="ctr" anchorCtr="0">
            <a:noAutofit/>
          </a:bodyPr>
          <a:lstStyle>
            <a:lvl1pPr marL="0" indent="0" algn="l">
              <a:buNone/>
              <a:defRPr sz="1600"/>
            </a:lvl1pPr>
            <a:lvl2pPr marL="457200" indent="0" algn="l">
              <a:buNone/>
              <a:defRPr sz="16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4132158"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6150111" y="2170007"/>
            <a:ext cx="1920240"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168064" y="2175207"/>
            <a:ext cx="1920875"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10186651" y="217520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96252" y="3873398"/>
            <a:ext cx="1919287" cy="1554480"/>
          </a:xfrm>
        </p:spPr>
        <p:txBody>
          <a:bodyPr anchor="ctr" anchorCtr="0">
            <a:normAutofit/>
          </a:bodyPr>
          <a:lstStyle>
            <a:lvl1pPr marL="0" indent="0" algn="ctr">
              <a:buNone/>
              <a:defRPr sz="1600"/>
            </a:lvl1pPr>
            <a:lvl2pPr marL="457200" indent="0" algn="ctr">
              <a:buNone/>
              <a:defRPr sz="16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2089249" y="3873396"/>
            <a:ext cx="1919287" cy="1554480"/>
          </a:xfrm>
        </p:spPr>
        <p:txBody>
          <a:bodyPr anchor="ctr" anchorCtr="0">
            <a:noAutofit/>
          </a:bodyPr>
          <a:lstStyle>
            <a:lvl1pPr marL="0" indent="0" algn="l">
              <a:buNone/>
              <a:defRPr sz="1600"/>
            </a:lvl1pPr>
            <a:lvl2pPr marL="457200" indent="0" algn="l">
              <a:buNone/>
              <a:defRPr sz="16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4082246" y="3873398"/>
            <a:ext cx="1920875" cy="1554480"/>
          </a:xfrm>
        </p:spPr>
        <p:txBody>
          <a:bodyPr anchor="ctr" anchorCtr="0">
            <a:noAutofit/>
          </a:bodyPr>
          <a:lstStyle>
            <a:lvl1pPr marL="0" indent="0" algn="l">
              <a:buNone/>
              <a:defRPr sz="1600"/>
            </a:lvl1pPr>
            <a:lvl2pPr marL="457200" indent="0" algn="l">
              <a:buNone/>
              <a:defRPr sz="16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dirty="0">
                <a:cs typeface="Arial"/>
              </a:rPr>
              <a:t>(Children and Family Futures, 2017)</a:t>
            </a:r>
          </a:p>
        </p:txBody>
      </p:sp>
      <p:sp>
        <p:nvSpPr>
          <p:cNvPr id="6" name="Content Placeholder 5">
            <a:extLst>
              <a:ext uri="{FF2B5EF4-FFF2-40B4-BE49-F238E27FC236}">
                <a16:creationId xmlns:a16="http://schemas.microsoft.com/office/drawing/2014/main" id="{E45DD6AE-8E7D-5CF0-A4C2-5D41F8F29349}"/>
              </a:ext>
            </a:extLst>
          </p:cNvPr>
          <p:cNvSpPr>
            <a:spLocks noGrp="1"/>
          </p:cNvSpPr>
          <p:nvPr>
            <p:ph sz="quarter" idx="26"/>
          </p:nvPr>
        </p:nvSpPr>
        <p:spPr>
          <a:xfrm>
            <a:off x="6076831" y="3873500"/>
            <a:ext cx="2008187"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0" name="Content Placeholder 9">
            <a:extLst>
              <a:ext uri="{FF2B5EF4-FFF2-40B4-BE49-F238E27FC236}">
                <a16:creationId xmlns:a16="http://schemas.microsoft.com/office/drawing/2014/main" id="{64B56337-6F36-A435-D015-C720C19E4BDD}"/>
              </a:ext>
            </a:extLst>
          </p:cNvPr>
          <p:cNvSpPr>
            <a:spLocks noGrp="1"/>
          </p:cNvSpPr>
          <p:nvPr>
            <p:ph sz="quarter" idx="27"/>
          </p:nvPr>
        </p:nvSpPr>
        <p:spPr>
          <a:xfrm>
            <a:off x="8158728" y="3873500"/>
            <a:ext cx="1989138"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
        <p:nvSpPr>
          <p:cNvPr id="15" name="Content Placeholder 14">
            <a:extLst>
              <a:ext uri="{FF2B5EF4-FFF2-40B4-BE49-F238E27FC236}">
                <a16:creationId xmlns:a16="http://schemas.microsoft.com/office/drawing/2014/main" id="{28214838-9CB1-DCF4-AA69-34B04E985993}"/>
              </a:ext>
            </a:extLst>
          </p:cNvPr>
          <p:cNvSpPr>
            <a:spLocks noGrp="1"/>
          </p:cNvSpPr>
          <p:nvPr>
            <p:ph sz="quarter" idx="28"/>
          </p:nvPr>
        </p:nvSpPr>
        <p:spPr>
          <a:xfrm>
            <a:off x="10221576" y="3873500"/>
            <a:ext cx="1884362" cy="1554163"/>
          </a:xfrm>
        </p:spPr>
        <p:txBody>
          <a:bodyPr anchor="ctr" anchorCtr="0"/>
          <a:lstStyle>
            <a:lvl1pPr marL="0" indent="0" algn="l">
              <a:buNone/>
              <a:defRPr sz="1600"/>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a:t>Click to edit Master text styles</a:t>
            </a:r>
          </a:p>
        </p:txBody>
      </p:sp>
    </p:spTree>
    <p:extLst>
      <p:ext uri="{BB962C8B-B14F-4D97-AF65-F5344CB8AC3E}">
        <p14:creationId xmlns:p14="http://schemas.microsoft.com/office/powerpoint/2010/main" val="24148962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627420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dirty="0">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31715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4257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52147F98-D2C0-51D6-996A-9512ABBC1BB9}"/>
              </a:ext>
            </a:extLst>
          </p:cNvPr>
          <p:cNvSpPr>
            <a:spLocks noGrp="1"/>
          </p:cNvSpPr>
          <p:nvPr>
            <p:ph type="ftr" sz="quarter" idx="21"/>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1556977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dirty="0"/>
              <a:t>https://ncsacw.acf.hhs.gov | ncsacw@cffutures.org</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6877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1444946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261257"/>
            <a:ext cx="7843837" cy="6445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gradFill>
            <a:gsLst>
              <a:gs pos="16000">
                <a:srgbClr val="116889"/>
              </a:gs>
              <a:gs pos="0">
                <a:schemeClr val="accent2"/>
              </a:gs>
              <a:gs pos="100000">
                <a:schemeClr val="tx2"/>
              </a:gs>
            </a:gsLst>
            <a:lin ang="13500000" scaled="1"/>
          </a:gra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23348793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6693154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dirty="0">
                <a:solidFill>
                  <a:schemeClr val="bg1"/>
                </a:solidFill>
                <a:cs typeface="Arial"/>
              </a:rPr>
              <a:t>Footer</a:t>
            </a:r>
          </a:p>
        </p:txBody>
      </p:sp>
    </p:spTree>
    <p:extLst>
      <p:ext uri="{BB962C8B-B14F-4D97-AF65-F5344CB8AC3E}">
        <p14:creationId xmlns:p14="http://schemas.microsoft.com/office/powerpoint/2010/main" val="17760697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Footer Placeholder 3">
            <a:extLst>
              <a:ext uri="{FF2B5EF4-FFF2-40B4-BE49-F238E27FC236}">
                <a16:creationId xmlns:a16="http://schemas.microsoft.com/office/drawing/2014/main" id="{22D1D407-AC43-3A26-A1B6-CFB262B65D36}"/>
              </a:ext>
            </a:extLst>
          </p:cNvPr>
          <p:cNvSpPr>
            <a:spLocks noGrp="1"/>
          </p:cNvSpPr>
          <p:nvPr>
            <p:ph type="ftr" sz="quarter" idx="15"/>
          </p:nvPr>
        </p:nvSpPr>
        <p:spPr/>
        <p:txBody>
          <a:bodyPr/>
          <a:lstStyle/>
          <a:p>
            <a:r>
              <a:rPr lang="en-US" i="1" dirty="0">
                <a:cs typeface="Arial"/>
              </a:rPr>
              <a:t>(Children and Family Futures, 2017)</a:t>
            </a:r>
          </a:p>
        </p:txBody>
      </p:sp>
    </p:spTree>
    <p:extLst>
      <p:ext uri="{BB962C8B-B14F-4D97-AF65-F5344CB8AC3E}">
        <p14:creationId xmlns:p14="http://schemas.microsoft.com/office/powerpoint/2010/main" val="39994851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5595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7244980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1755006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F46F63A5-CDBD-0942-33F1-AB9C3D631635}"/>
              </a:ext>
            </a:extLst>
          </p:cNvPr>
          <p:cNvSpPr>
            <a:spLocks noGrp="1"/>
          </p:cNvSpPr>
          <p:nvPr>
            <p:ph sz="quarter" idx="15"/>
          </p:nvPr>
        </p:nvSpPr>
        <p:spPr>
          <a:xfrm>
            <a:off x="1595438" y="2085975"/>
            <a:ext cx="8969375" cy="1579563"/>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3B5476C-CAA7-CC09-FEEC-C849C3008FC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91072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08357BD-109F-18DE-1320-53BB987DBC02}"/>
              </a:ext>
            </a:extLst>
          </p:cNvPr>
          <p:cNvSpPr>
            <a:spLocks noGrp="1"/>
          </p:cNvSpPr>
          <p:nvPr>
            <p:ph type="title"/>
          </p:nvPr>
        </p:nvSpPr>
        <p:spPr>
          <a:xfrm>
            <a:off x="838199" y="694944"/>
            <a:ext cx="10515600" cy="1325563"/>
          </a:xfrm>
        </p:spPr>
        <p:txBody>
          <a:bodyPr/>
          <a:lstStyle/>
          <a:p>
            <a:r>
              <a:rPr lang="en-US"/>
              <a:t>Click to edit Master title style</a:t>
            </a:r>
          </a:p>
        </p:txBody>
      </p:sp>
      <p:sp>
        <p:nvSpPr>
          <p:cNvPr id="6" name="Content Placeholder 5">
            <a:extLst>
              <a:ext uri="{FF2B5EF4-FFF2-40B4-BE49-F238E27FC236}">
                <a16:creationId xmlns:a16="http://schemas.microsoft.com/office/drawing/2014/main" id="{9F44A2C9-9F96-0128-F831-D54227E31066}"/>
              </a:ext>
            </a:extLst>
          </p:cNvPr>
          <p:cNvSpPr>
            <a:spLocks noGrp="1"/>
          </p:cNvSpPr>
          <p:nvPr>
            <p:ph sz="quarter" idx="15"/>
          </p:nvPr>
        </p:nvSpPr>
        <p:spPr>
          <a:xfrm>
            <a:off x="1128711" y="1651037"/>
            <a:ext cx="9934575" cy="2643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510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dirty="0"/>
              <a:t>https://ncsacw.acf.hhs.gov | ncsacw@cffutures.org</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36522065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38735947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9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49150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dirty="0">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99519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dirty="0"/>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Tree>
    <p:extLst>
      <p:ext uri="{BB962C8B-B14F-4D97-AF65-F5344CB8AC3E}">
        <p14:creationId xmlns:p14="http://schemas.microsoft.com/office/powerpoint/2010/main" val="11956156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7/25/2025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58459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69C6EEA-02F8-41F8-A3AE-AC94C032C90E}" type="datetimeFigureOut">
              <a:rPr lang="en-US" smtClean="0"/>
              <a:t>7/25/2025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64CA50-41E7-448C-9889-AC89D1830D85}" type="slidenum">
              <a:rPr lang="en-US" smtClean="0"/>
              <a:t>‹#›</a:t>
            </a:fld>
            <a:endParaRPr lang="en-US" dirty="0"/>
          </a:p>
        </p:txBody>
      </p:sp>
    </p:spTree>
    <p:extLst>
      <p:ext uri="{BB962C8B-B14F-4D97-AF65-F5344CB8AC3E}">
        <p14:creationId xmlns:p14="http://schemas.microsoft.com/office/powerpoint/2010/main" val="31754842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31_Title Slide">
    <p:bg>
      <p:bgPr>
        <a:solidFill>
          <a:srgbClr val="EEF3F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1827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980F4812-12A6-4481-A6E2-EAE42C495223}" type="datetimeFigureOut">
              <a:rPr lang="en-US"/>
              <a:pPr>
                <a:defRPr/>
              </a:pPr>
              <a:t>7/25/2025</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DCA9162C-A18C-4C2C-8DB1-356156FAA486}" type="slidenum">
              <a:rPr lang="en-US"/>
              <a:pPr>
                <a:defRPr/>
              </a:pPr>
              <a:t>‹#›</a:t>
            </a:fld>
            <a:endParaRPr lang="en-US" dirty="0"/>
          </a:p>
        </p:txBody>
      </p:sp>
    </p:spTree>
    <p:extLst>
      <p:ext uri="{BB962C8B-B14F-4D97-AF65-F5344CB8AC3E}">
        <p14:creationId xmlns:p14="http://schemas.microsoft.com/office/powerpoint/2010/main" val="514479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C6EEA-02F8-41F8-A3AE-AC94C032C90E}" type="datetimeFigureOut">
              <a:rPr lang="en-US" smtClean="0">
                <a:solidFill>
                  <a:prstClr val="black">
                    <a:tint val="75000"/>
                  </a:prstClr>
                </a:solidFill>
              </a:rPr>
              <a:pPr/>
              <a:t>7/25/2025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064CA50-41E7-448C-9889-AC89D1830D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45579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179D227-0060-4554-89DA-3B7AEC15F7D1}"/>
              </a:ext>
            </a:extLst>
          </p:cNvPr>
          <p:cNvSpPr>
            <a:spLocks noGrp="1"/>
          </p:cNvSpPr>
          <p:nvPr>
            <p:ph type="pic" sz="quarter" idx="10" hasCustomPrompt="1"/>
          </p:nvPr>
        </p:nvSpPr>
        <p:spPr>
          <a:xfrm>
            <a:off x="0" y="0"/>
            <a:ext cx="12192000"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 name="Picture Placeholder 2">
            <a:extLst>
              <a:ext uri="{FF2B5EF4-FFF2-40B4-BE49-F238E27FC236}">
                <a16:creationId xmlns:a16="http://schemas.microsoft.com/office/drawing/2014/main" id="{BC89A4CD-8DFF-473F-95D3-E5B6A47BC2DD}"/>
              </a:ext>
            </a:extLst>
          </p:cNvPr>
          <p:cNvSpPr>
            <a:spLocks noGrp="1"/>
          </p:cNvSpPr>
          <p:nvPr>
            <p:ph type="pic" sz="quarter" idx="11" hasCustomPrompt="1"/>
          </p:nvPr>
        </p:nvSpPr>
        <p:spPr>
          <a:xfrm>
            <a:off x="5648632" y="0"/>
            <a:ext cx="6543368"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97083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dirty="0">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112529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75" name="Shape 75"/>
          <p:cNvSpPr>
            <a:spLocks noGrp="1"/>
          </p:cNvSpPr>
          <p:nvPr>
            <p:ph type="title"/>
          </p:nvPr>
        </p:nvSpPr>
        <p:spPr>
          <a:xfrm>
            <a:off x="1181100" y="2266950"/>
            <a:ext cx="10414000" cy="2324100"/>
          </a:xfrm>
          <a:prstGeom prst="rect">
            <a:avLst/>
          </a:prstGeom>
        </p:spPr>
        <p:txBody>
          <a:bodyPr/>
          <a:lstStyle/>
          <a:p>
            <a:r>
              <a:t>Title Text</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799390143"/>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55_Title Slid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AA50F51A-9168-4A5B-A163-78AAF5038749}"/>
              </a:ext>
            </a:extLst>
          </p:cNvPr>
          <p:cNvSpPr>
            <a:spLocks noGrp="1"/>
          </p:cNvSpPr>
          <p:nvPr>
            <p:ph type="pic" sz="quarter" idx="10" hasCustomPrompt="1"/>
          </p:nvPr>
        </p:nvSpPr>
        <p:spPr>
          <a:xfrm>
            <a:off x="8256588" y="1213946"/>
            <a:ext cx="3103252" cy="4430110"/>
          </a:xfrm>
          <a:prstGeom prst="roundRect">
            <a:avLst>
              <a:gd name="adj" fmla="val 3625"/>
            </a:avLst>
          </a:prstGeom>
          <a:solidFill>
            <a:schemeClr val="bg1">
              <a:lumMod val="95000"/>
              <a:alpha val="25000"/>
            </a:schemeClr>
          </a:solidFill>
          <a:effectLst>
            <a:outerShdw blurRad="381000" dist="63500" algn="l" rotWithShape="0">
              <a:schemeClr val="bg1">
                <a:lumMod val="75000"/>
                <a:alpha val="40000"/>
              </a:scheme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a:p>
        </p:txBody>
      </p:sp>
      <p:sp>
        <p:nvSpPr>
          <p:cNvPr id="3" name="Picture Placeholder 5">
            <a:extLst>
              <a:ext uri="{FF2B5EF4-FFF2-40B4-BE49-F238E27FC236}">
                <a16:creationId xmlns:a16="http://schemas.microsoft.com/office/drawing/2014/main" id="{D5664D49-060A-483A-9667-B47B72302524}"/>
              </a:ext>
            </a:extLst>
          </p:cNvPr>
          <p:cNvSpPr>
            <a:spLocks noGrp="1"/>
          </p:cNvSpPr>
          <p:nvPr>
            <p:ph type="pic" sz="quarter" idx="11" hasCustomPrompt="1"/>
          </p:nvPr>
        </p:nvSpPr>
        <p:spPr>
          <a:xfrm>
            <a:off x="7512053" y="902524"/>
            <a:ext cx="3539548" cy="5052954"/>
          </a:xfrm>
          <a:prstGeom prst="roundRect">
            <a:avLst>
              <a:gd name="adj" fmla="val 3538"/>
            </a:avLst>
          </a:prstGeom>
          <a:solidFill>
            <a:schemeClr val="bg1">
              <a:lumMod val="95000"/>
              <a:alpha val="25000"/>
            </a:schemeClr>
          </a:solidFill>
          <a:effectLst>
            <a:outerShdw blurRad="381000" dist="63500" algn="l" rotWithShape="0">
              <a:schemeClr val="bg1">
                <a:lumMod val="75000"/>
                <a:alpha val="40000"/>
              </a:scheme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a:p>
        </p:txBody>
      </p:sp>
      <p:sp>
        <p:nvSpPr>
          <p:cNvPr id="4" name="Picture Placeholder 5">
            <a:extLst>
              <a:ext uri="{FF2B5EF4-FFF2-40B4-BE49-F238E27FC236}">
                <a16:creationId xmlns:a16="http://schemas.microsoft.com/office/drawing/2014/main" id="{55A59E7D-20F6-479B-958A-5F3070277E3D}"/>
              </a:ext>
            </a:extLst>
          </p:cNvPr>
          <p:cNvSpPr>
            <a:spLocks noGrp="1"/>
          </p:cNvSpPr>
          <p:nvPr>
            <p:ph type="pic" sz="quarter" idx="12" hasCustomPrompt="1"/>
          </p:nvPr>
        </p:nvSpPr>
        <p:spPr>
          <a:xfrm>
            <a:off x="6468441" y="519177"/>
            <a:ext cx="4076610" cy="5819648"/>
          </a:xfrm>
          <a:prstGeom prst="roundRect">
            <a:avLst>
              <a:gd name="adj" fmla="val 3062"/>
            </a:avLst>
          </a:prstGeom>
          <a:solidFill>
            <a:schemeClr val="bg1">
              <a:lumMod val="95000"/>
              <a:alpha val="25000"/>
            </a:schemeClr>
          </a:solidFill>
          <a:effectLst>
            <a:outerShdw blurRad="381000" dist="63500" algn="l" rotWithShape="0">
              <a:schemeClr val="bg1">
                <a:lumMod val="75000"/>
                <a:alpha val="40000"/>
              </a:scheme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a:p>
        </p:txBody>
      </p:sp>
      <p:sp>
        <p:nvSpPr>
          <p:cNvPr id="5" name="Picture Placeholder 2">
            <a:extLst>
              <a:ext uri="{FF2B5EF4-FFF2-40B4-BE49-F238E27FC236}">
                <a16:creationId xmlns:a16="http://schemas.microsoft.com/office/drawing/2014/main" id="{946B9347-1A6C-4473-862A-89FEFC86A15A}"/>
              </a:ext>
            </a:extLst>
          </p:cNvPr>
          <p:cNvSpPr>
            <a:spLocks noGrp="1"/>
          </p:cNvSpPr>
          <p:nvPr>
            <p:ph type="pic" sz="quarter" idx="13" hasCustomPrompt="1"/>
          </p:nvPr>
        </p:nvSpPr>
        <p:spPr>
          <a:xfrm>
            <a:off x="0" y="0"/>
            <a:ext cx="6873875" cy="6858000"/>
          </a:xfrm>
          <a:prstGeom prst="rect">
            <a:avLst/>
          </a:prstGeom>
          <a:solidFill>
            <a:schemeClr val="bg1">
              <a:lumMod val="95000"/>
              <a:alpha val="2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id-ID"/>
          </a:p>
        </p:txBody>
      </p:sp>
    </p:spTree>
    <p:extLst>
      <p:ext uri="{BB962C8B-B14F-4D97-AF65-F5344CB8AC3E}">
        <p14:creationId xmlns:p14="http://schemas.microsoft.com/office/powerpoint/2010/main" val="258162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0-#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0-#ppt_w/2"/>
                                          </p:val>
                                        </p:tav>
                                        <p:tav tm="100000">
                                          <p:val>
                                            <p:strVal val="#ppt_x"/>
                                          </p:val>
                                        </p:tav>
                                      </p:tavLst>
                                    </p:anim>
                                    <p:anim calcmode="lin" valueType="num">
                                      <p:cBhvr additive="base">
                                        <p:cTn id="16" dur="75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7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0-#ppt_w/2"/>
                                          </p:val>
                                        </p:tav>
                                        <p:tav tm="100000">
                                          <p:val>
                                            <p:strVal val="#ppt_x"/>
                                          </p:val>
                                        </p:tav>
                                      </p:tavLst>
                                    </p:anim>
                                    <p:anim calcmode="lin" valueType="num">
                                      <p:cBhvr additive="base">
                                        <p:cTn id="20"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40BFA-3E09-D9E2-F0D3-5B6CF5C51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E21451-6C4E-A231-CF3A-273CA23ECB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8BDE7A-5099-130B-8198-4E501E17273E}"/>
              </a:ext>
            </a:extLst>
          </p:cNvPr>
          <p:cNvSpPr>
            <a:spLocks noGrp="1"/>
          </p:cNvSpPr>
          <p:nvPr>
            <p:ph type="dt" sz="half" idx="10"/>
          </p:nvPr>
        </p:nvSpPr>
        <p:spPr/>
        <p:txBody>
          <a:bodyPr/>
          <a:lstStyle/>
          <a:p>
            <a:fld id="{AB0E5960-9A4B-47B3-8DEB-B980385AC866}" type="datetimeFigureOut">
              <a:rPr lang="en-US" smtClean="0"/>
              <a:t>7/25/2025</a:t>
            </a:fld>
            <a:endParaRPr lang="en-US" dirty="0"/>
          </a:p>
        </p:txBody>
      </p:sp>
      <p:sp>
        <p:nvSpPr>
          <p:cNvPr id="5" name="Footer Placeholder 4">
            <a:extLst>
              <a:ext uri="{FF2B5EF4-FFF2-40B4-BE49-F238E27FC236}">
                <a16:creationId xmlns:a16="http://schemas.microsoft.com/office/drawing/2014/main" id="{9A524275-95DB-9279-9D87-FB25431A71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2DF0AC-9D6B-E5C8-6069-F1D5A9A09D18}"/>
              </a:ext>
            </a:extLst>
          </p:cNvPr>
          <p:cNvSpPr>
            <a:spLocks noGrp="1"/>
          </p:cNvSpPr>
          <p:nvPr>
            <p:ph type="sldNum" sz="quarter" idx="12"/>
          </p:nvPr>
        </p:nvSpPr>
        <p:spPr/>
        <p:txBody>
          <a:bodyPr/>
          <a:lstStyle/>
          <a:p>
            <a:fld id="{C9EA946E-C687-498E-8DD8-487A24C031E4}" type="slidenum">
              <a:rPr lang="en-US" smtClean="0"/>
              <a:t>‹#›</a:t>
            </a:fld>
            <a:endParaRPr lang="en-US" dirty="0"/>
          </a:p>
        </p:txBody>
      </p:sp>
    </p:spTree>
    <p:extLst>
      <p:ext uri="{BB962C8B-B14F-4D97-AF65-F5344CB8AC3E}">
        <p14:creationId xmlns:p14="http://schemas.microsoft.com/office/powerpoint/2010/main" val="32401363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4320-A01C-DF9F-2868-181CEF17C8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8FEF04-27CD-63E0-1A33-7A5DED8E3E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C33887-986B-705F-DA2A-34F00873C6F4}"/>
              </a:ext>
            </a:extLst>
          </p:cNvPr>
          <p:cNvSpPr>
            <a:spLocks noGrp="1"/>
          </p:cNvSpPr>
          <p:nvPr>
            <p:ph type="dt" sz="half" idx="10"/>
          </p:nvPr>
        </p:nvSpPr>
        <p:spPr/>
        <p:txBody>
          <a:bodyPr/>
          <a:lstStyle/>
          <a:p>
            <a:fld id="{AB0E5960-9A4B-47B3-8DEB-B980385AC866}" type="datetimeFigureOut">
              <a:rPr lang="en-US" smtClean="0"/>
              <a:t>7/25/2025</a:t>
            </a:fld>
            <a:endParaRPr lang="en-US" dirty="0"/>
          </a:p>
        </p:txBody>
      </p:sp>
      <p:sp>
        <p:nvSpPr>
          <p:cNvPr id="5" name="Footer Placeholder 4">
            <a:extLst>
              <a:ext uri="{FF2B5EF4-FFF2-40B4-BE49-F238E27FC236}">
                <a16:creationId xmlns:a16="http://schemas.microsoft.com/office/drawing/2014/main" id="{A71867C4-C0CA-7076-E4D8-58F3DAE9AB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954625-94AF-1A25-8DE2-80C8FF731FBE}"/>
              </a:ext>
            </a:extLst>
          </p:cNvPr>
          <p:cNvSpPr>
            <a:spLocks noGrp="1"/>
          </p:cNvSpPr>
          <p:nvPr>
            <p:ph type="sldNum" sz="quarter" idx="12"/>
          </p:nvPr>
        </p:nvSpPr>
        <p:spPr/>
        <p:txBody>
          <a:bodyPr/>
          <a:lstStyle/>
          <a:p>
            <a:fld id="{C9EA946E-C687-498E-8DD8-487A24C031E4}" type="slidenum">
              <a:rPr lang="en-US" smtClean="0"/>
              <a:t>‹#›</a:t>
            </a:fld>
            <a:endParaRPr lang="en-US" dirty="0"/>
          </a:p>
        </p:txBody>
      </p:sp>
    </p:spTree>
    <p:extLst>
      <p:ext uri="{BB962C8B-B14F-4D97-AF65-F5344CB8AC3E}">
        <p14:creationId xmlns:p14="http://schemas.microsoft.com/office/powerpoint/2010/main" val="32069718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A323-1FD2-8267-ED99-B6F046D55E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97EE30-DAE6-27AE-1073-BC552783C56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0BBAB9-94EC-3211-0B9D-1229F416A4FE}"/>
              </a:ext>
            </a:extLst>
          </p:cNvPr>
          <p:cNvSpPr>
            <a:spLocks noGrp="1"/>
          </p:cNvSpPr>
          <p:nvPr>
            <p:ph type="dt" sz="half" idx="10"/>
          </p:nvPr>
        </p:nvSpPr>
        <p:spPr/>
        <p:txBody>
          <a:bodyPr/>
          <a:lstStyle/>
          <a:p>
            <a:fld id="{AB0E5960-9A4B-47B3-8DEB-B980385AC866}" type="datetimeFigureOut">
              <a:rPr lang="en-US" smtClean="0"/>
              <a:t>7/25/2025</a:t>
            </a:fld>
            <a:endParaRPr lang="en-US" dirty="0"/>
          </a:p>
        </p:txBody>
      </p:sp>
      <p:sp>
        <p:nvSpPr>
          <p:cNvPr id="5" name="Footer Placeholder 4">
            <a:extLst>
              <a:ext uri="{FF2B5EF4-FFF2-40B4-BE49-F238E27FC236}">
                <a16:creationId xmlns:a16="http://schemas.microsoft.com/office/drawing/2014/main" id="{1D1637F9-6290-8FCA-33AE-F6B57737AC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9CFC22-5F76-05CD-1B4B-8CBFE0DC2F90}"/>
              </a:ext>
            </a:extLst>
          </p:cNvPr>
          <p:cNvSpPr>
            <a:spLocks noGrp="1"/>
          </p:cNvSpPr>
          <p:nvPr>
            <p:ph type="sldNum" sz="quarter" idx="12"/>
          </p:nvPr>
        </p:nvSpPr>
        <p:spPr/>
        <p:txBody>
          <a:bodyPr/>
          <a:lstStyle/>
          <a:p>
            <a:fld id="{C9EA946E-C687-498E-8DD8-487A24C031E4}" type="slidenum">
              <a:rPr lang="en-US" smtClean="0"/>
              <a:t>‹#›</a:t>
            </a:fld>
            <a:endParaRPr lang="en-US" dirty="0"/>
          </a:p>
        </p:txBody>
      </p:sp>
    </p:spTree>
    <p:extLst>
      <p:ext uri="{BB962C8B-B14F-4D97-AF65-F5344CB8AC3E}">
        <p14:creationId xmlns:p14="http://schemas.microsoft.com/office/powerpoint/2010/main" val="8098439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391A0-5AB1-A8C9-620B-4032721497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D5B6A9-53D4-DC17-3716-A7D0563A6C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8D1A92-58E9-1780-D942-819C7615B1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0884B5-C61A-95CC-D66C-493D9E6D0C7F}"/>
              </a:ext>
            </a:extLst>
          </p:cNvPr>
          <p:cNvSpPr>
            <a:spLocks noGrp="1"/>
          </p:cNvSpPr>
          <p:nvPr>
            <p:ph type="dt" sz="half" idx="10"/>
          </p:nvPr>
        </p:nvSpPr>
        <p:spPr/>
        <p:txBody>
          <a:bodyPr/>
          <a:lstStyle/>
          <a:p>
            <a:fld id="{AB0E5960-9A4B-47B3-8DEB-B980385AC866}" type="datetimeFigureOut">
              <a:rPr lang="en-US" smtClean="0"/>
              <a:t>7/25/2025</a:t>
            </a:fld>
            <a:endParaRPr lang="en-US" dirty="0"/>
          </a:p>
        </p:txBody>
      </p:sp>
      <p:sp>
        <p:nvSpPr>
          <p:cNvPr id="6" name="Footer Placeholder 5">
            <a:extLst>
              <a:ext uri="{FF2B5EF4-FFF2-40B4-BE49-F238E27FC236}">
                <a16:creationId xmlns:a16="http://schemas.microsoft.com/office/drawing/2014/main" id="{ACC0DE9C-E07C-5708-F326-5ADCF978BE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4562CE0-5140-D718-5610-3ED4C93F3E96}"/>
              </a:ext>
            </a:extLst>
          </p:cNvPr>
          <p:cNvSpPr>
            <a:spLocks noGrp="1"/>
          </p:cNvSpPr>
          <p:nvPr>
            <p:ph type="sldNum" sz="quarter" idx="12"/>
          </p:nvPr>
        </p:nvSpPr>
        <p:spPr/>
        <p:txBody>
          <a:bodyPr/>
          <a:lstStyle/>
          <a:p>
            <a:fld id="{C9EA946E-C687-498E-8DD8-487A24C031E4}" type="slidenum">
              <a:rPr lang="en-US" smtClean="0"/>
              <a:t>‹#›</a:t>
            </a:fld>
            <a:endParaRPr lang="en-US" dirty="0"/>
          </a:p>
        </p:txBody>
      </p:sp>
    </p:spTree>
    <p:extLst>
      <p:ext uri="{BB962C8B-B14F-4D97-AF65-F5344CB8AC3E}">
        <p14:creationId xmlns:p14="http://schemas.microsoft.com/office/powerpoint/2010/main" val="12773741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9F88-9B26-666D-C7F2-7A4C6AB36C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86EFC7-E27E-8250-DE3C-12B1C46C46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35264E-FE44-5441-8B2D-86DD142A98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BA9E28-BEBA-5D95-8705-16C46B63A0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BE2F2C-617C-7318-4FE0-E61AF16F56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7DAA17-E308-F96A-5669-11F043BEECA7}"/>
              </a:ext>
            </a:extLst>
          </p:cNvPr>
          <p:cNvSpPr>
            <a:spLocks noGrp="1"/>
          </p:cNvSpPr>
          <p:nvPr>
            <p:ph type="dt" sz="half" idx="10"/>
          </p:nvPr>
        </p:nvSpPr>
        <p:spPr/>
        <p:txBody>
          <a:bodyPr/>
          <a:lstStyle/>
          <a:p>
            <a:fld id="{AB0E5960-9A4B-47B3-8DEB-B980385AC866}" type="datetimeFigureOut">
              <a:rPr lang="en-US" smtClean="0"/>
              <a:t>7/25/2025</a:t>
            </a:fld>
            <a:endParaRPr lang="en-US" dirty="0"/>
          </a:p>
        </p:txBody>
      </p:sp>
      <p:sp>
        <p:nvSpPr>
          <p:cNvPr id="8" name="Footer Placeholder 7">
            <a:extLst>
              <a:ext uri="{FF2B5EF4-FFF2-40B4-BE49-F238E27FC236}">
                <a16:creationId xmlns:a16="http://schemas.microsoft.com/office/drawing/2014/main" id="{7F64FDFF-8430-D2FB-0271-A68DFB9E62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6B1333E-60A8-3127-0AB9-391187A64277}"/>
              </a:ext>
            </a:extLst>
          </p:cNvPr>
          <p:cNvSpPr>
            <a:spLocks noGrp="1"/>
          </p:cNvSpPr>
          <p:nvPr>
            <p:ph type="sldNum" sz="quarter" idx="12"/>
          </p:nvPr>
        </p:nvSpPr>
        <p:spPr/>
        <p:txBody>
          <a:bodyPr/>
          <a:lstStyle/>
          <a:p>
            <a:fld id="{C9EA946E-C687-498E-8DD8-487A24C031E4}" type="slidenum">
              <a:rPr lang="en-US" smtClean="0"/>
              <a:t>‹#›</a:t>
            </a:fld>
            <a:endParaRPr lang="en-US" dirty="0"/>
          </a:p>
        </p:txBody>
      </p:sp>
    </p:spTree>
    <p:extLst>
      <p:ext uri="{BB962C8B-B14F-4D97-AF65-F5344CB8AC3E}">
        <p14:creationId xmlns:p14="http://schemas.microsoft.com/office/powerpoint/2010/main" val="40808735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49E9D-8821-6472-1692-2905C6F03E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BD4880-A7C9-56AB-B019-26EE8D618EA1}"/>
              </a:ext>
            </a:extLst>
          </p:cNvPr>
          <p:cNvSpPr>
            <a:spLocks noGrp="1"/>
          </p:cNvSpPr>
          <p:nvPr>
            <p:ph type="dt" sz="half" idx="10"/>
          </p:nvPr>
        </p:nvSpPr>
        <p:spPr/>
        <p:txBody>
          <a:bodyPr/>
          <a:lstStyle/>
          <a:p>
            <a:fld id="{AB0E5960-9A4B-47B3-8DEB-B980385AC866}" type="datetimeFigureOut">
              <a:rPr lang="en-US" smtClean="0"/>
              <a:t>7/25/2025</a:t>
            </a:fld>
            <a:endParaRPr lang="en-US" dirty="0"/>
          </a:p>
        </p:txBody>
      </p:sp>
      <p:sp>
        <p:nvSpPr>
          <p:cNvPr id="4" name="Footer Placeholder 3">
            <a:extLst>
              <a:ext uri="{FF2B5EF4-FFF2-40B4-BE49-F238E27FC236}">
                <a16:creationId xmlns:a16="http://schemas.microsoft.com/office/drawing/2014/main" id="{A28A36F6-AC89-0BBF-67E3-C9F3A612F12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61533BE-E7BC-106E-8007-68630594DB2B}"/>
              </a:ext>
            </a:extLst>
          </p:cNvPr>
          <p:cNvSpPr>
            <a:spLocks noGrp="1"/>
          </p:cNvSpPr>
          <p:nvPr>
            <p:ph type="sldNum" sz="quarter" idx="12"/>
          </p:nvPr>
        </p:nvSpPr>
        <p:spPr/>
        <p:txBody>
          <a:bodyPr/>
          <a:lstStyle/>
          <a:p>
            <a:fld id="{C9EA946E-C687-498E-8DD8-487A24C031E4}" type="slidenum">
              <a:rPr lang="en-US" smtClean="0"/>
              <a:t>‹#›</a:t>
            </a:fld>
            <a:endParaRPr lang="en-US" dirty="0"/>
          </a:p>
        </p:txBody>
      </p:sp>
    </p:spTree>
    <p:extLst>
      <p:ext uri="{BB962C8B-B14F-4D97-AF65-F5344CB8AC3E}">
        <p14:creationId xmlns:p14="http://schemas.microsoft.com/office/powerpoint/2010/main" val="16264821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8D6064-0FD5-65DD-86C1-FD7C08A25EF5}"/>
              </a:ext>
            </a:extLst>
          </p:cNvPr>
          <p:cNvSpPr>
            <a:spLocks noGrp="1"/>
          </p:cNvSpPr>
          <p:nvPr>
            <p:ph type="dt" sz="half" idx="10"/>
          </p:nvPr>
        </p:nvSpPr>
        <p:spPr/>
        <p:txBody>
          <a:bodyPr/>
          <a:lstStyle/>
          <a:p>
            <a:fld id="{AB0E5960-9A4B-47B3-8DEB-B980385AC866}" type="datetimeFigureOut">
              <a:rPr lang="en-US" smtClean="0"/>
              <a:t>7/25/2025</a:t>
            </a:fld>
            <a:endParaRPr lang="en-US" dirty="0"/>
          </a:p>
        </p:txBody>
      </p:sp>
      <p:sp>
        <p:nvSpPr>
          <p:cNvPr id="3" name="Footer Placeholder 2">
            <a:extLst>
              <a:ext uri="{FF2B5EF4-FFF2-40B4-BE49-F238E27FC236}">
                <a16:creationId xmlns:a16="http://schemas.microsoft.com/office/drawing/2014/main" id="{9FC869DD-4ABC-DF29-5692-8B96515939A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FC06744-B489-F51D-0481-088CE03A4E93}"/>
              </a:ext>
            </a:extLst>
          </p:cNvPr>
          <p:cNvSpPr>
            <a:spLocks noGrp="1"/>
          </p:cNvSpPr>
          <p:nvPr>
            <p:ph type="sldNum" sz="quarter" idx="12"/>
          </p:nvPr>
        </p:nvSpPr>
        <p:spPr/>
        <p:txBody>
          <a:bodyPr/>
          <a:lstStyle/>
          <a:p>
            <a:fld id="{C9EA946E-C687-498E-8DD8-487A24C031E4}" type="slidenum">
              <a:rPr lang="en-US" smtClean="0"/>
              <a:t>‹#›</a:t>
            </a:fld>
            <a:endParaRPr lang="en-US" dirty="0"/>
          </a:p>
        </p:txBody>
      </p:sp>
    </p:spTree>
    <p:extLst>
      <p:ext uri="{BB962C8B-B14F-4D97-AF65-F5344CB8AC3E}">
        <p14:creationId xmlns:p14="http://schemas.microsoft.com/office/powerpoint/2010/main" val="1728956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2D087-479B-75D9-95E3-446E1D3408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28C905-0D94-CBB5-806D-6D60D4DCC9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839BD1-E794-FFAF-B751-9A252AE91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950E9D-9D6A-4E7D-003C-F82B3B815A5B}"/>
              </a:ext>
            </a:extLst>
          </p:cNvPr>
          <p:cNvSpPr>
            <a:spLocks noGrp="1"/>
          </p:cNvSpPr>
          <p:nvPr>
            <p:ph type="dt" sz="half" idx="10"/>
          </p:nvPr>
        </p:nvSpPr>
        <p:spPr/>
        <p:txBody>
          <a:bodyPr/>
          <a:lstStyle/>
          <a:p>
            <a:fld id="{AB0E5960-9A4B-47B3-8DEB-B980385AC866}" type="datetimeFigureOut">
              <a:rPr lang="en-US" smtClean="0"/>
              <a:t>7/25/2025</a:t>
            </a:fld>
            <a:endParaRPr lang="en-US" dirty="0"/>
          </a:p>
        </p:txBody>
      </p:sp>
      <p:sp>
        <p:nvSpPr>
          <p:cNvPr id="6" name="Footer Placeholder 5">
            <a:extLst>
              <a:ext uri="{FF2B5EF4-FFF2-40B4-BE49-F238E27FC236}">
                <a16:creationId xmlns:a16="http://schemas.microsoft.com/office/drawing/2014/main" id="{66379EA8-D3AF-CF1D-2414-34B2DC10458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95700C-969E-9242-6EC8-8B3D07ADEB38}"/>
              </a:ext>
            </a:extLst>
          </p:cNvPr>
          <p:cNvSpPr>
            <a:spLocks noGrp="1"/>
          </p:cNvSpPr>
          <p:nvPr>
            <p:ph type="sldNum" sz="quarter" idx="12"/>
          </p:nvPr>
        </p:nvSpPr>
        <p:spPr/>
        <p:txBody>
          <a:bodyPr/>
          <a:lstStyle/>
          <a:p>
            <a:fld id="{C9EA946E-C687-498E-8DD8-487A24C031E4}" type="slidenum">
              <a:rPr lang="en-US" smtClean="0"/>
              <a:t>‹#›</a:t>
            </a:fld>
            <a:endParaRPr lang="en-US" dirty="0"/>
          </a:p>
        </p:txBody>
      </p:sp>
    </p:spTree>
    <p:extLst>
      <p:ext uri="{BB962C8B-B14F-4D97-AF65-F5344CB8AC3E}">
        <p14:creationId xmlns:p14="http://schemas.microsoft.com/office/powerpoint/2010/main" val="385052194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9" Type="http://schemas.openxmlformats.org/officeDocument/2006/relationships/slideLayout" Target="../slideLayouts/slideLayout41.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42" Type="http://schemas.openxmlformats.org/officeDocument/2006/relationships/slideLayout" Target="../slideLayouts/slideLayout44.xml"/><Relationship Id="rId7" Type="http://schemas.openxmlformats.org/officeDocument/2006/relationships/slideLayout" Target="../slideLayouts/slideLayout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41" Type="http://schemas.openxmlformats.org/officeDocument/2006/relationships/slideLayout" Target="../slideLayouts/slideLayout43.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slideLayout" Target="../slideLayouts/slideLayout42.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theme" Target="../theme/theme3.xml"/><Relationship Id="rId8" Type="http://schemas.openxmlformats.org/officeDocument/2006/relationships/slideLayout" Target="../slideLayouts/slideLayout10.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theme" Target="../theme/theme5.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41" Type="http://schemas.openxmlformats.org/officeDocument/2006/relationships/slideLayout" Target="../slideLayouts/slideLayout86.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theme" Target="../theme/theme6.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9" Type="http://schemas.openxmlformats.org/officeDocument/2006/relationships/slideLayout" Target="../slideLayouts/slideLayout130.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42" Type="http://schemas.openxmlformats.org/officeDocument/2006/relationships/slideLayout" Target="../slideLayouts/slideLayout133.xml"/><Relationship Id="rId47" Type="http://schemas.openxmlformats.org/officeDocument/2006/relationships/theme" Target="../theme/theme7.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37" Type="http://schemas.openxmlformats.org/officeDocument/2006/relationships/slideLayout" Target="../slideLayouts/slideLayout128.xml"/><Relationship Id="rId40" Type="http://schemas.openxmlformats.org/officeDocument/2006/relationships/slideLayout" Target="../slideLayouts/slideLayout131.xml"/><Relationship Id="rId45" Type="http://schemas.openxmlformats.org/officeDocument/2006/relationships/slideLayout" Target="../slideLayouts/slideLayout136.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36" Type="http://schemas.openxmlformats.org/officeDocument/2006/relationships/slideLayout" Target="../slideLayouts/slideLayout127.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slideLayout" Target="../slideLayouts/slideLayout122.xml"/><Relationship Id="rId44" Type="http://schemas.openxmlformats.org/officeDocument/2006/relationships/slideLayout" Target="../slideLayouts/slideLayout135.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slideLayout" Target="../slideLayouts/slideLayout126.xml"/><Relationship Id="rId43" Type="http://schemas.openxmlformats.org/officeDocument/2006/relationships/slideLayout" Target="../slideLayouts/slideLayout134.xml"/><Relationship Id="rId8" Type="http://schemas.openxmlformats.org/officeDocument/2006/relationships/slideLayout" Target="../slideLayouts/slideLayout99.xml"/><Relationship Id="rId3" Type="http://schemas.openxmlformats.org/officeDocument/2006/relationships/slideLayout" Target="../slideLayouts/slideLayout94.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38" Type="http://schemas.openxmlformats.org/officeDocument/2006/relationships/slideLayout" Target="../slideLayouts/slideLayout129.xml"/><Relationship Id="rId46" Type="http://schemas.openxmlformats.org/officeDocument/2006/relationships/slideLayout" Target="../slideLayouts/slideLayout137.xml"/><Relationship Id="rId20" Type="http://schemas.openxmlformats.org/officeDocument/2006/relationships/slideLayout" Target="../slideLayouts/slideLayout111.xml"/><Relationship Id="rId41"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a:defRPr>
            </a:lvl1pPr>
          </a:lstStyle>
          <a:p>
            <a:pPr>
              <a:defRPr/>
            </a:pPr>
            <a:fld id="{CF191AEE-B618-4450-98D5-50DC01C2C163}" type="datetimeFigureOut">
              <a:rPr lang="en-US"/>
              <a:pPr>
                <a:defRPr/>
              </a:pPr>
              <a:t>7/25/2025</a:t>
            </a:fld>
            <a:endParaRPr lang="en-US" dirty="0"/>
          </a:p>
        </p:txBody>
      </p:sp>
      <p:sp>
        <p:nvSpPr>
          <p:cNvPr id="5" name="Footer Placeholder 4"/>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Arial" panose="020B0604020202020204"/>
              </a:defRPr>
            </a:lvl1pPr>
          </a:lstStyle>
          <a:p>
            <a:pPr>
              <a:defRPr/>
            </a:pPr>
            <a:endParaRPr lang="en-US" dirty="0"/>
          </a:p>
        </p:txBody>
      </p:sp>
      <p:sp>
        <p:nvSpPr>
          <p:cNvPr id="6" name="Slide Number Placeholder 5"/>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Arial" panose="020B0604020202020204"/>
              </a:defRPr>
            </a:lvl1pPr>
          </a:lstStyle>
          <a:p>
            <a:pPr>
              <a:defRPr/>
            </a:pPr>
            <a:fld id="{E0081853-8A03-4539-84F2-B57A84C0BE81}" type="slidenum">
              <a:rPr lang="en-US"/>
              <a:pPr>
                <a:defRPr/>
              </a:pPr>
              <a:t>‹#›</a:t>
            </a:fld>
            <a:endParaRPr lang="en-US" dirty="0"/>
          </a:p>
        </p:txBody>
      </p:sp>
    </p:spTree>
    <p:extLst>
      <p:ext uri="{BB962C8B-B14F-4D97-AF65-F5344CB8AC3E}">
        <p14:creationId xmlns:p14="http://schemas.microsoft.com/office/powerpoint/2010/main" val="2004971373"/>
      </p:ext>
    </p:extLst>
  </p:cSld>
  <p:clrMap bg1="lt1" tx1="dk1" bg2="lt2" tx2="dk2" accent1="accent1" accent2="accent2" accent3="accent3" accent4="accent4" accent5="accent5" accent6="accent6" hlink="hlink" folHlink="folHlink"/>
  <p:sldLayoutIdLst>
    <p:sldLayoutId id="2147483826" r:id="rId1"/>
  </p:sldLayoutIdLst>
  <p:txStyles>
    <p:titleStyle>
      <a:lvl1pPr algn="l" defTabSz="68578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2pPr>
      <a:lvl3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3pPr>
      <a:lvl4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4pPr>
      <a:lvl5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5pPr>
      <a:lvl6pPr marL="457189" algn="l" defTabSz="685783" rtl="0" fontAlgn="base">
        <a:lnSpc>
          <a:spcPct val="90000"/>
        </a:lnSpc>
        <a:spcBef>
          <a:spcPct val="0"/>
        </a:spcBef>
        <a:spcAft>
          <a:spcPct val="0"/>
        </a:spcAft>
        <a:defRPr sz="3300">
          <a:solidFill>
            <a:schemeClr val="tx1"/>
          </a:solidFill>
          <a:latin typeface="Arial" panose="020B0604020202020204" pitchFamily="34" charset="0"/>
        </a:defRPr>
      </a:lvl6pPr>
      <a:lvl7pPr marL="914377" algn="l" defTabSz="685783" rtl="0" fontAlgn="base">
        <a:lnSpc>
          <a:spcPct val="90000"/>
        </a:lnSpc>
        <a:spcBef>
          <a:spcPct val="0"/>
        </a:spcBef>
        <a:spcAft>
          <a:spcPct val="0"/>
        </a:spcAft>
        <a:defRPr sz="3300">
          <a:solidFill>
            <a:schemeClr val="tx1"/>
          </a:solidFill>
          <a:latin typeface="Arial" panose="020B0604020202020204" pitchFamily="34" charset="0"/>
        </a:defRPr>
      </a:lvl7pPr>
      <a:lvl8pPr marL="1371566" algn="l" defTabSz="685783" rtl="0" fontAlgn="base">
        <a:lnSpc>
          <a:spcPct val="90000"/>
        </a:lnSpc>
        <a:spcBef>
          <a:spcPct val="0"/>
        </a:spcBef>
        <a:spcAft>
          <a:spcPct val="0"/>
        </a:spcAft>
        <a:defRPr sz="3300">
          <a:solidFill>
            <a:schemeClr val="tx1"/>
          </a:solidFill>
          <a:latin typeface="Arial" panose="020B0604020202020204" pitchFamily="34" charset="0"/>
        </a:defRPr>
      </a:lvl8pPr>
      <a:lvl9pPr marL="1828754" algn="l" defTabSz="685783" rtl="0" fontAlgn="base">
        <a:lnSpc>
          <a:spcPct val="90000"/>
        </a:lnSpc>
        <a:spcBef>
          <a:spcPct val="0"/>
        </a:spcBef>
        <a:spcAft>
          <a:spcPct val="0"/>
        </a:spcAft>
        <a:defRPr sz="3300">
          <a:solidFill>
            <a:schemeClr val="tx1"/>
          </a:solidFill>
          <a:latin typeface="Arial" panose="020B0604020202020204" pitchFamily="34" charset="0"/>
        </a:defRPr>
      </a:lvl9pPr>
    </p:titleStyle>
    <p:bodyStyle>
      <a:lvl1pPr marL="171446" indent="-171446" algn="l" defTabSz="685783" rtl="0" eaLnBrk="0" fontAlgn="base" hangingPunct="0">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a:defRPr>
            </a:lvl1pPr>
          </a:lstStyle>
          <a:p>
            <a:pPr>
              <a:defRPr/>
            </a:pPr>
            <a:fld id="{CF191AEE-B618-4450-98D5-50DC01C2C163}" type="datetimeFigureOut">
              <a:rPr lang="en-US"/>
              <a:pPr>
                <a:defRPr/>
              </a:pPr>
              <a:t>7/25/2025</a:t>
            </a:fld>
            <a:endParaRPr lang="en-US" dirty="0"/>
          </a:p>
        </p:txBody>
      </p:sp>
      <p:sp>
        <p:nvSpPr>
          <p:cNvPr id="5" name="Footer Placeholder 4"/>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Arial" panose="020B0604020202020204"/>
              </a:defRPr>
            </a:lvl1pPr>
          </a:lstStyle>
          <a:p>
            <a:pPr>
              <a:defRPr/>
            </a:pPr>
            <a:endParaRPr lang="en-US" dirty="0"/>
          </a:p>
        </p:txBody>
      </p:sp>
      <p:sp>
        <p:nvSpPr>
          <p:cNvPr id="6" name="Slide Number Placeholder 5"/>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Arial" panose="020B0604020202020204"/>
              </a:defRPr>
            </a:lvl1pPr>
          </a:lstStyle>
          <a:p>
            <a:pPr>
              <a:defRPr/>
            </a:pPr>
            <a:fld id="{E0081853-8A03-4539-84F2-B57A84C0BE81}" type="slidenum">
              <a:rPr lang="en-US"/>
              <a:pPr>
                <a:defRPr/>
              </a:pPr>
              <a:t>‹#›</a:t>
            </a:fld>
            <a:endParaRPr lang="en-US" dirty="0"/>
          </a:p>
        </p:txBody>
      </p:sp>
    </p:spTree>
    <p:extLst>
      <p:ext uri="{BB962C8B-B14F-4D97-AF65-F5344CB8AC3E}">
        <p14:creationId xmlns:p14="http://schemas.microsoft.com/office/powerpoint/2010/main" val="615986883"/>
      </p:ext>
    </p:extLst>
  </p:cSld>
  <p:clrMap bg1="lt1" tx1="dk1" bg2="lt2" tx2="dk2" accent1="accent1" accent2="accent2" accent3="accent3" accent4="accent4" accent5="accent5" accent6="accent6" hlink="hlink" folHlink="folHlink"/>
  <p:sldLayoutIdLst>
    <p:sldLayoutId id="2147483863" r:id="rId1"/>
  </p:sldLayoutIdLst>
  <p:txStyles>
    <p:titleStyle>
      <a:lvl1pPr algn="l" defTabSz="68578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2pPr>
      <a:lvl3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3pPr>
      <a:lvl4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4pPr>
      <a:lvl5pPr algn="l" defTabSz="685783" rtl="0" eaLnBrk="0" fontAlgn="base" hangingPunct="0">
        <a:lnSpc>
          <a:spcPct val="90000"/>
        </a:lnSpc>
        <a:spcBef>
          <a:spcPct val="0"/>
        </a:spcBef>
        <a:spcAft>
          <a:spcPct val="0"/>
        </a:spcAft>
        <a:defRPr sz="3300">
          <a:solidFill>
            <a:schemeClr val="tx1"/>
          </a:solidFill>
          <a:latin typeface="Arial" panose="020B0604020202020204" pitchFamily="34" charset="0"/>
        </a:defRPr>
      </a:lvl5pPr>
      <a:lvl6pPr marL="457189" algn="l" defTabSz="685783" rtl="0" fontAlgn="base">
        <a:lnSpc>
          <a:spcPct val="90000"/>
        </a:lnSpc>
        <a:spcBef>
          <a:spcPct val="0"/>
        </a:spcBef>
        <a:spcAft>
          <a:spcPct val="0"/>
        </a:spcAft>
        <a:defRPr sz="3300">
          <a:solidFill>
            <a:schemeClr val="tx1"/>
          </a:solidFill>
          <a:latin typeface="Arial" panose="020B0604020202020204" pitchFamily="34" charset="0"/>
        </a:defRPr>
      </a:lvl6pPr>
      <a:lvl7pPr marL="914377" algn="l" defTabSz="685783" rtl="0" fontAlgn="base">
        <a:lnSpc>
          <a:spcPct val="90000"/>
        </a:lnSpc>
        <a:spcBef>
          <a:spcPct val="0"/>
        </a:spcBef>
        <a:spcAft>
          <a:spcPct val="0"/>
        </a:spcAft>
        <a:defRPr sz="3300">
          <a:solidFill>
            <a:schemeClr val="tx1"/>
          </a:solidFill>
          <a:latin typeface="Arial" panose="020B0604020202020204" pitchFamily="34" charset="0"/>
        </a:defRPr>
      </a:lvl7pPr>
      <a:lvl8pPr marL="1371566" algn="l" defTabSz="685783" rtl="0" fontAlgn="base">
        <a:lnSpc>
          <a:spcPct val="90000"/>
        </a:lnSpc>
        <a:spcBef>
          <a:spcPct val="0"/>
        </a:spcBef>
        <a:spcAft>
          <a:spcPct val="0"/>
        </a:spcAft>
        <a:defRPr sz="3300">
          <a:solidFill>
            <a:schemeClr val="tx1"/>
          </a:solidFill>
          <a:latin typeface="Arial" panose="020B0604020202020204" pitchFamily="34" charset="0"/>
        </a:defRPr>
      </a:lvl8pPr>
      <a:lvl9pPr marL="1828754" algn="l" defTabSz="685783" rtl="0" fontAlgn="base">
        <a:lnSpc>
          <a:spcPct val="90000"/>
        </a:lnSpc>
        <a:spcBef>
          <a:spcPct val="0"/>
        </a:spcBef>
        <a:spcAft>
          <a:spcPct val="0"/>
        </a:spcAft>
        <a:defRPr sz="3300">
          <a:solidFill>
            <a:schemeClr val="tx1"/>
          </a:solidFill>
          <a:latin typeface="Arial" panose="020B0604020202020204" pitchFamily="34" charset="0"/>
        </a:defRPr>
      </a:lvl9pPr>
    </p:titleStyle>
    <p:bodyStyle>
      <a:lvl1pPr marL="171446" indent="-171446" algn="l" defTabSz="685783" rtl="0" eaLnBrk="0" fontAlgn="base" hangingPunct="0">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dirty="0">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3706" r:id="rId1"/>
    <p:sldLayoutId id="2147484206" r:id="rId2"/>
    <p:sldLayoutId id="2147483649" r:id="rId3"/>
    <p:sldLayoutId id="2147483684" r:id="rId4"/>
    <p:sldLayoutId id="2147483660" r:id="rId5"/>
    <p:sldLayoutId id="2147484215" r:id="rId6"/>
    <p:sldLayoutId id="2147483677" r:id="rId7"/>
    <p:sldLayoutId id="2147483954" r:id="rId8"/>
    <p:sldLayoutId id="2147484024" r:id="rId9"/>
    <p:sldLayoutId id="2147483955" r:id="rId10"/>
    <p:sldLayoutId id="2147483956" r:id="rId11"/>
    <p:sldLayoutId id="2147483655" r:id="rId12"/>
    <p:sldLayoutId id="2147483663" r:id="rId13"/>
    <p:sldLayoutId id="2147484020" r:id="rId14"/>
    <p:sldLayoutId id="2147484022" r:id="rId15"/>
    <p:sldLayoutId id="2147483665" r:id="rId16"/>
    <p:sldLayoutId id="2147484017" r:id="rId17"/>
    <p:sldLayoutId id="2147483650" r:id="rId18"/>
    <p:sldLayoutId id="2147483685" r:id="rId19"/>
    <p:sldLayoutId id="2147483668" r:id="rId20"/>
    <p:sldLayoutId id="2147483674" r:id="rId21"/>
    <p:sldLayoutId id="2147483699" r:id="rId22"/>
    <p:sldLayoutId id="2147483669" r:id="rId23"/>
    <p:sldLayoutId id="2147483664" r:id="rId24"/>
    <p:sldLayoutId id="2147483651" r:id="rId25"/>
    <p:sldLayoutId id="2147483672" r:id="rId26"/>
    <p:sldLayoutId id="2147483957" r:id="rId27"/>
    <p:sldLayoutId id="2147483695" r:id="rId28"/>
    <p:sldLayoutId id="2147483959" r:id="rId29"/>
    <p:sldLayoutId id="2147483687" r:id="rId30"/>
    <p:sldLayoutId id="2147483661" r:id="rId31"/>
    <p:sldLayoutId id="2147483688" r:id="rId32"/>
    <p:sldLayoutId id="2147483960" r:id="rId33"/>
    <p:sldLayoutId id="2147483693" r:id="rId34"/>
    <p:sldLayoutId id="2147483662" r:id="rId35"/>
    <p:sldLayoutId id="2147484029" r:id="rId36"/>
    <p:sldLayoutId id="2147483667" r:id="rId37"/>
    <p:sldLayoutId id="2147483671" r:id="rId38"/>
    <p:sldLayoutId id="2147483692" r:id="rId39"/>
    <p:sldLayoutId id="2147483694" r:id="rId40"/>
    <p:sldLayoutId id="2147483697" r:id="rId41"/>
    <p:sldLayoutId id="2147483698" r:id="rId42"/>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dirty="0">
                <a:cs typeface="Arial"/>
              </a:rPr>
              <a:t>(Children and Family Futures, 2017)</a:t>
            </a:r>
          </a:p>
        </p:txBody>
      </p:sp>
    </p:spTree>
    <p:extLst>
      <p:ext uri="{BB962C8B-B14F-4D97-AF65-F5344CB8AC3E}">
        <p14:creationId xmlns:p14="http://schemas.microsoft.com/office/powerpoint/2010/main" val="3568702892"/>
      </p:ext>
    </p:extLst>
  </p:cSld>
  <p:clrMap bg1="lt1" tx1="dk1" bg2="lt2" tx2="dk2" accent1="accent1" accent2="accent2" accent3="accent3" accent4="accent4" accent5="accent5" accent6="accent6" hlink="hlink" folHlink="folHlink"/>
  <p:sldLayoutIdLst>
    <p:sldLayoutId id="2147484208" r:id="rId1"/>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dirty="0">
                <a:cs typeface="Arial"/>
              </a:rPr>
              <a:t>(Children and Family Futures, 2017)</a:t>
            </a:r>
          </a:p>
        </p:txBody>
      </p:sp>
    </p:spTree>
    <p:extLst>
      <p:ext uri="{BB962C8B-B14F-4D97-AF65-F5344CB8AC3E}">
        <p14:creationId xmlns:p14="http://schemas.microsoft.com/office/powerpoint/2010/main" val="1053002768"/>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 id="2147484045" r:id="rId13"/>
    <p:sldLayoutId id="2147484046" r:id="rId14"/>
    <p:sldLayoutId id="2147484047" r:id="rId15"/>
    <p:sldLayoutId id="2147484048" r:id="rId16"/>
    <p:sldLayoutId id="2147484049" r:id="rId17"/>
    <p:sldLayoutId id="2147484050" r:id="rId18"/>
    <p:sldLayoutId id="2147484051" r:id="rId19"/>
    <p:sldLayoutId id="2147484052" r:id="rId20"/>
    <p:sldLayoutId id="2147484053" r:id="rId21"/>
    <p:sldLayoutId id="2147484054" r:id="rId22"/>
    <p:sldLayoutId id="2147484055" r:id="rId23"/>
    <p:sldLayoutId id="2147484056" r:id="rId24"/>
    <p:sldLayoutId id="2147484057" r:id="rId25"/>
    <p:sldLayoutId id="2147484058" r:id="rId26"/>
    <p:sldLayoutId id="2147484059" r:id="rId27"/>
    <p:sldLayoutId id="2147484060" r:id="rId28"/>
    <p:sldLayoutId id="2147484061" r:id="rId29"/>
    <p:sldLayoutId id="2147484062" r:id="rId30"/>
    <p:sldLayoutId id="2147484063" r:id="rId31"/>
    <p:sldLayoutId id="2147484064" r:id="rId32"/>
    <p:sldLayoutId id="2147484065" r:id="rId33"/>
    <p:sldLayoutId id="2147484066" r:id="rId34"/>
    <p:sldLayoutId id="2147484067" r:id="rId35"/>
    <p:sldLayoutId id="2147484068" r:id="rId36"/>
    <p:sldLayoutId id="2147484069" r:id="rId37"/>
    <p:sldLayoutId id="2147484070" r:id="rId38"/>
    <p:sldLayoutId id="2147484071" r:id="rId39"/>
    <p:sldLayoutId id="2147484072" r:id="rId40"/>
    <p:sldLayoutId id="2147484073" r:id="rId41"/>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a:defRPr>
            </a:lvl1pPr>
          </a:lstStyle>
          <a:p>
            <a:pPr>
              <a:defRPr/>
            </a:pPr>
            <a:fld id="{CF191AEE-B618-4450-98D5-50DC01C2C163}" type="datetimeFigureOut">
              <a:rPr lang="en-US"/>
              <a:pPr>
                <a:defRPr/>
              </a:pPr>
              <a:t>7/25/2025</a:t>
            </a:fld>
            <a:endParaRPr lang="en-US" dirty="0"/>
          </a:p>
        </p:txBody>
      </p:sp>
      <p:sp>
        <p:nvSpPr>
          <p:cNvPr id="5" name="Footer Placeholder 4"/>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Arial" panose="020B0604020202020204"/>
              </a:defRPr>
            </a:lvl1pPr>
          </a:lstStyle>
          <a:p>
            <a:pPr>
              <a:defRPr/>
            </a:pPr>
            <a:endParaRPr lang="en-US" dirty="0"/>
          </a:p>
        </p:txBody>
      </p:sp>
      <p:sp>
        <p:nvSpPr>
          <p:cNvPr id="6" name="Slide Number Placeholder 5"/>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Arial" panose="020B0604020202020204"/>
              </a:defRPr>
            </a:lvl1pPr>
          </a:lstStyle>
          <a:p>
            <a:pPr>
              <a:defRPr/>
            </a:pPr>
            <a:fld id="{E0081853-8A03-4539-84F2-B57A84C0BE81}" type="slidenum">
              <a:rPr lang="en-US"/>
              <a:pPr>
                <a:defRPr/>
              </a:pPr>
              <a:t>‹#›</a:t>
            </a:fld>
            <a:endParaRPr lang="en-US" dirty="0"/>
          </a:p>
        </p:txBody>
      </p:sp>
    </p:spTree>
    <p:extLst>
      <p:ext uri="{BB962C8B-B14F-4D97-AF65-F5344CB8AC3E}">
        <p14:creationId xmlns:p14="http://schemas.microsoft.com/office/powerpoint/2010/main" val="2480763233"/>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Lst>
  <p:txStyles>
    <p:titleStyle>
      <a:lvl1pPr algn="l" defTabSz="685783"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2pPr>
      <a:lvl3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3pPr>
      <a:lvl4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4pPr>
      <a:lvl5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5pPr>
      <a:lvl6pPr marL="457189"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6pPr>
      <a:lvl7pPr marL="914377"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7pPr>
      <a:lvl8pPr marL="1371566"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8pPr>
      <a:lvl9pPr marL="1828754"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9pPr>
    </p:titleStyle>
    <p:bodyStyle>
      <a:lvl1pPr marL="171446" indent="-171446" algn="l" defTabSz="685783" rtl="0" eaLnBrk="1" fontAlgn="base" hangingPunct="1">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E90388-059A-9EBD-C699-4AC69F53DD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1E0F81-C44D-9F0E-119B-BD8D3E9857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8B8A4-D701-6A9D-96B8-1CF14AB6B2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0E5960-9A4B-47B3-8DEB-B980385AC866}" type="datetimeFigureOut">
              <a:rPr lang="en-US" smtClean="0"/>
              <a:t>7/25/2025</a:t>
            </a:fld>
            <a:endParaRPr lang="en-US" dirty="0"/>
          </a:p>
        </p:txBody>
      </p:sp>
      <p:sp>
        <p:nvSpPr>
          <p:cNvPr id="5" name="Footer Placeholder 4">
            <a:extLst>
              <a:ext uri="{FF2B5EF4-FFF2-40B4-BE49-F238E27FC236}">
                <a16:creationId xmlns:a16="http://schemas.microsoft.com/office/drawing/2014/main" id="{EEECEACB-29D6-5B7F-476E-B0A3C3367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D782EFF8-A736-7FE0-0E1B-A535098B0B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9EA946E-C687-498E-8DD8-487A24C031E4}" type="slidenum">
              <a:rPr lang="en-US" smtClean="0"/>
              <a:t>‹#›</a:t>
            </a:fld>
            <a:endParaRPr lang="en-US" dirty="0"/>
          </a:p>
        </p:txBody>
      </p:sp>
    </p:spTree>
    <p:extLst>
      <p:ext uri="{BB962C8B-B14F-4D97-AF65-F5344CB8AC3E}">
        <p14:creationId xmlns:p14="http://schemas.microsoft.com/office/powerpoint/2010/main" val="257723394"/>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 id="2147484229" r:id="rId13"/>
    <p:sldLayoutId id="2147484230" r:id="rId14"/>
    <p:sldLayoutId id="2147484231" r:id="rId15"/>
    <p:sldLayoutId id="2147484232" r:id="rId16"/>
    <p:sldLayoutId id="2147484233" r:id="rId17"/>
    <p:sldLayoutId id="2147484234" r:id="rId18"/>
    <p:sldLayoutId id="2147484235" r:id="rId19"/>
    <p:sldLayoutId id="2147484236" r:id="rId20"/>
    <p:sldLayoutId id="2147484237" r:id="rId21"/>
    <p:sldLayoutId id="2147484238" r:id="rId22"/>
    <p:sldLayoutId id="2147484239" r:id="rId23"/>
    <p:sldLayoutId id="2147484240" r:id="rId24"/>
    <p:sldLayoutId id="2147484241" r:id="rId25"/>
    <p:sldLayoutId id="2147484242" r:id="rId26"/>
    <p:sldLayoutId id="2147484243" r:id="rId27"/>
    <p:sldLayoutId id="2147484244" r:id="rId28"/>
    <p:sldLayoutId id="2147484245" r:id="rId29"/>
    <p:sldLayoutId id="2147484246" r:id="rId30"/>
    <p:sldLayoutId id="2147484247" r:id="rId31"/>
    <p:sldLayoutId id="2147484248" r:id="rId32"/>
    <p:sldLayoutId id="2147484249" r:id="rId33"/>
    <p:sldLayoutId id="2147484250" r:id="rId34"/>
    <p:sldLayoutId id="2147484251" r:id="rId35"/>
    <p:sldLayoutId id="2147484252" r:id="rId36"/>
    <p:sldLayoutId id="2147484253" r:id="rId37"/>
    <p:sldLayoutId id="2147484254" r:id="rId38"/>
    <p:sldLayoutId id="2147484255" r:id="rId39"/>
    <p:sldLayoutId id="2147484256" r:id="rId40"/>
    <p:sldLayoutId id="2147484257" r:id="rId41"/>
    <p:sldLayoutId id="2147484258" r:id="rId42"/>
    <p:sldLayoutId id="2147484259" r:id="rId43"/>
    <p:sldLayoutId id="2147484260" r:id="rId44"/>
    <p:sldLayoutId id="2147484261" r:id="rId45"/>
    <p:sldLayoutId id="2147484262"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notesSlide" Target="../notesSlides/notesSlide17.xml"/><Relationship Id="rId16" Type="http://schemas.openxmlformats.org/officeDocument/2006/relationships/image" Target="../media/image72.svg"/><Relationship Id="rId1" Type="http://schemas.openxmlformats.org/officeDocument/2006/relationships/slideLayout" Target="../slideLayouts/slideLayout4.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75.svg"/></Relationships>
</file>

<file path=ppt/slides/_rels/slide21.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svg"/><Relationship Id="rId2" Type="http://schemas.openxmlformats.org/officeDocument/2006/relationships/notesSlide" Target="../notesSlides/notesSlide21.xml"/><Relationship Id="rId1" Type="http://schemas.openxmlformats.org/officeDocument/2006/relationships/slideLayout" Target="../slideLayouts/slideLayout28.xml"/><Relationship Id="rId6" Type="http://schemas.openxmlformats.org/officeDocument/2006/relationships/image" Target="../media/image79.sv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svg"/><Relationship Id="rId9" Type="http://schemas.openxmlformats.org/officeDocument/2006/relationships/image" Target="../media/image82.png"/><Relationship Id="rId14" Type="http://schemas.openxmlformats.org/officeDocument/2006/relationships/image" Target="../media/image87.svg"/></Relationships>
</file>

<file path=ppt/slides/_rels/slide22.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svg"/><Relationship Id="rId12" Type="http://schemas.openxmlformats.org/officeDocument/2006/relationships/image" Target="../media/image97.sv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svg"/><Relationship Id="rId10" Type="http://schemas.openxmlformats.org/officeDocument/2006/relationships/image" Target="../media/image95.sv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01.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8" Type="http://schemas.openxmlformats.org/officeDocument/2006/relationships/image" Target="../media/image107.svg"/><Relationship Id="rId13" Type="http://schemas.openxmlformats.org/officeDocument/2006/relationships/image" Target="../media/image112.png"/><Relationship Id="rId18" Type="http://schemas.openxmlformats.org/officeDocument/2006/relationships/image" Target="../media/image117.svg"/><Relationship Id="rId3" Type="http://schemas.openxmlformats.org/officeDocument/2006/relationships/image" Target="../media/image102.png"/><Relationship Id="rId21" Type="http://schemas.openxmlformats.org/officeDocument/2006/relationships/image" Target="../media/image120.png"/><Relationship Id="rId7" Type="http://schemas.openxmlformats.org/officeDocument/2006/relationships/image" Target="../media/image106.png"/><Relationship Id="rId12" Type="http://schemas.openxmlformats.org/officeDocument/2006/relationships/image" Target="../media/image111.svg"/><Relationship Id="rId17" Type="http://schemas.openxmlformats.org/officeDocument/2006/relationships/image" Target="../media/image116.png"/><Relationship Id="rId2" Type="http://schemas.openxmlformats.org/officeDocument/2006/relationships/notesSlide" Target="../notesSlides/notesSlide28.xml"/><Relationship Id="rId16" Type="http://schemas.openxmlformats.org/officeDocument/2006/relationships/image" Target="../media/image115.svg"/><Relationship Id="rId20" Type="http://schemas.openxmlformats.org/officeDocument/2006/relationships/image" Target="../media/image119.svg"/><Relationship Id="rId1" Type="http://schemas.openxmlformats.org/officeDocument/2006/relationships/slideLayout" Target="../slideLayouts/slideLayout23.xml"/><Relationship Id="rId6" Type="http://schemas.openxmlformats.org/officeDocument/2006/relationships/image" Target="../media/image105.sv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png"/><Relationship Id="rId10" Type="http://schemas.openxmlformats.org/officeDocument/2006/relationships/image" Target="../media/image109.svg"/><Relationship Id="rId19" Type="http://schemas.openxmlformats.org/officeDocument/2006/relationships/image" Target="../media/image118.png"/><Relationship Id="rId4" Type="http://schemas.openxmlformats.org/officeDocument/2006/relationships/image" Target="../media/image103.svg"/><Relationship Id="rId9" Type="http://schemas.openxmlformats.org/officeDocument/2006/relationships/image" Target="../media/image108.png"/><Relationship Id="rId14" Type="http://schemas.openxmlformats.org/officeDocument/2006/relationships/image" Target="../media/image113.svg"/><Relationship Id="rId22" Type="http://schemas.openxmlformats.org/officeDocument/2006/relationships/image" Target="../media/image121.svg"/></Relationships>
</file>

<file path=ppt/slides/_rels/slide29.xml.rels><?xml version="1.0" encoding="UTF-8" standalone="yes"?>
<Relationships xmlns="http://schemas.openxmlformats.org/package/2006/relationships"><Relationship Id="rId8" Type="http://schemas.openxmlformats.org/officeDocument/2006/relationships/image" Target="../media/image127.svg"/><Relationship Id="rId13" Type="http://schemas.openxmlformats.org/officeDocument/2006/relationships/image" Target="../media/image132.png"/><Relationship Id="rId18" Type="http://schemas.openxmlformats.org/officeDocument/2006/relationships/image" Target="../media/image137.sv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svg"/><Relationship Id="rId17" Type="http://schemas.openxmlformats.org/officeDocument/2006/relationships/image" Target="../media/image136.png"/><Relationship Id="rId2" Type="http://schemas.openxmlformats.org/officeDocument/2006/relationships/notesSlide" Target="../notesSlides/notesSlide29.xml"/><Relationship Id="rId16" Type="http://schemas.openxmlformats.org/officeDocument/2006/relationships/image" Target="../media/image135.svg"/><Relationship Id="rId1" Type="http://schemas.openxmlformats.org/officeDocument/2006/relationships/slideLayout" Target="../slideLayouts/slideLayout23.xml"/><Relationship Id="rId6" Type="http://schemas.openxmlformats.org/officeDocument/2006/relationships/image" Target="../media/image125.sv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134.png"/><Relationship Id="rId10" Type="http://schemas.openxmlformats.org/officeDocument/2006/relationships/image" Target="../media/image129.svg"/><Relationship Id="rId4" Type="http://schemas.openxmlformats.org/officeDocument/2006/relationships/image" Target="../media/image123.svg"/><Relationship Id="rId9" Type="http://schemas.openxmlformats.org/officeDocument/2006/relationships/image" Target="../media/image128.png"/><Relationship Id="rId14" Type="http://schemas.openxmlformats.org/officeDocument/2006/relationships/image" Target="../media/image133.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8" Type="http://schemas.openxmlformats.org/officeDocument/2006/relationships/image" Target="../media/image144.svg"/><Relationship Id="rId13" Type="http://schemas.openxmlformats.org/officeDocument/2006/relationships/image" Target="../media/image149.png"/><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8.svg"/><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image" Target="../media/image142.svg"/><Relationship Id="rId11" Type="http://schemas.openxmlformats.org/officeDocument/2006/relationships/image" Target="../media/image147.png"/><Relationship Id="rId5" Type="http://schemas.openxmlformats.org/officeDocument/2006/relationships/image" Target="../media/image141.png"/><Relationship Id="rId10" Type="http://schemas.openxmlformats.org/officeDocument/2006/relationships/image" Target="../media/image146.svg"/><Relationship Id="rId4" Type="http://schemas.openxmlformats.org/officeDocument/2006/relationships/image" Target="../media/image140.svg"/><Relationship Id="rId9" Type="http://schemas.openxmlformats.org/officeDocument/2006/relationships/image" Target="../media/image145.png"/><Relationship Id="rId14" Type="http://schemas.openxmlformats.org/officeDocument/2006/relationships/image" Target="../media/image150.svg"/></Relationships>
</file>

<file path=ppt/slides/_rels/slide3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8" Type="http://schemas.openxmlformats.org/officeDocument/2006/relationships/image" Target="../media/image157.sv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155.svg"/><Relationship Id="rId5" Type="http://schemas.openxmlformats.org/officeDocument/2006/relationships/image" Target="../media/image154.png"/><Relationship Id="rId4" Type="http://schemas.openxmlformats.org/officeDocument/2006/relationships/image" Target="../media/image153.svg"/></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8" Type="http://schemas.openxmlformats.org/officeDocument/2006/relationships/image" Target="../media/image164.svg"/><Relationship Id="rId13" Type="http://schemas.openxmlformats.org/officeDocument/2006/relationships/image" Target="../media/image169.png"/><Relationship Id="rId3" Type="http://schemas.openxmlformats.org/officeDocument/2006/relationships/image" Target="../media/image159.png"/><Relationship Id="rId7" Type="http://schemas.openxmlformats.org/officeDocument/2006/relationships/image" Target="../media/image163.png"/><Relationship Id="rId12" Type="http://schemas.openxmlformats.org/officeDocument/2006/relationships/image" Target="../media/image168.svg"/><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162.svg"/><Relationship Id="rId11" Type="http://schemas.openxmlformats.org/officeDocument/2006/relationships/image" Target="../media/image167.png"/><Relationship Id="rId5" Type="http://schemas.openxmlformats.org/officeDocument/2006/relationships/image" Target="../media/image161.png"/><Relationship Id="rId10" Type="http://schemas.openxmlformats.org/officeDocument/2006/relationships/image" Target="../media/image166.svg"/><Relationship Id="rId4" Type="http://schemas.openxmlformats.org/officeDocument/2006/relationships/image" Target="../media/image160.svg"/><Relationship Id="rId9" Type="http://schemas.openxmlformats.org/officeDocument/2006/relationships/image" Target="../media/image165.png"/><Relationship Id="rId14" Type="http://schemas.openxmlformats.org/officeDocument/2006/relationships/image" Target="../media/image170.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4.xml"/><Relationship Id="rId1" Type="http://schemas.openxmlformats.org/officeDocument/2006/relationships/slideLayout" Target="../slideLayouts/slideLayout10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8" Type="http://schemas.openxmlformats.org/officeDocument/2006/relationships/image" Target="../media/image142.svg"/><Relationship Id="rId3" Type="http://schemas.openxmlformats.org/officeDocument/2006/relationships/image" Target="../media/image171.png"/><Relationship Id="rId7" Type="http://schemas.openxmlformats.org/officeDocument/2006/relationships/image" Target="../media/image141.png"/><Relationship Id="rId2" Type="http://schemas.openxmlformats.org/officeDocument/2006/relationships/notesSlide" Target="../notesSlides/notesSlide42.xml"/><Relationship Id="rId1" Type="http://schemas.openxmlformats.org/officeDocument/2006/relationships/slideLayout" Target="../slideLayouts/slideLayout69.xml"/><Relationship Id="rId6" Type="http://schemas.openxmlformats.org/officeDocument/2006/relationships/image" Target="../media/image174.svg"/><Relationship Id="rId5" Type="http://schemas.openxmlformats.org/officeDocument/2006/relationships/image" Target="../media/image173.png"/><Relationship Id="rId10" Type="http://schemas.openxmlformats.org/officeDocument/2006/relationships/image" Target="../media/image176.svg"/><Relationship Id="rId4" Type="http://schemas.openxmlformats.org/officeDocument/2006/relationships/image" Target="../media/image172.svg"/><Relationship Id="rId9" Type="http://schemas.openxmlformats.org/officeDocument/2006/relationships/image" Target="../media/image175.png"/></Relationships>
</file>

<file path=ppt/slides/_rels/slide4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43.xml"/><Relationship Id="rId1" Type="http://schemas.openxmlformats.org/officeDocument/2006/relationships/slideLayout" Target="../slideLayouts/slideLayout23.xml"/><Relationship Id="rId5" Type="http://schemas.openxmlformats.org/officeDocument/2006/relationships/image" Target="../media/image179.svg"/><Relationship Id="rId4" Type="http://schemas.openxmlformats.org/officeDocument/2006/relationships/image" Target="../media/image178.png"/></Relationships>
</file>

<file path=ppt/slides/_rels/slide4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microsoft.com/office/2007/relationships/hdphoto" Target="../media/hdphoto4.wdp"/></Relationships>
</file>

<file path=ppt/slides/_rels/slide4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microsoft.com/office/2007/relationships/hdphoto" Target="../media/hdphoto5.wdp"/></Relationships>
</file>

<file path=ppt/slides/_rels/slide4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hyperlink" Target="https://www.ncbi.nlm.nih.gov/pubmed/26827463" TargetMode="External"/><Relationship Id="rId3" Type="http://schemas.openxmlformats.org/officeDocument/2006/relationships/hyperlink" Target="https://doi.org/10.1080/15548732.2012.705239" TargetMode="External"/><Relationship Id="rId7" Type="http://schemas.openxmlformats.org/officeDocument/2006/relationships/hyperlink" Target="https://www.cffutures.org/ta-tool/cffcomprehensiveframework-pdf/" TargetMode="External"/><Relationship Id="rId2" Type="http://schemas.openxmlformats.org/officeDocument/2006/relationships/notesSlide" Target="../notesSlides/notesSlide48.xml"/><Relationship Id="rId1" Type="http://schemas.openxmlformats.org/officeDocument/2006/relationships/slideLayout" Target="../slideLayouts/slideLayout25.xml"/><Relationship Id="rId6" Type="http://schemas.openxmlformats.org/officeDocument/2006/relationships/hyperlink" Target="http://www.cffutures.org/files/cvi.pdf" TargetMode="External"/><Relationship Id="rId11" Type="http://schemas.openxmlformats.org/officeDocument/2006/relationships/hyperlink" Target="https://ncsacw.acf.hhs.gov/files/collaborative-capacity-module-3.pdf" TargetMode="External"/><Relationship Id="rId5" Type="http://schemas.openxmlformats.org/officeDocument/2006/relationships/hyperlink" Target="https://www.cffutures.org/files/publications/Drop-off%20Analysis.pdf" TargetMode="External"/><Relationship Id="rId10" Type="http://schemas.openxmlformats.org/officeDocument/2006/relationships/hyperlink" Target="https://aspe.hhs.gov/sites/default/files/documents/faa1b19e66053008e89782914f0aa693/children-at-risk-of-sud.pdf" TargetMode="External"/><Relationship Id="rId4" Type="http://schemas.openxmlformats.org/officeDocument/2006/relationships/hyperlink" Target="https://www.ndacan.acf.hhs.gov/" TargetMode="External"/><Relationship Id="rId9" Type="http://schemas.openxmlformats.org/officeDocument/2006/relationships/hyperlink" Target="https://doi.org/10.1080/03643107.2011.533625"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shatterproof.org/our-work/ending-addiction-stigma/shatterproof-addiction-stigma-Index" TargetMode="External"/><Relationship Id="rId2" Type="http://schemas.openxmlformats.org/officeDocument/2006/relationships/notesSlide" Target="../notesSlides/notesSlide49.xml"/><Relationship Id="rId1" Type="http://schemas.openxmlformats.org/officeDocument/2006/relationships/slideLayout" Target="../slideLayouts/slideLayout25.xml"/><Relationship Id="rId5" Type="http://schemas.openxmlformats.org/officeDocument/2006/relationships/hyperlink" Target="https://www.samhsa.gov/data/report/2023-nsduh-annual-national-report" TargetMode="External"/><Relationship Id="rId4" Type="http://schemas.openxmlformats.org/officeDocument/2006/relationships/hyperlink" Target="https://www.samhsa.gov/about-us/who-we-are/laws-regulations/confidentiality-regulations-faq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hyperlink" Target="https://ncsacw.acf.hhs.gov/files/collaborative-capacity-module-4.pdf" TargetMode="External"/><Relationship Id="rId3" Type="http://schemas.openxmlformats.org/officeDocument/2006/relationships/hyperlink" Target="https://www.cffutures.org/files/CFFComprehensiveFramework.pdf" TargetMode="External"/><Relationship Id="rId7" Type="http://schemas.openxmlformats.org/officeDocument/2006/relationships/hyperlink" Target="https://ncsacw.acf.hhs.gov/files/collaborative-capacity-module-3.pdf" TargetMode="External"/><Relationship Id="rId2" Type="http://schemas.openxmlformats.org/officeDocument/2006/relationships/notesSlide" Target="../notesSlides/notesSlide51.xml"/><Relationship Id="rId1" Type="http://schemas.openxmlformats.org/officeDocument/2006/relationships/slideLayout" Target="../slideLayouts/slideLayout25.xml"/><Relationship Id="rId6" Type="http://schemas.openxmlformats.org/officeDocument/2006/relationships/hyperlink" Target="https://ncsacw.acf.hhs.gov/files/collaborative-capacity-module-2.pdf" TargetMode="External"/><Relationship Id="rId5" Type="http://schemas.openxmlformats.org/officeDocument/2006/relationships/hyperlink" Target="https://ncsacw.acf.hhs.gov/files/collaborative-capacity-module-1.pdf" TargetMode="External"/><Relationship Id="rId4" Type="http://schemas.openxmlformats.org/officeDocument/2006/relationships/hyperlink" Target="https://www.cffutures.org/files/publications/Drop-off%20Analysis.pdf" TargetMode="External"/><Relationship Id="rId9" Type="http://schemas.openxmlformats.org/officeDocument/2006/relationships/hyperlink" Target="https://ncsacw.acf.hhs.gov/files/collaborative-capacity-module-5.pdf"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ncsacw.acf.hhs.gov/files/live-experience.pdf" TargetMode="External"/><Relationship Id="rId3" Type="http://schemas.openxmlformats.org/officeDocument/2006/relationships/hyperlink" Target="https://ncsacw.acf.hhs.gov/files/collaborative-capacity-module-6.pdf" TargetMode="External"/><Relationship Id="rId7" Type="http://schemas.openxmlformats.org/officeDocument/2006/relationships/hyperlink" Target="https://ncsacw.acf.hhs.gov/files/disrupting-stigma-brief.pdf" TargetMode="External"/><Relationship Id="rId2" Type="http://schemas.openxmlformats.org/officeDocument/2006/relationships/notesSlide" Target="../notesSlides/notesSlide52.xml"/><Relationship Id="rId1" Type="http://schemas.openxmlformats.org/officeDocument/2006/relationships/slideLayout" Target="../slideLayouts/slideLayout25.xml"/><Relationship Id="rId6" Type="http://schemas.openxmlformats.org/officeDocument/2006/relationships/hyperlink" Target="https://ncsacw.acf.hhs.gov/files/rpg-ta-brief-child-welfare-timeline.pdf" TargetMode="External"/><Relationship Id="rId11" Type="http://schemas.openxmlformats.org/officeDocument/2006/relationships/hyperlink" Target="https://ncsacw.acf.hhs.gov/files/rpg-brief-3-results.pdf" TargetMode="External"/><Relationship Id="rId5" Type="http://schemas.openxmlformats.org/officeDocument/2006/relationships/hyperlink" Target="https://ncsacw.acf.hhs.gov/files/safety-and-risk-tip-sheet-2.pdf" TargetMode="External"/><Relationship Id="rId10" Type="http://schemas.openxmlformats.org/officeDocument/2006/relationships/hyperlink" Target="https://ncsacw.acf.hhs.gov/files/rpg-brief-2-resources.pdf" TargetMode="External"/><Relationship Id="rId4" Type="http://schemas.openxmlformats.org/officeDocument/2006/relationships/hyperlink" Target="https://ncsacw.acf.hhs.gov/files/collaborative-capacity-module-7.pdf" TargetMode="External"/><Relationship Id="rId9" Type="http://schemas.openxmlformats.org/officeDocument/2006/relationships/hyperlink" Target="https://ncsacw.acf.hhs.gov/files/rpg-brief-1-relationships.pdf"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www.samhsa.gov/data/report/2023-nsduh-annual-national-report" TargetMode="External"/><Relationship Id="rId3" Type="http://schemas.openxmlformats.org/officeDocument/2006/relationships/hyperlink" Target="https://www.youtube.com/watch?v=5bpJfwnOx3c" TargetMode="External"/><Relationship Id="rId7" Type="http://schemas.openxmlformats.org/officeDocument/2006/relationships/hyperlink" Target="https://ncsacw.acf.hhs.gov/files/FCSC_508.pdf" TargetMode="External"/><Relationship Id="rId2" Type="http://schemas.openxmlformats.org/officeDocument/2006/relationships/notesSlide" Target="../notesSlides/notesSlide53.xml"/><Relationship Id="rId1" Type="http://schemas.openxmlformats.org/officeDocument/2006/relationships/slideLayout" Target="../slideLayouts/slideLayout25.xml"/><Relationship Id="rId6" Type="http://schemas.openxmlformats.org/officeDocument/2006/relationships/hyperlink" Target="https://ncsacw.acf.hhs.gov/files/Collaborative_Approach_508.pdf" TargetMode="External"/><Relationship Id="rId5" Type="http://schemas.openxmlformats.org/officeDocument/2006/relationships/hyperlink" Target="https://ncsacw.acf.hhs.gov/files/peer19_brief.pdf" TargetMode="External"/><Relationship Id="rId10" Type="http://schemas.openxmlformats.org/officeDocument/2006/relationships/hyperlink" Target="https://www.samhsa.gov/sites/default/files/how-do-i-exchange-part2.pdf" TargetMode="External"/><Relationship Id="rId4" Type="http://schemas.openxmlformats.org/officeDocument/2006/relationships/hyperlink" Target="https://ncsacw.acf.hhs.gov/files/sustainability-toolkit-508.pdf" TargetMode="External"/><Relationship Id="rId9" Type="http://schemas.openxmlformats.org/officeDocument/2006/relationships/hyperlink" Target="https://www.hhs.gov/guidance/sites/default/files/hhs-guidance-documents/does-part2-apply.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notesSlide" Target="../notesSlides/notesSlide8.xml"/><Relationship Id="rId16" Type="http://schemas.openxmlformats.org/officeDocument/2006/relationships/image" Target="../media/image41.svg"/><Relationship Id="rId20" Type="http://schemas.openxmlformats.org/officeDocument/2006/relationships/image" Target="../media/image45.svg"/><Relationship Id="rId1" Type="http://schemas.openxmlformats.org/officeDocument/2006/relationships/slideLayout" Target="../slideLayouts/slideLayout24.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19" Type="http://schemas.openxmlformats.org/officeDocument/2006/relationships/image" Target="../media/image44.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 Id="rId22" Type="http://schemas.openxmlformats.org/officeDocument/2006/relationships/image" Target="../media/image47.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2" y="0"/>
            <a:ext cx="12192000" cy="4485736"/>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dirty="0">
              <a:solidFill>
                <a:srgbClr val="FFFFFF"/>
              </a:solidFill>
              <a:sym typeface="Helvetica Light"/>
            </a:endParaRPr>
          </a:p>
        </p:txBody>
      </p:sp>
      <p:sp>
        <p:nvSpPr>
          <p:cNvPr id="2" name="Title 1"/>
          <p:cNvSpPr>
            <a:spLocks noGrp="1"/>
          </p:cNvSpPr>
          <p:nvPr>
            <p:ph type="ctrTitle"/>
          </p:nvPr>
        </p:nvSpPr>
        <p:spPr>
          <a:xfrm>
            <a:off x="0" y="962025"/>
            <a:ext cx="12192000" cy="2242796"/>
          </a:xfrm>
        </p:spPr>
        <p:txBody>
          <a:bodyPr>
            <a:noAutofit/>
          </a:bodyPr>
          <a:lstStyle/>
          <a:p>
            <a:pPr>
              <a:spcAft>
                <a:spcPts val="1200"/>
              </a:spcAft>
            </a:pPr>
            <a:r>
              <a:rPr lang="en-US" sz="4000" b="1" dirty="0">
                <a:solidFill>
                  <a:schemeClr val="bg1"/>
                </a:solidFill>
                <a:latin typeface="+mj-lt"/>
                <a:cs typeface="Arial"/>
              </a:rPr>
              <a:t>Module 7: </a:t>
            </a:r>
            <a:br>
              <a:rPr lang="en-US" sz="4000" b="1" dirty="0">
                <a:latin typeface="+mj-lt"/>
                <a:cs typeface="Arial" panose="020B0604020202020204" pitchFamily="34" charset="0"/>
              </a:rPr>
            </a:br>
            <a:r>
              <a:rPr lang="en-US" sz="4000" b="1" dirty="0">
                <a:solidFill>
                  <a:schemeClr val="bg1"/>
                </a:solidFill>
                <a:latin typeface="+mj-lt"/>
                <a:cs typeface="Arial"/>
              </a:rPr>
              <a:t>A Coordinated Multi-System Approach to </a:t>
            </a:r>
            <a:br>
              <a:rPr lang="en-US" sz="4000" b="1" dirty="0">
                <a:solidFill>
                  <a:schemeClr val="bg1"/>
                </a:solidFill>
                <a:latin typeface="+mj-lt"/>
                <a:cs typeface="Arial"/>
              </a:rPr>
            </a:br>
            <a:r>
              <a:rPr lang="en-US" sz="4000" b="1" dirty="0">
                <a:solidFill>
                  <a:schemeClr val="bg1"/>
                </a:solidFill>
                <a:latin typeface="+mj-lt"/>
                <a:cs typeface="Arial"/>
              </a:rPr>
              <a:t>Better Serve Children &amp; Families Affected </a:t>
            </a:r>
            <a:br>
              <a:rPr lang="en-US" sz="4000" b="1" dirty="0">
                <a:solidFill>
                  <a:schemeClr val="bg1"/>
                </a:solidFill>
                <a:latin typeface="+mj-lt"/>
                <a:cs typeface="Arial"/>
              </a:rPr>
            </a:br>
            <a:r>
              <a:rPr lang="en-US" sz="4000" b="1" dirty="0">
                <a:solidFill>
                  <a:schemeClr val="bg1"/>
                </a:solidFill>
                <a:latin typeface="+mj-lt"/>
                <a:cs typeface="Arial"/>
              </a:rPr>
              <a:t>by Substance Use &amp; Co-Occurring Disorders </a:t>
            </a:r>
          </a:p>
        </p:txBody>
      </p:sp>
      <p:sp>
        <p:nvSpPr>
          <p:cNvPr id="3" name="Subtitle 2"/>
          <p:cNvSpPr>
            <a:spLocks noGrp="1"/>
          </p:cNvSpPr>
          <p:nvPr>
            <p:ph type="subTitle" idx="1"/>
          </p:nvPr>
        </p:nvSpPr>
        <p:spPr>
          <a:xfrm>
            <a:off x="1523998" y="3600570"/>
            <a:ext cx="9144000" cy="646023"/>
          </a:xfrm>
        </p:spPr>
        <p:txBody>
          <a:bodyPr/>
          <a:lstStyle/>
          <a:p>
            <a:r>
              <a:rPr lang="en-US" sz="3600" b="1" i="1" dirty="0">
                <a:solidFill>
                  <a:schemeClr val="bg1"/>
                </a:solidFill>
                <a:latin typeface="Arial" panose="020B0604020202020204" pitchFamily="34" charset="0"/>
                <a:cs typeface="Arial" panose="020B0604020202020204" pitchFamily="34" charset="0"/>
              </a:rPr>
              <a:t>Child Welfare Training Toolkit</a:t>
            </a:r>
          </a:p>
        </p:txBody>
      </p:sp>
      <p:pic>
        <p:nvPicPr>
          <p:cNvPr id="4" name="Picture 3" descr="National Center on Substance Abuse and Child Welfare logo">
            <a:extLs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3701176" y="5070618"/>
            <a:ext cx="4789648" cy="1118750"/>
          </a:xfrm>
          <a:prstGeom prst="rect">
            <a:avLst/>
          </a:prstGeom>
        </p:spPr>
      </p:pic>
    </p:spTree>
    <p:extLst>
      <p:ext uri="{BB962C8B-B14F-4D97-AF65-F5344CB8AC3E}">
        <p14:creationId xmlns:p14="http://schemas.microsoft.com/office/powerpoint/2010/main" val="2292044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2D954AA-4411-84F7-63C4-E9844AD221E1}"/>
              </a:ext>
              <a:ext uri="{C183D7F6-B498-43B3-948B-1728B52AA6E4}">
                <adec:decorative xmlns:adec="http://schemas.microsoft.com/office/drawing/2017/decorative" val="1"/>
              </a:ext>
            </a:extLst>
          </p:cNvPr>
          <p:cNvSpPr>
            <a:spLocks noGrp="1"/>
          </p:cNvSpPr>
          <p:nvPr>
            <p:ph type="title"/>
          </p:nvPr>
        </p:nvSpPr>
        <p:spPr/>
        <p:txBody>
          <a:bodyPr/>
          <a:lstStyle/>
          <a:p>
            <a:r>
              <a:rPr lang="en-US" dirty="0"/>
              <a:t>Pair and Share Discussion Questions – What Makes or Breaks Collaborative Partnerships</a:t>
            </a:r>
          </a:p>
        </p:txBody>
      </p:sp>
      <p:sp>
        <p:nvSpPr>
          <p:cNvPr id="2" name="Content Placeholder 1">
            <a:extLst>
              <a:ext uri="{FF2B5EF4-FFF2-40B4-BE49-F238E27FC236}">
                <a16:creationId xmlns:a16="http://schemas.microsoft.com/office/drawing/2014/main" id="{B65AD1F4-C34A-AB79-927C-4D2A48C68277}"/>
              </a:ext>
              <a:ext uri="{C183D7F6-B498-43B3-948B-1728B52AA6E4}">
                <adec:decorative xmlns:adec="http://schemas.microsoft.com/office/drawing/2017/decorative" val="1"/>
              </a:ext>
            </a:extLst>
          </p:cNvPr>
          <p:cNvSpPr>
            <a:spLocks noGrp="1"/>
          </p:cNvSpPr>
          <p:nvPr>
            <p:ph sz="quarter" idx="14"/>
          </p:nvPr>
        </p:nvSpPr>
        <p:spPr/>
        <p:txBody>
          <a:bodyPr/>
          <a:lstStyle/>
          <a:p>
            <a:r>
              <a:rPr lang="en-US" dirty="0"/>
              <a:t>Pair and Share Discussion Questions</a:t>
            </a:r>
          </a:p>
        </p:txBody>
      </p:sp>
      <p:sp>
        <p:nvSpPr>
          <p:cNvPr id="3" name="Content Placeholder 2">
            <a:extLst>
              <a:ext uri="{FF2B5EF4-FFF2-40B4-BE49-F238E27FC236}">
                <a16:creationId xmlns:a16="http://schemas.microsoft.com/office/drawing/2014/main" id="{C45A9506-18AC-6AFF-00B6-4FD0080517A1}"/>
              </a:ext>
            </a:extLst>
          </p:cNvPr>
          <p:cNvSpPr>
            <a:spLocks noGrp="1"/>
          </p:cNvSpPr>
          <p:nvPr>
            <p:ph sz="quarter" idx="15"/>
          </p:nvPr>
        </p:nvSpPr>
        <p:spPr>
          <a:xfrm>
            <a:off x="1029980" y="1588105"/>
            <a:ext cx="10132037" cy="2556363"/>
          </a:xfrm>
        </p:spPr>
        <p:txBody>
          <a:bodyPr anchor="ctr"/>
          <a:lstStyle/>
          <a:p>
            <a:pPr>
              <a:lnSpc>
                <a:spcPct val="100000"/>
              </a:lnSpc>
              <a:spcBef>
                <a:spcPts val="1800"/>
              </a:spcBef>
              <a:spcAft>
                <a:spcPts val="1800"/>
              </a:spcAft>
            </a:pPr>
            <a:r>
              <a:rPr lang="en-US" sz="2400" b="1" dirty="0"/>
              <a:t>What are some characteristics of successful collaborative partnerships (system-level and/or practice-level)?</a:t>
            </a:r>
          </a:p>
          <a:p>
            <a:pPr>
              <a:lnSpc>
                <a:spcPct val="100000"/>
              </a:lnSpc>
              <a:spcBef>
                <a:spcPts val="1800"/>
              </a:spcBef>
              <a:spcAft>
                <a:spcPts val="1800"/>
              </a:spcAft>
            </a:pPr>
            <a:r>
              <a:rPr lang="en-US" sz="2400" b="1" dirty="0"/>
              <a:t>What are some common reasons why collaborative partnerships fail (systems-level and/or practice-level)?</a:t>
            </a:r>
          </a:p>
        </p:txBody>
      </p:sp>
    </p:spTree>
    <p:extLst>
      <p:ext uri="{BB962C8B-B14F-4D97-AF65-F5344CB8AC3E}">
        <p14:creationId xmlns:p14="http://schemas.microsoft.com/office/powerpoint/2010/main" val="4254792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659FB9D6-E34B-6A5B-1E61-9FDA53897E39}"/>
              </a:ext>
              <a:ext uri="{C183D7F6-B498-43B3-948B-1728B52AA6E4}">
                <adec:decorative xmlns:adec="http://schemas.microsoft.com/office/drawing/2017/decorative" val="1"/>
              </a:ext>
            </a:extLst>
          </p:cNvPr>
          <p:cNvPicPr>
            <a:picLocks noGrp="1" noChangeAspect="1"/>
          </p:cNvPicPr>
          <p:nvPr>
            <p:ph idx="1"/>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l="19952" t="15270" r="17254"/>
          <a:stretch/>
        </p:blipFill>
        <p:spPr>
          <a:xfrm>
            <a:off x="-1" y="-11"/>
            <a:ext cx="7642747" cy="6906309"/>
          </a:xfrm>
          <a:prstGeom prst="rect">
            <a:avLst/>
          </a:prstGeom>
        </p:spPr>
      </p:pic>
      <p:sp>
        <p:nvSpPr>
          <p:cNvPr id="12" name="Rectangle 11">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BB36A-63E1-35D3-F3BA-FBEBB74AAF6E}"/>
              </a:ext>
            </a:extLst>
          </p:cNvPr>
          <p:cNvSpPr>
            <a:spLocks noGrp="1"/>
          </p:cNvSpPr>
          <p:nvPr>
            <p:ph type="title"/>
          </p:nvPr>
        </p:nvSpPr>
        <p:spPr>
          <a:xfrm>
            <a:off x="7848600" y="1122363"/>
            <a:ext cx="4023360" cy="3204134"/>
          </a:xfrm>
          <a:noFill/>
        </p:spPr>
        <p:txBody>
          <a:bodyPr vert="horz" lIns="91440" tIns="45720" rIns="91440" bIns="45720" rtlCol="0" anchor="b">
            <a:normAutofit/>
          </a:bodyPr>
          <a:lstStyle/>
          <a:p>
            <a:pPr algn="l"/>
            <a:r>
              <a:rPr lang="en-US" sz="4800" dirty="0">
                <a:solidFill>
                  <a:schemeClr val="tx1"/>
                </a:solidFill>
              </a:rPr>
              <a:t>Common Barriers to Collaborative Partnerships</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858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421C374E-5696-E154-94B6-DC496B239B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116144-0FB4-5429-F952-F8D022A2FA7A}"/>
              </a:ext>
            </a:extLst>
          </p:cNvPr>
          <p:cNvSpPr>
            <a:spLocks noGrp="1"/>
          </p:cNvSpPr>
          <p:nvPr>
            <p:ph type="title"/>
          </p:nvPr>
        </p:nvSpPr>
        <p:spPr>
          <a:xfrm>
            <a:off x="0" y="2971800"/>
            <a:ext cx="12192000" cy="3886200"/>
          </a:xfrm>
          <a:gradFill flip="none" rotWithShape="1">
            <a:gsLst>
              <a:gs pos="0">
                <a:srgbClr val="2189AB"/>
              </a:gs>
              <a:gs pos="18000">
                <a:srgbClr val="2A7EA4"/>
              </a:gs>
              <a:gs pos="0">
                <a:schemeClr val="accent2"/>
              </a:gs>
              <a:gs pos="46000">
                <a:schemeClr val="accent1">
                  <a:lumMod val="95000"/>
                  <a:lumOff val="5000"/>
                </a:schemeClr>
              </a:gs>
              <a:gs pos="100000">
                <a:schemeClr val="accent1">
                  <a:lumMod val="60000"/>
                </a:schemeClr>
              </a:gs>
            </a:gsLst>
            <a:lin ang="13500000" scaled="1"/>
            <a:tileRect/>
          </a:gradFill>
        </p:spPr>
        <p:txBody>
          <a:bodyPr bIns="1005840" anchor="b"/>
          <a:lstStyle/>
          <a:p>
            <a:pPr algn="ctr"/>
            <a:r>
              <a:rPr lang="en-US" sz="4400" dirty="0">
                <a:solidFill>
                  <a:schemeClr val="bg1"/>
                </a:solidFill>
              </a:rPr>
              <a:t>Misalignment of Mission &amp; Values</a:t>
            </a:r>
          </a:p>
        </p:txBody>
      </p:sp>
      <p:sp>
        <p:nvSpPr>
          <p:cNvPr id="4" name="Oval 3">
            <a:extLst>
              <a:ext uri="{FF2B5EF4-FFF2-40B4-BE49-F238E27FC236}">
                <a16:creationId xmlns:a16="http://schemas.microsoft.com/office/drawing/2014/main" id="{8C632D6B-C112-EBD7-C265-951F995DFDEF}"/>
              </a:ext>
              <a:ext uri="{C183D7F6-B498-43B3-948B-1728B52AA6E4}">
                <adec:decorative xmlns:adec="http://schemas.microsoft.com/office/drawing/2017/decorative" val="1"/>
              </a:ext>
            </a:extLst>
          </p:cNvPr>
          <p:cNvSpPr/>
          <p:nvPr/>
        </p:nvSpPr>
        <p:spPr>
          <a:xfrm rot="16200000">
            <a:off x="1012793" y="763232"/>
            <a:ext cx="3657600" cy="3657600"/>
          </a:xfrm>
          <a:prstGeom prst="ellipse">
            <a:avLst/>
          </a:prstGeom>
          <a:solidFill>
            <a:schemeClr val="bg1"/>
          </a:solidFill>
          <a:ln>
            <a:solidFill>
              <a:schemeClr val="accent4">
                <a:lumMod val="75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8D85417E-215C-ACF6-F77D-B194F21B1DCC}"/>
              </a:ext>
              <a:ext uri="{C183D7F6-B498-43B3-948B-1728B52AA6E4}">
                <adec:decorative xmlns:adec="http://schemas.microsoft.com/office/drawing/2017/decorative" val="1"/>
              </a:ext>
            </a:extLst>
          </p:cNvPr>
          <p:cNvSpPr/>
          <p:nvPr/>
        </p:nvSpPr>
        <p:spPr>
          <a:xfrm rot="16200000">
            <a:off x="4304633" y="749577"/>
            <a:ext cx="3657600" cy="3657600"/>
          </a:xfrm>
          <a:prstGeom prst="ellipse">
            <a:avLst/>
          </a:prstGeom>
          <a:solidFill>
            <a:schemeClr val="bg1"/>
          </a:solidFill>
          <a:ln>
            <a:solidFill>
              <a:schemeClr val="accent4">
                <a:lumMod val="75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2E09D02E-C2C0-5A83-F3D0-BC536A582285}"/>
              </a:ext>
              <a:ext uri="{C183D7F6-B498-43B3-948B-1728B52AA6E4}">
                <adec:decorative xmlns:adec="http://schemas.microsoft.com/office/drawing/2017/decorative" val="1"/>
              </a:ext>
            </a:extLst>
          </p:cNvPr>
          <p:cNvSpPr/>
          <p:nvPr/>
        </p:nvSpPr>
        <p:spPr>
          <a:xfrm rot="16200000">
            <a:off x="7607680" y="735921"/>
            <a:ext cx="3657600" cy="3657600"/>
          </a:xfrm>
          <a:prstGeom prst="ellipse">
            <a:avLst/>
          </a:prstGeom>
          <a:solidFill>
            <a:schemeClr val="bg1"/>
          </a:solidFill>
          <a:ln>
            <a:solidFill>
              <a:schemeClr val="accent4">
                <a:lumMod val="75000"/>
              </a:schemeClr>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 name="Picture 2" descr="User with solid fill">
            <a:extLst>
              <a:ext uri="{FF2B5EF4-FFF2-40B4-BE49-F238E27FC236}">
                <a16:creationId xmlns:a16="http://schemas.microsoft.com/office/drawing/2014/main" id="{C2F4F1FF-0EA0-A9C2-D4B2-7714A6F623F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699267" y="932503"/>
            <a:ext cx="2928576" cy="2928576"/>
          </a:xfrm>
          <a:prstGeom prst="rect">
            <a:avLst/>
          </a:prstGeom>
        </p:spPr>
      </p:pic>
      <p:pic>
        <p:nvPicPr>
          <p:cNvPr id="6" name="Graphic 5">
            <a:extLst>
              <a:ext uri="{FF2B5EF4-FFF2-40B4-BE49-F238E27FC236}">
                <a16:creationId xmlns:a16="http://schemas.microsoft.com/office/drawing/2014/main" id="{512CD758-A941-AC77-227C-E83A0C5B373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24272" y="1169710"/>
            <a:ext cx="2743200" cy="2743200"/>
          </a:xfrm>
          <a:prstGeom prst="rect">
            <a:avLst/>
          </a:prstGeom>
        </p:spPr>
      </p:pic>
      <p:pic>
        <p:nvPicPr>
          <p:cNvPr id="8" name="Graphic 7">
            <a:extLst>
              <a:ext uri="{FF2B5EF4-FFF2-40B4-BE49-F238E27FC236}">
                <a16:creationId xmlns:a16="http://schemas.microsoft.com/office/drawing/2014/main" id="{774FFB31-F4F2-2F3D-EDA0-8B7F79B9250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14441" y="1378905"/>
            <a:ext cx="2335255" cy="2335255"/>
          </a:xfrm>
          <a:prstGeom prst="rect">
            <a:avLst/>
          </a:prstGeom>
        </p:spPr>
      </p:pic>
    </p:spTree>
    <p:extLst>
      <p:ext uri="{BB962C8B-B14F-4D97-AF65-F5344CB8AC3E}">
        <p14:creationId xmlns:p14="http://schemas.microsoft.com/office/powerpoint/2010/main" val="1663425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671C6ED-83B0-E6D6-4697-6559AD2EA3A0}"/>
              </a:ext>
              <a:ext uri="{C183D7F6-B498-43B3-948B-1728B52AA6E4}">
                <adec:decorative xmlns:adec="http://schemas.microsoft.com/office/drawing/2017/decorative" val="1"/>
              </a:ext>
            </a:extLst>
          </p:cNvPr>
          <p:cNvSpPr/>
          <p:nvPr/>
        </p:nvSpPr>
        <p:spPr>
          <a:xfrm>
            <a:off x="5797838" y="1610436"/>
            <a:ext cx="6394162" cy="526440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27EF1FE8-DBF6-DE7E-4A23-E58635000684}"/>
              </a:ext>
            </a:extLst>
          </p:cNvPr>
          <p:cNvSpPr>
            <a:spLocks noGrp="1"/>
          </p:cNvSpPr>
          <p:nvPr>
            <p:ph type="title"/>
          </p:nvPr>
        </p:nvSpPr>
        <p:spPr>
          <a:xfrm>
            <a:off x="6302136" y="469556"/>
            <a:ext cx="4463807" cy="1140879"/>
          </a:xfrm>
          <a:noFill/>
        </p:spPr>
        <p:txBody>
          <a:bodyPr/>
          <a:lstStyle/>
          <a:p>
            <a:pPr lvl="1" algn="l"/>
            <a:r>
              <a:rPr lang="en-US" sz="3600" dirty="0">
                <a:solidFill>
                  <a:schemeClr val="tx1"/>
                </a:solidFill>
                <a:latin typeface="+mj-lt"/>
              </a:rPr>
              <a:t>Communication &amp; Data Sharing</a:t>
            </a:r>
          </a:p>
        </p:txBody>
      </p:sp>
      <p:sp>
        <p:nvSpPr>
          <p:cNvPr id="15" name="Content Placeholder 14">
            <a:extLst>
              <a:ext uri="{FF2B5EF4-FFF2-40B4-BE49-F238E27FC236}">
                <a16:creationId xmlns:a16="http://schemas.microsoft.com/office/drawing/2014/main" id="{9F56F82E-7D20-9B23-3F61-82D92A20753C}"/>
              </a:ext>
            </a:extLst>
          </p:cNvPr>
          <p:cNvSpPr>
            <a:spLocks noGrp="1"/>
          </p:cNvSpPr>
          <p:nvPr>
            <p:ph sz="quarter" idx="14"/>
          </p:nvPr>
        </p:nvSpPr>
        <p:spPr>
          <a:xfrm>
            <a:off x="6302136" y="2221326"/>
            <a:ext cx="5385565" cy="1645920"/>
          </a:xfrm>
          <a:prstGeom prst="roundRect">
            <a:avLst>
              <a:gd name="adj" fmla="val 3803"/>
            </a:avLst>
          </a:prstGeom>
          <a:solidFill>
            <a:schemeClr val="bg1">
              <a:lumMod val="85000"/>
            </a:schemeClr>
          </a:solidFill>
          <a:ln w="3175">
            <a:solidFill>
              <a:schemeClr val="bg1">
                <a:lumMod val="75000"/>
              </a:schemeClr>
            </a:solidFill>
          </a:ln>
        </p:spPr>
        <p:txBody>
          <a:bodyPr lIns="0" tIns="0" rIns="0" bIns="640080" anchor="ctr"/>
          <a:lstStyle/>
          <a:p>
            <a:pPr marL="0" indent="0" algn="ctr">
              <a:lnSpc>
                <a:spcPct val="100000"/>
              </a:lnSpc>
              <a:spcBef>
                <a:spcPts val="0"/>
              </a:spcBef>
              <a:buNone/>
            </a:pPr>
            <a:r>
              <a:rPr lang="en-US" sz="2800" dirty="0">
                <a:cs typeface="Calibri" panose="020F0502020204030204" pitchFamily="34" charset="0"/>
              </a:rPr>
              <a:t>Confidentiality Regulations </a:t>
            </a:r>
          </a:p>
        </p:txBody>
      </p:sp>
      <p:sp>
        <p:nvSpPr>
          <p:cNvPr id="2" name="Content Placeholder 1">
            <a:extLst>
              <a:ext uri="{FF2B5EF4-FFF2-40B4-BE49-F238E27FC236}">
                <a16:creationId xmlns:a16="http://schemas.microsoft.com/office/drawing/2014/main" id="{07752CC7-895C-0603-EF6E-A4BA3B815376}"/>
              </a:ext>
            </a:extLst>
          </p:cNvPr>
          <p:cNvSpPr>
            <a:spLocks noGrp="1"/>
          </p:cNvSpPr>
          <p:nvPr>
            <p:ph sz="quarter" idx="17"/>
          </p:nvPr>
        </p:nvSpPr>
        <p:spPr>
          <a:xfrm>
            <a:off x="6887897" y="3321759"/>
            <a:ext cx="1889977" cy="1077246"/>
          </a:xfr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anchor="ctr"/>
          <a:lstStyle/>
          <a:p>
            <a:pPr marL="0" indent="0" algn="ctr">
              <a:buNone/>
            </a:pPr>
            <a:r>
              <a:rPr lang="en-US" b="1" dirty="0">
                <a:solidFill>
                  <a:schemeClr val="bg1"/>
                </a:solidFill>
              </a:rPr>
              <a:t>HIPAA</a:t>
            </a:r>
          </a:p>
        </p:txBody>
      </p:sp>
      <p:sp>
        <p:nvSpPr>
          <p:cNvPr id="6" name="Content Placeholder 5">
            <a:extLst>
              <a:ext uri="{FF2B5EF4-FFF2-40B4-BE49-F238E27FC236}">
                <a16:creationId xmlns:a16="http://schemas.microsoft.com/office/drawing/2014/main" id="{F8051C60-0673-F9B0-33D1-4B4276DF2780}"/>
              </a:ext>
            </a:extLst>
          </p:cNvPr>
          <p:cNvSpPr>
            <a:spLocks noGrp="1"/>
          </p:cNvSpPr>
          <p:nvPr>
            <p:ph sz="quarter" idx="19"/>
          </p:nvPr>
        </p:nvSpPr>
        <p:spPr>
          <a:xfrm>
            <a:off x="9115647" y="3321759"/>
            <a:ext cx="1889977" cy="1077246"/>
          </a:xfr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anchor="ctr"/>
          <a:lstStyle/>
          <a:p>
            <a:pPr marL="0" indent="0" algn="ctr">
              <a:buNone/>
            </a:pPr>
            <a:r>
              <a:rPr lang="en-US" b="1" dirty="0">
                <a:solidFill>
                  <a:schemeClr val="bg1"/>
                </a:solidFill>
              </a:rPr>
              <a:t>42 CFR Part 2</a:t>
            </a:r>
          </a:p>
        </p:txBody>
      </p:sp>
      <p:sp>
        <p:nvSpPr>
          <p:cNvPr id="14" name="Content Placeholder 13">
            <a:extLst>
              <a:ext uri="{FF2B5EF4-FFF2-40B4-BE49-F238E27FC236}">
                <a16:creationId xmlns:a16="http://schemas.microsoft.com/office/drawing/2014/main" id="{1AFC55F8-8751-A36E-062C-7A10770DC3CA}"/>
              </a:ext>
            </a:extLst>
          </p:cNvPr>
          <p:cNvSpPr>
            <a:spLocks noGrp="1"/>
          </p:cNvSpPr>
          <p:nvPr>
            <p:ph sz="quarter" idx="13"/>
          </p:nvPr>
        </p:nvSpPr>
        <p:spPr>
          <a:xfrm>
            <a:off x="6302136" y="4893276"/>
            <a:ext cx="5385565" cy="1257968"/>
          </a:xfrm>
          <a:prstGeom prst="roundRect">
            <a:avLst>
              <a:gd name="adj" fmla="val 7169"/>
            </a:avLst>
          </a:prstGeom>
          <a:solidFill>
            <a:schemeClr val="bg1">
              <a:lumMod val="85000"/>
            </a:schemeClr>
          </a:solidFill>
          <a:ln w="3175">
            <a:solidFill>
              <a:schemeClr val="bg1">
                <a:lumMod val="75000"/>
              </a:schemeClr>
            </a:solidFill>
          </a:ln>
        </p:spPr>
        <p:txBody>
          <a:bodyPr/>
          <a:lstStyle/>
          <a:p>
            <a:pPr marL="0" indent="0" algn="ctr">
              <a:lnSpc>
                <a:spcPct val="100000"/>
              </a:lnSpc>
              <a:spcBef>
                <a:spcPts val="0"/>
              </a:spcBef>
              <a:buNone/>
            </a:pPr>
            <a:r>
              <a:rPr lang="en-US" sz="2800" dirty="0">
                <a:solidFill>
                  <a:schemeClr val="tx1"/>
                </a:solidFill>
              </a:rPr>
              <a:t>Systems-Level Mistrust</a:t>
            </a:r>
          </a:p>
        </p:txBody>
      </p:sp>
      <p:pic>
        <p:nvPicPr>
          <p:cNvPr id="28" name="Picture Placeholder 27">
            <a:extLst>
              <a:ext uri="{FF2B5EF4-FFF2-40B4-BE49-F238E27FC236}">
                <a16:creationId xmlns:a16="http://schemas.microsoft.com/office/drawing/2014/main" id="{1CACF952-5409-178D-1F7C-A9F0C0AE88B2}"/>
              </a:ext>
              <a:ext uri="{C183D7F6-B498-43B3-948B-1728B52AA6E4}">
                <adec:decorative xmlns:adec="http://schemas.microsoft.com/office/drawing/2017/decorative" val="1"/>
              </a:ext>
            </a:extLst>
          </p:cNvPr>
          <p:cNvPicPr>
            <a:picLocks noGrp="1" noChangeAspect="1"/>
          </p:cNvPicPr>
          <p:nvPr>
            <p:ph sz="quarter" idx="16"/>
          </p:nvPr>
        </p:nvPicPr>
        <p:blipFill rotWithShape="1">
          <a:blip r:embed="rId3">
            <a:extLst>
              <a:ext uri="{28A0092B-C50C-407E-A947-70E740481C1C}">
                <a14:useLocalDpi xmlns:a14="http://schemas.microsoft.com/office/drawing/2010/main" val="0"/>
              </a:ext>
            </a:extLst>
          </a:blip>
          <a:srcRect l="23193" t="1418" r="597"/>
          <a:stretch/>
        </p:blipFill>
        <p:spPr>
          <a:xfrm>
            <a:off x="0" y="-16839"/>
            <a:ext cx="5797838" cy="6874839"/>
          </a:xfrm>
          <a:ln>
            <a:noFill/>
          </a:ln>
          <a:effectLst>
            <a:outerShdw blurRad="50800" dist="38100" algn="l" rotWithShape="0">
              <a:prstClr val="black">
                <a:alpha val="40000"/>
              </a:prstClr>
            </a:outerShdw>
          </a:effectLst>
        </p:spPr>
      </p:pic>
      <p:sp>
        <p:nvSpPr>
          <p:cNvPr id="3" name="Footer Placeholder 2">
            <a:extLst>
              <a:ext uri="{FF2B5EF4-FFF2-40B4-BE49-F238E27FC236}">
                <a16:creationId xmlns:a16="http://schemas.microsoft.com/office/drawing/2014/main" id="{0E94AE27-CBD6-63E8-3201-45916A766417}"/>
              </a:ext>
            </a:extLst>
          </p:cNvPr>
          <p:cNvSpPr>
            <a:spLocks noGrp="1"/>
          </p:cNvSpPr>
          <p:nvPr>
            <p:ph type="ftr" sz="quarter" idx="21"/>
          </p:nvPr>
        </p:nvSpPr>
        <p:spPr>
          <a:xfrm>
            <a:off x="5978922" y="6532929"/>
            <a:ext cx="6031992" cy="371475"/>
          </a:xfrm>
        </p:spPr>
        <p:txBody>
          <a:bodyPr/>
          <a:lstStyle/>
          <a:p>
            <a:r>
              <a:rPr lang="en-US" dirty="0">
                <a:cs typeface="Arial"/>
              </a:rPr>
              <a:t>(Substance Abuse and Mental Health Services Administration, 2023)</a:t>
            </a:r>
          </a:p>
        </p:txBody>
      </p:sp>
    </p:spTree>
    <p:extLst>
      <p:ext uri="{BB962C8B-B14F-4D97-AF65-F5344CB8AC3E}">
        <p14:creationId xmlns:p14="http://schemas.microsoft.com/office/powerpoint/2010/main" val="3235616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1">
                <a:shade val="45000"/>
                <a:satMod val="135000"/>
              </a:schemeClr>
              <a:prstClr val="white"/>
            </a:duotone>
          </a:blip>
          <a:srcRect/>
          <a:stretch>
            <a:fillRect t="-27000" b="-27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922596-F57A-5BDD-786F-8E6FB859744F}"/>
              </a:ext>
            </a:extLst>
          </p:cNvPr>
          <p:cNvSpPr>
            <a:spLocks noGrp="1"/>
          </p:cNvSpPr>
          <p:nvPr>
            <p:ph type="title"/>
          </p:nvPr>
        </p:nvSpPr>
        <p:spPr>
          <a:xfrm>
            <a:off x="576262" y="5000625"/>
            <a:ext cx="11039475" cy="1490662"/>
          </a:xfrm>
          <a:solidFill>
            <a:schemeClr val="accent1">
              <a:lumMod val="50000"/>
              <a:alpha val="73000"/>
            </a:schemeClr>
          </a:solidFill>
          <a:scene3d>
            <a:camera prst="orthographicFront"/>
            <a:lightRig rig="threePt" dir="t"/>
          </a:scene3d>
          <a:sp3d>
            <a:bevelT/>
          </a:sp3d>
        </p:spPr>
        <p:txBody>
          <a:bodyPr vert="horz" lIns="91440" tIns="45720" rIns="91440" bIns="45720" rtlCol="0" anchor="ctr" anchorCtr="0">
            <a:normAutofit/>
          </a:bodyPr>
          <a:lstStyle/>
          <a:p>
            <a:r>
              <a:rPr lang="en-US" dirty="0">
                <a:latin typeface="+mj-lt"/>
              </a:rPr>
              <a:t>Effects of Public &amp; Structural Stigma</a:t>
            </a:r>
          </a:p>
        </p:txBody>
      </p:sp>
    </p:spTree>
    <p:extLst>
      <p:ext uri="{BB962C8B-B14F-4D97-AF65-F5344CB8AC3E}">
        <p14:creationId xmlns:p14="http://schemas.microsoft.com/office/powerpoint/2010/main" val="2670393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659FB9D6-E34B-6A5B-1E61-9FDA53897E39}"/>
              </a:ext>
              <a:ext uri="{C183D7F6-B498-43B3-948B-1728B52AA6E4}">
                <adec:decorative xmlns:adec="http://schemas.microsoft.com/office/drawing/2017/decorative" val="1"/>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3045" t="6" b="6"/>
          <a:stretch/>
        </p:blipFill>
        <p:spPr>
          <a:xfrm>
            <a:off x="-1" y="0"/>
            <a:ext cx="7537715" cy="6857990"/>
          </a:xfrm>
          <a:prstGeom prst="rect">
            <a:avLst/>
          </a:prstGeom>
        </p:spPr>
      </p:pic>
      <p:sp>
        <p:nvSpPr>
          <p:cNvPr id="12" name="Rectangle 11">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BB36A-63E1-35D3-F3BA-FBEBB74AAF6E}"/>
              </a:ext>
            </a:extLst>
          </p:cNvPr>
          <p:cNvSpPr>
            <a:spLocks noGrp="1"/>
          </p:cNvSpPr>
          <p:nvPr>
            <p:ph type="title"/>
          </p:nvPr>
        </p:nvSpPr>
        <p:spPr>
          <a:xfrm>
            <a:off x="7697733" y="1082159"/>
            <a:ext cx="4334246" cy="3204134"/>
          </a:xfrm>
          <a:noFill/>
        </p:spPr>
        <p:txBody>
          <a:bodyPr vert="horz" lIns="91440" tIns="45720" rIns="91440" bIns="45720" rtlCol="0" anchor="b">
            <a:normAutofit fontScale="90000"/>
          </a:bodyPr>
          <a:lstStyle/>
          <a:p>
            <a:pPr algn="l"/>
            <a:r>
              <a:rPr lang="en-US" sz="4400" dirty="0">
                <a:solidFill>
                  <a:schemeClr val="tx1"/>
                </a:solidFill>
              </a:rPr>
              <a:t>Practice-Level Tips &amp; Strategies for Building Collaborative Partnerships</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270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7EF1FE8-DBF6-DE7E-4A23-E58635000684}"/>
              </a:ext>
            </a:extLst>
          </p:cNvPr>
          <p:cNvSpPr>
            <a:spLocks noGrp="1"/>
          </p:cNvSpPr>
          <p:nvPr>
            <p:ph type="title"/>
          </p:nvPr>
        </p:nvSpPr>
        <p:spPr>
          <a:xfrm>
            <a:off x="0" y="853440"/>
            <a:ext cx="5588000" cy="5151120"/>
          </a:xfrm>
          <a:solidFill>
            <a:schemeClr val="tx2">
              <a:alpha val="7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365760" tIns="182880" anchor="t"/>
          <a:lstStyle/>
          <a:p>
            <a:pPr lvl="1" algn="l"/>
            <a:r>
              <a:rPr lang="en-US" sz="3200" b="1" dirty="0">
                <a:solidFill>
                  <a:schemeClr val="bg1"/>
                </a:solidFill>
                <a:latin typeface="+mj-lt"/>
              </a:rPr>
              <a:t>Benefits to Building Trust Between Systems</a:t>
            </a:r>
          </a:p>
        </p:txBody>
      </p:sp>
      <p:sp>
        <p:nvSpPr>
          <p:cNvPr id="15" name="Content Placeholder 14">
            <a:extLst>
              <a:ext uri="{FF2B5EF4-FFF2-40B4-BE49-F238E27FC236}">
                <a16:creationId xmlns:a16="http://schemas.microsoft.com/office/drawing/2014/main" id="{9F56F82E-7D20-9B23-3F61-82D92A20753C}"/>
              </a:ext>
            </a:extLst>
          </p:cNvPr>
          <p:cNvSpPr>
            <a:spLocks noGrp="1"/>
          </p:cNvSpPr>
          <p:nvPr>
            <p:ph sz="quarter" idx="13"/>
          </p:nvPr>
        </p:nvSpPr>
        <p:spPr>
          <a:xfrm>
            <a:off x="420371" y="2296161"/>
            <a:ext cx="5421628" cy="3196481"/>
          </a:xfrm>
          <a:prstGeom prst="rect">
            <a:avLst/>
          </a:prstGeom>
          <a:noFill/>
          <a:ln w="6350">
            <a:noFill/>
          </a:ln>
          <a:effectLst/>
        </p:spPr>
        <p:txBody>
          <a:bodyPr lIns="0" tIns="0" rIns="0" bIns="0"/>
          <a:lstStyle/>
          <a:p>
            <a:pPr marL="0" indent="0">
              <a:lnSpc>
                <a:spcPct val="150000"/>
              </a:lnSpc>
              <a:spcBef>
                <a:spcPts val="1200"/>
              </a:spcBef>
              <a:spcAft>
                <a:spcPts val="1200"/>
              </a:spcAft>
              <a:buNone/>
            </a:pPr>
            <a:r>
              <a:rPr lang="en-US" sz="2400" dirty="0">
                <a:solidFill>
                  <a:schemeClr val="bg1"/>
                </a:solidFill>
              </a:rPr>
              <a:t>Greater commitment or buy-in</a:t>
            </a:r>
            <a:endParaRPr lang="en-US" sz="2000" dirty="0">
              <a:solidFill>
                <a:schemeClr val="bg1"/>
              </a:solidFill>
            </a:endParaRPr>
          </a:p>
          <a:p>
            <a:pPr marL="0" indent="0">
              <a:lnSpc>
                <a:spcPct val="150000"/>
              </a:lnSpc>
              <a:spcBef>
                <a:spcPts val="1200"/>
              </a:spcBef>
              <a:spcAft>
                <a:spcPts val="1200"/>
              </a:spcAft>
              <a:buNone/>
            </a:pPr>
            <a:r>
              <a:rPr lang="en-US" sz="2400" dirty="0">
                <a:solidFill>
                  <a:schemeClr val="bg1"/>
                </a:solidFill>
              </a:rPr>
              <a:t>Increased productivity and cohesion</a:t>
            </a:r>
          </a:p>
          <a:p>
            <a:pPr marL="0" indent="0">
              <a:lnSpc>
                <a:spcPct val="150000"/>
              </a:lnSpc>
              <a:spcBef>
                <a:spcPts val="1200"/>
              </a:spcBef>
              <a:spcAft>
                <a:spcPts val="1200"/>
              </a:spcAft>
              <a:buNone/>
            </a:pPr>
            <a:r>
              <a:rPr lang="en-US" sz="2400" dirty="0">
                <a:solidFill>
                  <a:schemeClr val="bg1"/>
                </a:solidFill>
              </a:rPr>
              <a:t>Improved quality of services</a:t>
            </a:r>
          </a:p>
          <a:p>
            <a:pPr marL="0" indent="0">
              <a:lnSpc>
                <a:spcPct val="100000"/>
              </a:lnSpc>
              <a:spcBef>
                <a:spcPts val="1200"/>
              </a:spcBef>
              <a:spcAft>
                <a:spcPts val="1200"/>
              </a:spcAft>
              <a:buNone/>
            </a:pPr>
            <a:r>
              <a:rPr lang="en-US" sz="2400" dirty="0">
                <a:solidFill>
                  <a:schemeClr val="bg1"/>
                </a:solidFill>
              </a:rPr>
              <a:t>Enhanced engagement and service retention</a:t>
            </a:r>
          </a:p>
        </p:txBody>
      </p:sp>
      <p:cxnSp>
        <p:nvCxnSpPr>
          <p:cNvPr id="5" name="Straight Connector 4">
            <a:extLst>
              <a:ext uri="{FF2B5EF4-FFF2-40B4-BE49-F238E27FC236}">
                <a16:creationId xmlns:a16="http://schemas.microsoft.com/office/drawing/2014/main" id="{4E9605A6-DA1F-00D8-E30A-2B3A6B6DDBDC}"/>
              </a:ext>
              <a:ext uri="{C183D7F6-B498-43B3-948B-1728B52AA6E4}">
                <adec:decorative xmlns:adec="http://schemas.microsoft.com/office/drawing/2017/decorative" val="1"/>
              </a:ext>
            </a:extLst>
          </p:cNvPr>
          <p:cNvCxnSpPr>
            <a:cxnSpLocks/>
          </p:cNvCxnSpPr>
          <p:nvPr/>
        </p:nvCxnSpPr>
        <p:spPr>
          <a:xfrm>
            <a:off x="395564" y="2775315"/>
            <a:ext cx="48990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4D65776-27A5-DBCA-48FE-231E1EC0D935}"/>
              </a:ext>
              <a:ext uri="{C183D7F6-B498-43B3-948B-1728B52AA6E4}">
                <adec:decorative xmlns:adec="http://schemas.microsoft.com/office/drawing/2017/decorative" val="1"/>
              </a:ext>
            </a:extLst>
          </p:cNvPr>
          <p:cNvCxnSpPr>
            <a:cxnSpLocks/>
          </p:cNvCxnSpPr>
          <p:nvPr/>
        </p:nvCxnSpPr>
        <p:spPr>
          <a:xfrm>
            <a:off x="395564" y="3625224"/>
            <a:ext cx="48990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DE329D-C054-A2DA-E886-66AB2E8019A9}"/>
              </a:ext>
              <a:ext uri="{C183D7F6-B498-43B3-948B-1728B52AA6E4}">
                <adec:decorative xmlns:adec="http://schemas.microsoft.com/office/drawing/2017/decorative" val="1"/>
              </a:ext>
            </a:extLst>
          </p:cNvPr>
          <p:cNvCxnSpPr>
            <a:cxnSpLocks/>
          </p:cNvCxnSpPr>
          <p:nvPr/>
        </p:nvCxnSpPr>
        <p:spPr>
          <a:xfrm>
            <a:off x="395564" y="5594242"/>
            <a:ext cx="48990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A4461C-D5E3-0751-A63C-83EBE7FD78C0}"/>
              </a:ext>
              <a:ext uri="{C183D7F6-B498-43B3-948B-1728B52AA6E4}">
                <adec:decorative xmlns:adec="http://schemas.microsoft.com/office/drawing/2017/decorative" val="1"/>
              </a:ext>
            </a:extLst>
          </p:cNvPr>
          <p:cNvCxnSpPr>
            <a:cxnSpLocks/>
          </p:cNvCxnSpPr>
          <p:nvPr/>
        </p:nvCxnSpPr>
        <p:spPr>
          <a:xfrm>
            <a:off x="395564" y="4486211"/>
            <a:ext cx="48990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289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8ED1B4-D556-A1AB-6D3D-F665B48A65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90A8C3-02EF-8382-153E-31A37E4577F8}"/>
              </a:ext>
            </a:extLst>
          </p:cNvPr>
          <p:cNvSpPr>
            <a:spLocks noGrp="1"/>
          </p:cNvSpPr>
          <p:nvPr>
            <p:ph type="title"/>
          </p:nvPr>
        </p:nvSpPr>
        <p:spPr>
          <a:xfrm>
            <a:off x="0" y="0"/>
            <a:ext cx="12192000" cy="1076325"/>
          </a:xfrm>
          <a:gradFill>
            <a:gsLst>
              <a:gs pos="16000">
                <a:srgbClr val="116889"/>
              </a:gs>
              <a:gs pos="0">
                <a:schemeClr val="accent2"/>
              </a:gs>
              <a:gs pos="100000">
                <a:schemeClr val="tx2"/>
              </a:gs>
            </a:gsLst>
            <a:lin ang="13500000" scaled="1"/>
          </a:gradFill>
        </p:spPr>
        <p:txBody>
          <a:bodyPr anchor="ctr">
            <a:noAutofit/>
          </a:bodyPr>
          <a:lstStyle/>
          <a:p>
            <a:pPr marL="0" indent="0" algn="ctr">
              <a:lnSpc>
                <a:spcPct val="100000"/>
              </a:lnSpc>
              <a:spcBef>
                <a:spcPts val="600"/>
              </a:spcBef>
              <a:spcAft>
                <a:spcPts val="600"/>
              </a:spcAft>
              <a:buNone/>
            </a:pPr>
            <a:r>
              <a:rPr lang="en-US" dirty="0">
                <a:solidFill>
                  <a:schemeClr val="bg1"/>
                </a:solidFill>
              </a:rPr>
              <a:t>Strategies to Support Cohesion</a:t>
            </a:r>
          </a:p>
        </p:txBody>
      </p:sp>
      <p:sp>
        <p:nvSpPr>
          <p:cNvPr id="7" name="Content Placeholder 6">
            <a:extLst>
              <a:ext uri="{FF2B5EF4-FFF2-40B4-BE49-F238E27FC236}">
                <a16:creationId xmlns:a16="http://schemas.microsoft.com/office/drawing/2014/main" id="{0AF24605-40E5-81D9-D618-7482FFF95B94}"/>
              </a:ext>
            </a:extLst>
          </p:cNvPr>
          <p:cNvSpPr>
            <a:spLocks noGrp="1"/>
          </p:cNvSpPr>
          <p:nvPr>
            <p:ph sz="quarter" idx="14"/>
          </p:nvPr>
        </p:nvSpPr>
        <p:spPr>
          <a:xfrm>
            <a:off x="866350" y="1421823"/>
            <a:ext cx="3341848" cy="4023360"/>
          </a:xfrm>
          <a:prstGeom prst="rect">
            <a:avLst/>
          </a:prstGeom>
          <a:solidFill>
            <a:schemeClr val="accent3">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tIns="274320" anchor="t"/>
          <a:lstStyle/>
          <a:p>
            <a:pPr marL="0" indent="0" algn="ctr">
              <a:lnSpc>
                <a:spcPct val="100000"/>
              </a:lnSpc>
              <a:spcBef>
                <a:spcPts val="600"/>
              </a:spcBef>
              <a:spcAft>
                <a:spcPts val="600"/>
              </a:spcAft>
              <a:buNone/>
            </a:pPr>
            <a:r>
              <a:rPr lang="en-US" sz="2400" dirty="0">
                <a:solidFill>
                  <a:schemeClr val="bg1"/>
                </a:solidFill>
              </a:rPr>
              <a:t>Ask questions and remain teachable</a:t>
            </a:r>
          </a:p>
        </p:txBody>
      </p:sp>
      <p:sp>
        <p:nvSpPr>
          <p:cNvPr id="6" name="Content Placeholder 5">
            <a:extLst>
              <a:ext uri="{FF2B5EF4-FFF2-40B4-BE49-F238E27FC236}">
                <a16:creationId xmlns:a16="http://schemas.microsoft.com/office/drawing/2014/main" id="{6E2C88F2-AD80-DA54-A780-897CA646FF65}"/>
              </a:ext>
            </a:extLst>
          </p:cNvPr>
          <p:cNvSpPr>
            <a:spLocks noGrp="1"/>
          </p:cNvSpPr>
          <p:nvPr>
            <p:ph sz="quarter" idx="13"/>
          </p:nvPr>
        </p:nvSpPr>
        <p:spPr>
          <a:xfrm>
            <a:off x="4452069" y="1421823"/>
            <a:ext cx="3341848" cy="4023360"/>
          </a:xfrm>
          <a:prstGeom prst="rec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tIns="274320" rIns="91440" anchor="t"/>
          <a:lstStyle/>
          <a:p>
            <a:pPr marL="0" indent="0" algn="ctr">
              <a:lnSpc>
                <a:spcPct val="100000"/>
              </a:lnSpc>
              <a:spcBef>
                <a:spcPts val="600"/>
              </a:spcBef>
              <a:spcAft>
                <a:spcPts val="600"/>
              </a:spcAft>
              <a:buNone/>
            </a:pPr>
            <a:r>
              <a:rPr lang="en-US" sz="2400" dirty="0">
                <a:solidFill>
                  <a:schemeClr val="bg1"/>
                </a:solidFill>
              </a:rPr>
              <a:t>Engage in open and honest discussions</a:t>
            </a:r>
          </a:p>
        </p:txBody>
      </p:sp>
      <p:sp>
        <p:nvSpPr>
          <p:cNvPr id="3" name="Content Placeholder 2">
            <a:extLst>
              <a:ext uri="{FF2B5EF4-FFF2-40B4-BE49-F238E27FC236}">
                <a16:creationId xmlns:a16="http://schemas.microsoft.com/office/drawing/2014/main" id="{2FEDDED8-B7B6-5ABE-4340-36A604058DD4}"/>
              </a:ext>
            </a:extLst>
          </p:cNvPr>
          <p:cNvSpPr>
            <a:spLocks noGrp="1"/>
          </p:cNvSpPr>
          <p:nvPr>
            <p:ph sz="quarter" idx="12"/>
          </p:nvPr>
        </p:nvSpPr>
        <p:spPr>
          <a:xfrm>
            <a:off x="8037788" y="1421823"/>
            <a:ext cx="3341848" cy="4023360"/>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tIns="274320" anchor="t">
            <a:normAutofit/>
          </a:bodyPr>
          <a:lstStyle/>
          <a:p>
            <a:pPr marL="0" indent="0" algn="ctr">
              <a:lnSpc>
                <a:spcPct val="100000"/>
              </a:lnSpc>
              <a:spcBef>
                <a:spcPts val="600"/>
              </a:spcBef>
              <a:spcAft>
                <a:spcPts val="600"/>
              </a:spcAft>
              <a:buNone/>
            </a:pPr>
            <a:r>
              <a:rPr lang="en-US" sz="2400" dirty="0">
                <a:solidFill>
                  <a:schemeClr val="bg1"/>
                </a:solidFill>
              </a:rPr>
              <a:t>Identify differences in values and beliefs</a:t>
            </a:r>
          </a:p>
        </p:txBody>
      </p:sp>
      <p:sp>
        <p:nvSpPr>
          <p:cNvPr id="8" name="Content Placeholder 7">
            <a:extLst>
              <a:ext uri="{FF2B5EF4-FFF2-40B4-BE49-F238E27FC236}">
                <a16:creationId xmlns:a16="http://schemas.microsoft.com/office/drawing/2014/main" id="{2E665AD9-1EE7-B3EB-BE03-AD68B336D9AB}"/>
              </a:ext>
            </a:extLst>
          </p:cNvPr>
          <p:cNvSpPr>
            <a:spLocks noGrp="1"/>
          </p:cNvSpPr>
          <p:nvPr>
            <p:ph sz="quarter" idx="15"/>
          </p:nvPr>
        </p:nvSpPr>
        <p:spPr>
          <a:xfrm>
            <a:off x="772894" y="5608358"/>
            <a:ext cx="10646211" cy="906059"/>
          </a:xfrm>
          <a:prstGeom prst="leftRightArrow">
            <a:avLst>
              <a:gd name="adj1" fmla="val 56307"/>
              <a:gd name="adj2" fmla="val 44744"/>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txBody>
          <a:bodyPr lIns="91440" tIns="91440" rIns="91440" bIns="91440" anchor="ctr"/>
          <a:lstStyle/>
          <a:p>
            <a:pPr marL="0" indent="0" algn="ctr">
              <a:lnSpc>
                <a:spcPct val="100000"/>
              </a:lnSpc>
              <a:spcBef>
                <a:spcPts val="600"/>
              </a:spcBef>
              <a:spcAft>
                <a:spcPts val="600"/>
              </a:spcAft>
              <a:buNone/>
            </a:pPr>
            <a:r>
              <a:rPr lang="en-US" sz="2400" dirty="0">
                <a:solidFill>
                  <a:schemeClr val="bg1"/>
                </a:solidFill>
              </a:rPr>
              <a:t>Staying Open-Minded</a:t>
            </a:r>
          </a:p>
        </p:txBody>
      </p:sp>
      <p:pic>
        <p:nvPicPr>
          <p:cNvPr id="11" name="Graphic 10">
            <a:extLst>
              <a:ext uri="{FF2B5EF4-FFF2-40B4-BE49-F238E27FC236}">
                <a16:creationId xmlns:a16="http://schemas.microsoft.com/office/drawing/2014/main" id="{4A568C48-1D40-EB24-9A97-6777C3DDEBB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06561" y="3139519"/>
            <a:ext cx="1689319" cy="1689319"/>
          </a:xfrm>
          <a:prstGeom prst="rect">
            <a:avLst/>
          </a:prstGeom>
        </p:spPr>
      </p:pic>
      <p:grpSp>
        <p:nvGrpSpPr>
          <p:cNvPr id="27" name="Group 26">
            <a:extLst>
              <a:ext uri="{FF2B5EF4-FFF2-40B4-BE49-F238E27FC236}">
                <a16:creationId xmlns:a16="http://schemas.microsoft.com/office/drawing/2014/main" id="{32997C97-540C-ED81-A64A-7C076F498DC0}"/>
              </a:ext>
              <a:ext uri="{C183D7F6-B498-43B3-948B-1728B52AA6E4}">
                <adec:decorative xmlns:adec="http://schemas.microsoft.com/office/drawing/2017/decorative" val="1"/>
              </a:ext>
            </a:extLst>
          </p:cNvPr>
          <p:cNvGrpSpPr/>
          <p:nvPr/>
        </p:nvGrpSpPr>
        <p:grpSpPr>
          <a:xfrm>
            <a:off x="5172075" y="2971800"/>
            <a:ext cx="1847849" cy="2100262"/>
            <a:chOff x="5172075" y="3038475"/>
            <a:chExt cx="1847849" cy="2100262"/>
          </a:xfrm>
        </p:grpSpPr>
        <p:pic>
          <p:nvPicPr>
            <p:cNvPr id="15" name="Graphic 14" descr="Boardroom with solid fill">
              <a:extLst>
                <a:ext uri="{FF2B5EF4-FFF2-40B4-BE49-F238E27FC236}">
                  <a16:creationId xmlns:a16="http://schemas.microsoft.com/office/drawing/2014/main" id="{8346887F-502D-C16E-2A7A-D164C9A899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2075" y="3290888"/>
              <a:ext cx="1847849" cy="1847849"/>
            </a:xfrm>
            <a:prstGeom prst="rect">
              <a:avLst/>
            </a:prstGeom>
          </p:spPr>
        </p:pic>
        <p:pic>
          <p:nvPicPr>
            <p:cNvPr id="18" name="Graphic 17" descr="Chat outline">
              <a:extLst>
                <a:ext uri="{FF2B5EF4-FFF2-40B4-BE49-F238E27FC236}">
                  <a16:creationId xmlns:a16="http://schemas.microsoft.com/office/drawing/2014/main" id="{5F1955B8-3C7F-E85C-CD03-388DAC0F39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800" y="3038475"/>
              <a:ext cx="914400" cy="914400"/>
            </a:xfrm>
            <a:prstGeom prst="rect">
              <a:avLst/>
            </a:prstGeom>
          </p:spPr>
        </p:pic>
      </p:grpSp>
      <p:grpSp>
        <p:nvGrpSpPr>
          <p:cNvPr id="28" name="Group 27">
            <a:extLst>
              <a:ext uri="{FF2B5EF4-FFF2-40B4-BE49-F238E27FC236}">
                <a16:creationId xmlns:a16="http://schemas.microsoft.com/office/drawing/2014/main" id="{596052E1-36C7-7F35-D9F8-3EA9BAE9F017}"/>
              </a:ext>
              <a:ext uri="{C183D7F6-B498-43B3-948B-1728B52AA6E4}">
                <adec:decorative xmlns:adec="http://schemas.microsoft.com/office/drawing/2017/decorative" val="1"/>
              </a:ext>
            </a:extLst>
          </p:cNvPr>
          <p:cNvGrpSpPr/>
          <p:nvPr/>
        </p:nvGrpSpPr>
        <p:grpSpPr>
          <a:xfrm>
            <a:off x="8529154" y="2679436"/>
            <a:ext cx="2462695" cy="2462695"/>
            <a:chOff x="8529154" y="2746111"/>
            <a:chExt cx="2462695" cy="2462695"/>
          </a:xfrm>
        </p:grpSpPr>
        <p:pic>
          <p:nvPicPr>
            <p:cNvPr id="20" name="Graphic 19" descr="Venn diagram outline">
              <a:extLst>
                <a:ext uri="{FF2B5EF4-FFF2-40B4-BE49-F238E27FC236}">
                  <a16:creationId xmlns:a16="http://schemas.microsoft.com/office/drawing/2014/main" id="{B6EED205-7F19-BA7E-F5F4-A42F357BB4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8529154" y="2746111"/>
              <a:ext cx="2462695" cy="2462695"/>
            </a:xfrm>
            <a:prstGeom prst="rect">
              <a:avLst/>
            </a:prstGeom>
          </p:spPr>
        </p:pic>
        <p:pic>
          <p:nvPicPr>
            <p:cNvPr id="22" name="Graphic 21" descr="Left Brain with solid fill">
              <a:extLst>
                <a:ext uri="{FF2B5EF4-FFF2-40B4-BE49-F238E27FC236}">
                  <a16:creationId xmlns:a16="http://schemas.microsoft.com/office/drawing/2014/main" id="{3456BDF7-A3D3-8441-7B27-9088DB7F28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91599" y="4129085"/>
              <a:ext cx="542925" cy="542925"/>
            </a:xfrm>
            <a:prstGeom prst="rect">
              <a:avLst/>
            </a:prstGeom>
          </p:spPr>
        </p:pic>
        <p:pic>
          <p:nvPicPr>
            <p:cNvPr id="24" name="Graphic 23" descr="Lightbulb and gear with solid fill">
              <a:extLst>
                <a:ext uri="{FF2B5EF4-FFF2-40B4-BE49-F238E27FC236}">
                  <a16:creationId xmlns:a16="http://schemas.microsoft.com/office/drawing/2014/main" id="{C973982F-9CF5-92BB-E1A5-ABC9794E9B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534525" y="3230673"/>
              <a:ext cx="468863" cy="468863"/>
            </a:xfrm>
            <a:prstGeom prst="rect">
              <a:avLst/>
            </a:prstGeom>
          </p:spPr>
        </p:pic>
        <p:pic>
          <p:nvPicPr>
            <p:cNvPr id="26" name="Graphic 25" descr="Care with solid fill">
              <a:extLst>
                <a:ext uri="{FF2B5EF4-FFF2-40B4-BE49-F238E27FC236}">
                  <a16:creationId xmlns:a16="http://schemas.microsoft.com/office/drawing/2014/main" id="{F6235834-2F97-46F6-C93F-6780CAFDA6B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10064531" y="4129085"/>
              <a:ext cx="457200" cy="457200"/>
            </a:xfrm>
            <a:prstGeom prst="rect">
              <a:avLst/>
            </a:prstGeom>
          </p:spPr>
        </p:pic>
      </p:grpSp>
    </p:spTree>
    <p:extLst>
      <p:ext uri="{BB962C8B-B14F-4D97-AF65-F5344CB8AC3E}">
        <p14:creationId xmlns:p14="http://schemas.microsoft.com/office/powerpoint/2010/main" val="3605765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D1B1A-9C0B-3A8F-FD68-EC3B733DDEF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59297C4-CEAC-6DC7-4164-472795881D88}"/>
              </a:ext>
              <a:ext uri="{C183D7F6-B498-43B3-948B-1728B52AA6E4}">
                <adec:decorative xmlns:adec="http://schemas.microsoft.com/office/drawing/2017/decorative" val="1"/>
              </a:ext>
            </a:extLst>
          </p:cNvPr>
          <p:cNvSpPr/>
          <p:nvPr/>
        </p:nvSpPr>
        <p:spPr>
          <a:xfrm>
            <a:off x="1230724" y="3960409"/>
            <a:ext cx="9478908" cy="57946"/>
          </a:xfrm>
          <a:prstGeom prst="rect">
            <a:avLst/>
          </a:prstGeom>
          <a:gradFill>
            <a:gsLst>
              <a:gs pos="0">
                <a:schemeClr val="accent2">
                  <a:lumMod val="75000"/>
                </a:schemeClr>
              </a:gs>
              <a:gs pos="32000">
                <a:schemeClr val="accent2">
                  <a:lumMod val="75000"/>
                </a:schemeClr>
              </a:gs>
              <a:gs pos="0">
                <a:schemeClr val="accent2"/>
              </a:gs>
              <a:gs pos="100000">
                <a:schemeClr val="tx2"/>
              </a:gs>
            </a:gsLst>
            <a:lin ang="13500000" scaled="1"/>
          </a:gradFill>
          <a:ln>
            <a:solidFill>
              <a:schemeClr val="accent1"/>
            </a:solidFill>
          </a:ln>
          <a:effectLst>
            <a:outerShdw blurRad="50800" dist="38100" dir="5400000" algn="t"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algn="ctr" defTabSz="412750" hangingPunct="0"/>
            <a:endParaRPr lang="en-US" sz="1600" b="1" kern="0" dirty="0">
              <a:solidFill>
                <a:schemeClr val="accent3">
                  <a:lumMod val="75000"/>
                </a:schemeClr>
              </a:solidFill>
              <a:sym typeface="Helvetica Light"/>
            </a:endParaRPr>
          </a:p>
        </p:txBody>
      </p:sp>
      <p:sp>
        <p:nvSpPr>
          <p:cNvPr id="12" name="Oval 11">
            <a:extLst>
              <a:ext uri="{FF2B5EF4-FFF2-40B4-BE49-F238E27FC236}">
                <a16:creationId xmlns:a16="http://schemas.microsoft.com/office/drawing/2014/main" id="{1B165609-10A4-B951-97E6-2D7A5D576E7B}"/>
              </a:ext>
              <a:ext uri="{C183D7F6-B498-43B3-948B-1728B52AA6E4}">
                <adec:decorative xmlns:adec="http://schemas.microsoft.com/office/drawing/2017/decorative" val="1"/>
              </a:ext>
            </a:extLst>
          </p:cNvPr>
          <p:cNvSpPr/>
          <p:nvPr/>
        </p:nvSpPr>
        <p:spPr>
          <a:xfrm>
            <a:off x="768595" y="1552289"/>
            <a:ext cx="2240280" cy="2240280"/>
          </a:xfrm>
          <a:prstGeom prst="ellipse">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endParaRPr lang="en-US" sz="1600" b="1" kern="0" dirty="0">
              <a:solidFill>
                <a:prstClr val="white"/>
              </a:solidFill>
              <a:sym typeface="Helvetica Light"/>
            </a:endParaRPr>
          </a:p>
        </p:txBody>
      </p:sp>
      <p:sp>
        <p:nvSpPr>
          <p:cNvPr id="8" name="Oval 7">
            <a:extLst>
              <a:ext uri="{FF2B5EF4-FFF2-40B4-BE49-F238E27FC236}">
                <a16:creationId xmlns:a16="http://schemas.microsoft.com/office/drawing/2014/main" id="{38742CBD-5D26-4BCF-B631-5E448EB25B10}"/>
              </a:ext>
              <a:ext uri="{C183D7F6-B498-43B3-948B-1728B52AA6E4}">
                <adec:decorative xmlns:adec="http://schemas.microsoft.com/office/drawing/2017/decorative" val="1"/>
              </a:ext>
            </a:extLst>
          </p:cNvPr>
          <p:cNvSpPr/>
          <p:nvPr/>
        </p:nvSpPr>
        <p:spPr>
          <a:xfrm>
            <a:off x="2809317" y="1552289"/>
            <a:ext cx="2240280" cy="2240280"/>
          </a:xfrm>
          <a:prstGeom prst="ellips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endParaRPr lang="en-US" sz="1600" b="1" kern="0" dirty="0">
              <a:solidFill>
                <a:prstClr val="white"/>
              </a:solidFill>
              <a:sym typeface="Helvetica Light"/>
            </a:endParaRPr>
          </a:p>
        </p:txBody>
      </p:sp>
      <p:sp>
        <p:nvSpPr>
          <p:cNvPr id="9" name="Oval 8">
            <a:extLst>
              <a:ext uri="{FF2B5EF4-FFF2-40B4-BE49-F238E27FC236}">
                <a16:creationId xmlns:a16="http://schemas.microsoft.com/office/drawing/2014/main" id="{655B6929-1B21-540B-65AF-018EDCE91E48}"/>
              </a:ext>
              <a:ext uri="{C183D7F6-B498-43B3-948B-1728B52AA6E4}">
                <adec:decorative xmlns:adec="http://schemas.microsoft.com/office/drawing/2017/decorative" val="1"/>
              </a:ext>
            </a:extLst>
          </p:cNvPr>
          <p:cNvSpPr/>
          <p:nvPr/>
        </p:nvSpPr>
        <p:spPr>
          <a:xfrm>
            <a:off x="4850038" y="1552289"/>
            <a:ext cx="2240280" cy="2240280"/>
          </a:xfrm>
          <a:prstGeom prst="ellips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endParaRPr lang="en-US" sz="1600" b="1" kern="0" dirty="0">
              <a:solidFill>
                <a:prstClr val="white"/>
              </a:solidFill>
              <a:ea typeface="SimSun" panose="02010600030101010101" pitchFamily="2" charset="-122"/>
              <a:sym typeface="Helvetica Light"/>
            </a:endParaRPr>
          </a:p>
        </p:txBody>
      </p:sp>
      <p:sp>
        <p:nvSpPr>
          <p:cNvPr id="10" name="Oval 9">
            <a:extLst>
              <a:ext uri="{FF2B5EF4-FFF2-40B4-BE49-F238E27FC236}">
                <a16:creationId xmlns:a16="http://schemas.microsoft.com/office/drawing/2014/main" id="{ACB31230-B683-B8B4-5170-0EA2D4B3893B}"/>
              </a:ext>
              <a:ext uri="{C183D7F6-B498-43B3-948B-1728B52AA6E4}">
                <adec:decorative xmlns:adec="http://schemas.microsoft.com/office/drawing/2017/decorative" val="1"/>
              </a:ext>
            </a:extLst>
          </p:cNvPr>
          <p:cNvSpPr/>
          <p:nvPr/>
        </p:nvSpPr>
        <p:spPr>
          <a:xfrm>
            <a:off x="6888869" y="1552289"/>
            <a:ext cx="2240280" cy="2240280"/>
          </a:xfrm>
          <a:prstGeom prst="ellipse">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endParaRPr lang="en-US" sz="1600" b="1" kern="0" dirty="0">
              <a:solidFill>
                <a:prstClr val="white"/>
              </a:solidFill>
              <a:sym typeface="Helvetica Light"/>
            </a:endParaRPr>
          </a:p>
        </p:txBody>
      </p:sp>
      <p:sp>
        <p:nvSpPr>
          <p:cNvPr id="11" name="Oval 10">
            <a:extLst>
              <a:ext uri="{FF2B5EF4-FFF2-40B4-BE49-F238E27FC236}">
                <a16:creationId xmlns:a16="http://schemas.microsoft.com/office/drawing/2014/main" id="{1BF87A88-E33F-C598-9756-C034A7824B5F}"/>
              </a:ext>
              <a:ext uri="{C183D7F6-B498-43B3-948B-1728B52AA6E4}">
                <adec:decorative xmlns:adec="http://schemas.microsoft.com/office/drawing/2017/decorative" val="1"/>
              </a:ext>
            </a:extLst>
          </p:cNvPr>
          <p:cNvSpPr/>
          <p:nvPr/>
        </p:nvSpPr>
        <p:spPr>
          <a:xfrm>
            <a:off x="8927700" y="1552289"/>
            <a:ext cx="2240280" cy="2240280"/>
          </a:xfrm>
          <a:prstGeom prst="ellipse">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12750" hangingPunct="0"/>
            <a:endParaRPr lang="en-US" sz="1600" b="1" kern="0" dirty="0">
              <a:solidFill>
                <a:prstClr val="white"/>
              </a:solidFill>
              <a:sym typeface="Helvetica Light"/>
            </a:endParaRPr>
          </a:p>
        </p:txBody>
      </p:sp>
      <p:sp>
        <p:nvSpPr>
          <p:cNvPr id="3" name="Title 2">
            <a:extLst>
              <a:ext uri="{FF2B5EF4-FFF2-40B4-BE49-F238E27FC236}">
                <a16:creationId xmlns:a16="http://schemas.microsoft.com/office/drawing/2014/main" id="{F74ABD07-8F8E-5940-FCA8-1F815BB2CDEB}"/>
              </a:ext>
            </a:extLst>
          </p:cNvPr>
          <p:cNvSpPr>
            <a:spLocks noGrp="1"/>
          </p:cNvSpPr>
          <p:nvPr>
            <p:ph type="title"/>
          </p:nvPr>
        </p:nvSpPr>
        <p:spPr>
          <a:xfrm>
            <a:off x="1" y="-2026"/>
            <a:ext cx="12200730" cy="1216152"/>
          </a:xfrm>
        </p:spPr>
        <p:txBody>
          <a:bodyPr/>
          <a:lstStyle/>
          <a:p>
            <a:r>
              <a:rPr lang="en-US" dirty="0"/>
              <a:t>Large Group Values Discussion</a:t>
            </a:r>
          </a:p>
        </p:txBody>
      </p:sp>
      <p:sp>
        <p:nvSpPr>
          <p:cNvPr id="28" name="Content Placeholder 27" descr="Strongly Disagree">
            <a:extLst>
              <a:ext uri="{FF2B5EF4-FFF2-40B4-BE49-F238E27FC236}">
                <a16:creationId xmlns:a16="http://schemas.microsoft.com/office/drawing/2014/main" id="{FB38F25B-AE9F-0CEF-F593-BE52F6A363B7}"/>
              </a:ext>
            </a:extLst>
          </p:cNvPr>
          <p:cNvSpPr>
            <a:spLocks noGrp="1"/>
          </p:cNvSpPr>
          <p:nvPr>
            <p:ph idx="1"/>
          </p:nvPr>
        </p:nvSpPr>
        <p:spPr>
          <a:xfrm>
            <a:off x="903379" y="1982385"/>
            <a:ext cx="1920240" cy="118872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lnSpc>
                <a:spcPct val="100000"/>
              </a:lnSpc>
            </a:pPr>
            <a:r>
              <a:rPr lang="en-US" sz="2400" b="1" dirty="0">
                <a:solidFill>
                  <a:schemeClr val="bg1"/>
                </a:solidFill>
              </a:rPr>
              <a:t>Strongly Disagree</a:t>
            </a:r>
          </a:p>
        </p:txBody>
      </p:sp>
      <p:sp>
        <p:nvSpPr>
          <p:cNvPr id="29" name="Content Placeholder 28" descr="Disagree">
            <a:extLst>
              <a:ext uri="{FF2B5EF4-FFF2-40B4-BE49-F238E27FC236}">
                <a16:creationId xmlns:a16="http://schemas.microsoft.com/office/drawing/2014/main" id="{FDFC6163-CDD1-85E6-2D37-1CEC5DE2895B}"/>
              </a:ext>
            </a:extLst>
          </p:cNvPr>
          <p:cNvSpPr>
            <a:spLocks noGrp="1"/>
          </p:cNvSpPr>
          <p:nvPr>
            <p:ph sz="quarter" idx="11"/>
          </p:nvPr>
        </p:nvSpPr>
        <p:spPr>
          <a:xfrm>
            <a:off x="2903629" y="2004883"/>
            <a:ext cx="1920240" cy="118872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lgn="ctr">
              <a:buNone/>
            </a:pPr>
            <a:r>
              <a:rPr lang="en-US" sz="2400" b="1" dirty="0">
                <a:solidFill>
                  <a:schemeClr val="bg1"/>
                </a:solidFill>
              </a:rPr>
              <a:t>Disagree</a:t>
            </a:r>
          </a:p>
        </p:txBody>
      </p:sp>
      <p:sp>
        <p:nvSpPr>
          <p:cNvPr id="30" name="Content Placeholder 29" descr="Neutral or Unsure">
            <a:extLst>
              <a:ext uri="{FF2B5EF4-FFF2-40B4-BE49-F238E27FC236}">
                <a16:creationId xmlns:a16="http://schemas.microsoft.com/office/drawing/2014/main" id="{88BCAD2F-0EDA-C692-8B54-459DD3653A95}"/>
              </a:ext>
            </a:extLst>
          </p:cNvPr>
          <p:cNvSpPr>
            <a:spLocks noGrp="1"/>
          </p:cNvSpPr>
          <p:nvPr>
            <p:ph sz="quarter" idx="12"/>
          </p:nvPr>
        </p:nvSpPr>
        <p:spPr>
          <a:xfrm>
            <a:off x="5010058" y="1987485"/>
            <a:ext cx="1920240" cy="118872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lgn="ctr">
              <a:lnSpc>
                <a:spcPct val="100000"/>
              </a:lnSpc>
              <a:buNone/>
            </a:pPr>
            <a:r>
              <a:rPr lang="en-US" sz="2400" b="1" dirty="0">
                <a:solidFill>
                  <a:schemeClr val="bg1"/>
                </a:solidFill>
              </a:rPr>
              <a:t>Neutral </a:t>
            </a:r>
          </a:p>
          <a:p>
            <a:pPr marL="0" indent="0" algn="ctr">
              <a:lnSpc>
                <a:spcPct val="100000"/>
              </a:lnSpc>
              <a:buNone/>
            </a:pPr>
            <a:r>
              <a:rPr lang="en-US" sz="2400" b="1" dirty="0">
                <a:solidFill>
                  <a:schemeClr val="bg1"/>
                </a:solidFill>
              </a:rPr>
              <a:t>or </a:t>
            </a:r>
          </a:p>
          <a:p>
            <a:pPr marL="0" indent="0" algn="ctr">
              <a:lnSpc>
                <a:spcPct val="100000"/>
              </a:lnSpc>
              <a:spcBef>
                <a:spcPts val="600"/>
              </a:spcBef>
              <a:buNone/>
            </a:pPr>
            <a:r>
              <a:rPr lang="en-US" sz="2400" b="1" dirty="0">
                <a:solidFill>
                  <a:schemeClr val="bg1"/>
                </a:solidFill>
              </a:rPr>
              <a:t>Unsure</a:t>
            </a:r>
          </a:p>
        </p:txBody>
      </p:sp>
      <p:sp>
        <p:nvSpPr>
          <p:cNvPr id="31" name="Content Placeholder 30" descr="Agree">
            <a:extLst>
              <a:ext uri="{FF2B5EF4-FFF2-40B4-BE49-F238E27FC236}">
                <a16:creationId xmlns:a16="http://schemas.microsoft.com/office/drawing/2014/main" id="{A6398656-7FD4-5127-8709-4182BCBC0188}"/>
              </a:ext>
            </a:extLst>
          </p:cNvPr>
          <p:cNvSpPr>
            <a:spLocks noGrp="1"/>
          </p:cNvSpPr>
          <p:nvPr>
            <p:ph sz="quarter" idx="13"/>
          </p:nvPr>
        </p:nvSpPr>
        <p:spPr>
          <a:xfrm>
            <a:off x="6989593" y="1992723"/>
            <a:ext cx="1920240" cy="118872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lgn="ctr">
              <a:buNone/>
            </a:pPr>
            <a:r>
              <a:rPr lang="en-US" sz="2400" b="1" dirty="0">
                <a:solidFill>
                  <a:schemeClr val="bg1"/>
                </a:solidFill>
              </a:rPr>
              <a:t>Agree</a:t>
            </a:r>
          </a:p>
        </p:txBody>
      </p:sp>
      <p:sp>
        <p:nvSpPr>
          <p:cNvPr id="32" name="Content Placeholder 31" descr="Strongly Agree">
            <a:extLst>
              <a:ext uri="{FF2B5EF4-FFF2-40B4-BE49-F238E27FC236}">
                <a16:creationId xmlns:a16="http://schemas.microsoft.com/office/drawing/2014/main" id="{84DAFA89-F3F5-D2EE-7FA9-B1F702995F7D}"/>
              </a:ext>
            </a:extLst>
          </p:cNvPr>
          <p:cNvSpPr>
            <a:spLocks noGrp="1"/>
          </p:cNvSpPr>
          <p:nvPr>
            <p:ph sz="quarter" idx="14"/>
          </p:nvPr>
        </p:nvSpPr>
        <p:spPr>
          <a:xfrm>
            <a:off x="9087720" y="2022322"/>
            <a:ext cx="1920240" cy="118872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marL="0" indent="0" algn="ctr">
              <a:lnSpc>
                <a:spcPct val="100000"/>
              </a:lnSpc>
              <a:buNone/>
            </a:pPr>
            <a:r>
              <a:rPr lang="en-US" sz="2400" b="1" dirty="0">
                <a:solidFill>
                  <a:schemeClr val="bg1"/>
                </a:solidFill>
              </a:rPr>
              <a:t>Strongly</a:t>
            </a:r>
            <a:br>
              <a:rPr lang="en-US" sz="2400" b="1" dirty="0">
                <a:solidFill>
                  <a:schemeClr val="bg1"/>
                </a:solidFill>
              </a:rPr>
            </a:br>
            <a:r>
              <a:rPr lang="en-US" sz="2400" b="1" dirty="0">
                <a:solidFill>
                  <a:schemeClr val="bg1"/>
                </a:solidFill>
              </a:rPr>
              <a:t>Agree</a:t>
            </a:r>
          </a:p>
        </p:txBody>
      </p:sp>
      <p:sp>
        <p:nvSpPr>
          <p:cNvPr id="7" name="Content Placeholder 6">
            <a:extLst>
              <a:ext uri="{FF2B5EF4-FFF2-40B4-BE49-F238E27FC236}">
                <a16:creationId xmlns:a16="http://schemas.microsoft.com/office/drawing/2014/main" id="{EAD1924D-7D66-972D-22E0-BDD1AE085E49}"/>
              </a:ext>
            </a:extLst>
          </p:cNvPr>
          <p:cNvSpPr>
            <a:spLocks noGrp="1"/>
          </p:cNvSpPr>
          <p:nvPr>
            <p:ph sz="quarter" idx="15"/>
          </p:nvPr>
        </p:nvSpPr>
        <p:spPr>
          <a:xfrm>
            <a:off x="1321345" y="5495166"/>
            <a:ext cx="9549310" cy="583997"/>
          </a:xfrm>
        </p:spPr>
        <p:txBody>
          <a:bodyPr/>
          <a:lstStyle/>
          <a:p>
            <a:pPr>
              <a:spcAft>
                <a:spcPts val="600"/>
              </a:spcAft>
            </a:pPr>
            <a:r>
              <a:rPr lang="en-US" sz="2000" dirty="0">
                <a:sym typeface="Helvetica Light"/>
              </a:rPr>
              <a:t>A parent’s return to use should result in a child’s removal or a change in the case plan goal if reunification efforts are in place.</a:t>
            </a:r>
          </a:p>
          <a:p>
            <a:pPr>
              <a:spcAft>
                <a:spcPts val="600"/>
              </a:spcAft>
            </a:pPr>
            <a:r>
              <a:rPr lang="en-US" sz="2000" dirty="0">
                <a:sym typeface="Helvetica Light"/>
              </a:rPr>
              <a:t>A parent with a co-occurring mental disorder must first receive mental health treatment before substance use disorder treatment can work.</a:t>
            </a:r>
          </a:p>
          <a:p>
            <a:pPr>
              <a:spcAft>
                <a:spcPts val="600"/>
              </a:spcAft>
            </a:pPr>
            <a:r>
              <a:rPr lang="en-US" sz="2000" dirty="0">
                <a:sym typeface="Helvetica Light"/>
              </a:rPr>
              <a:t>Negative drug tests are the best indicator of a parent’s progress in recovery from a substance use disorder.</a:t>
            </a:r>
          </a:p>
          <a:p>
            <a:endParaRPr lang="en-US" sz="2000" dirty="0">
              <a:sym typeface="Helvetica Light"/>
            </a:endParaRPr>
          </a:p>
          <a:p>
            <a:endParaRPr lang="en-US" sz="2000" dirty="0">
              <a:sym typeface="Helvetica Light"/>
            </a:endParaRPr>
          </a:p>
        </p:txBody>
      </p:sp>
      <p:sp>
        <p:nvSpPr>
          <p:cNvPr id="5" name="Footer Placeholder 4">
            <a:extLst>
              <a:ext uri="{FF2B5EF4-FFF2-40B4-BE49-F238E27FC236}">
                <a16:creationId xmlns:a16="http://schemas.microsoft.com/office/drawing/2014/main" id="{CC64F469-1C0E-8541-77B5-7DC0D6D14968}"/>
              </a:ext>
            </a:extLst>
          </p:cNvPr>
          <p:cNvSpPr>
            <a:spLocks noGrp="1"/>
          </p:cNvSpPr>
          <p:nvPr>
            <p:ph type="ftr" sz="quarter" idx="25"/>
          </p:nvPr>
        </p:nvSpPr>
        <p:spPr>
          <a:xfrm>
            <a:off x="7796934" y="6486525"/>
            <a:ext cx="4114800" cy="365125"/>
          </a:xfrm>
        </p:spPr>
        <p:txBody>
          <a:bodyPr/>
          <a:lstStyle/>
          <a:p>
            <a:r>
              <a:rPr lang="en-US" dirty="0">
                <a:cs typeface="Arial"/>
              </a:rPr>
              <a:t>(Children and Family Futures, 2017)</a:t>
            </a:r>
          </a:p>
        </p:txBody>
      </p:sp>
    </p:spTree>
    <p:extLst>
      <p:ext uri="{BB962C8B-B14F-4D97-AF65-F5344CB8AC3E}">
        <p14:creationId xmlns:p14="http://schemas.microsoft.com/office/powerpoint/2010/main" val="1043593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A922596-F57A-5BDD-786F-8E6FB859744F}"/>
              </a:ext>
            </a:extLst>
          </p:cNvPr>
          <p:cNvSpPr>
            <a:spLocks noGrp="1"/>
          </p:cNvSpPr>
          <p:nvPr>
            <p:ph type="title"/>
          </p:nvPr>
        </p:nvSpPr>
        <p:spPr>
          <a:xfrm>
            <a:off x="576262" y="5070964"/>
            <a:ext cx="11039475" cy="1490662"/>
          </a:xfrm>
          <a:solidFill>
            <a:schemeClr val="accent1">
              <a:lumMod val="50000"/>
              <a:alpha val="73000"/>
            </a:schemeClr>
          </a:solidFill>
          <a:scene3d>
            <a:camera prst="orthographicFront"/>
            <a:lightRig rig="threePt" dir="t"/>
          </a:scene3d>
          <a:sp3d>
            <a:bevelT/>
          </a:sp3d>
        </p:spPr>
        <p:txBody>
          <a:bodyPr vert="horz" lIns="91440" tIns="45720" rIns="91440" bIns="45720" rtlCol="0" anchor="ctr" anchorCtr="0">
            <a:normAutofit/>
          </a:bodyPr>
          <a:lstStyle/>
          <a:p>
            <a:r>
              <a:rPr lang="en-US" dirty="0">
                <a:latin typeface="+mj-lt"/>
              </a:rPr>
              <a:t>Moving the Needle from </a:t>
            </a:r>
            <a:br>
              <a:rPr lang="en-US" dirty="0">
                <a:latin typeface="+mj-lt"/>
              </a:rPr>
            </a:br>
            <a:r>
              <a:rPr lang="en-US" dirty="0">
                <a:latin typeface="+mj-lt"/>
              </a:rPr>
              <a:t>Stigma Toward Responsive Care</a:t>
            </a:r>
            <a:endParaRPr lang="en-US" dirty="0">
              <a:highlight>
                <a:srgbClr val="FFFF00"/>
              </a:highlight>
              <a:latin typeface="+mj-lt"/>
            </a:endParaRPr>
          </a:p>
        </p:txBody>
      </p:sp>
    </p:spTree>
    <p:extLst>
      <p:ext uri="{BB962C8B-B14F-4D97-AF65-F5344CB8AC3E}">
        <p14:creationId xmlns:p14="http://schemas.microsoft.com/office/powerpoint/2010/main" val="229842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A8BA-A392-2450-223E-AF1647389285}"/>
              </a:ext>
            </a:extLst>
          </p:cNvPr>
          <p:cNvSpPr>
            <a:spLocks noGrp="1"/>
          </p:cNvSpPr>
          <p:nvPr>
            <p:ph type="title"/>
          </p:nvPr>
        </p:nvSpPr>
        <p:spPr/>
        <p:txBody>
          <a:bodyPr/>
          <a:lstStyle/>
          <a:p>
            <a:r>
              <a:rPr lang="en-US" dirty="0">
                <a:latin typeface="+mj-lt"/>
              </a:rPr>
              <a:t>Acknowledgement</a:t>
            </a:r>
          </a:p>
        </p:txBody>
      </p:sp>
      <p:sp>
        <p:nvSpPr>
          <p:cNvPr id="3" name="Content Placeholder 2">
            <a:extLst>
              <a:ext uri="{FF2B5EF4-FFF2-40B4-BE49-F238E27FC236}">
                <a16:creationId xmlns:a16="http://schemas.microsoft.com/office/drawing/2014/main" id="{2F206CD6-8CD5-BD43-04A4-DC98C60A2D16}"/>
              </a:ext>
            </a:extLst>
          </p:cNvPr>
          <p:cNvSpPr>
            <a:spLocks noGrp="1"/>
          </p:cNvSpPr>
          <p:nvPr>
            <p:ph sz="quarter" idx="13"/>
          </p:nvPr>
        </p:nvSpPr>
        <p:spPr/>
        <p:txBody>
          <a:bodyPr/>
          <a:lstStyle/>
          <a:p>
            <a:pPr lvl="0"/>
            <a:r>
              <a:rPr lang="en-US" dirty="0"/>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descr="Children's Bureau Logo">
            <a:extLst>
              <a:ext uri="{FF2B5EF4-FFF2-40B4-BE49-F238E27FC236}">
                <a16:creationId xmlns:a16="http://schemas.microsoft.com/office/drawing/2014/main" id="{3DA7B0D8-D78B-764A-8E07-D76E487C6776}"/>
              </a:ext>
            </a:extLst>
          </p:cNvPr>
          <p:cNvPicPr>
            <a:picLocks noChangeAspect="1"/>
          </p:cNvPicPr>
          <p:nvPr/>
        </p:nvPicPr>
        <p:blipFill>
          <a:blip r:embed="rId3"/>
          <a:stretch>
            <a:fillRect/>
          </a:stretch>
        </p:blipFill>
        <p:spPr>
          <a:xfrm>
            <a:off x="1600200" y="4508341"/>
            <a:ext cx="890001" cy="930118"/>
          </a:xfrm>
          <a:prstGeom prst="rect">
            <a:avLst/>
          </a:prstGeom>
        </p:spPr>
      </p:pic>
      <p:pic>
        <p:nvPicPr>
          <p:cNvPr id="11" name="Picture 10" descr="ACF Logo">
            <a:extLst>
              <a:ext uri="{FF2B5EF4-FFF2-40B4-BE49-F238E27FC236}">
                <a16:creationId xmlns:a16="http://schemas.microsoft.com/office/drawing/2014/main" id="{D03B73BD-5DD6-9D05-6BA6-CF243FBEA48F}"/>
              </a:ext>
            </a:extLst>
          </p:cNvPr>
          <p:cNvPicPr>
            <a:picLocks noChangeAspect="1"/>
          </p:cNvPicPr>
          <p:nvPr/>
        </p:nvPicPr>
        <p:blipFill>
          <a:blip r:embed="rId4"/>
          <a:stretch>
            <a:fillRect/>
          </a:stretch>
        </p:blipFill>
        <p:spPr>
          <a:xfrm>
            <a:off x="3367627" y="4426021"/>
            <a:ext cx="619950" cy="1115911"/>
          </a:xfrm>
          <a:prstGeom prst="rect">
            <a:avLst/>
          </a:prstGeom>
        </p:spPr>
      </p:pic>
      <p:pic>
        <p:nvPicPr>
          <p:cNvPr id="13" name="Picture 12" descr="SAMHSA Logo">
            <a:extLst>
              <a:ext uri="{FF2B5EF4-FFF2-40B4-BE49-F238E27FC236}">
                <a16:creationId xmlns:a16="http://schemas.microsoft.com/office/drawing/2014/main" id="{3C5E1DF4-F5C8-2C36-9327-0350E9357318}"/>
              </a:ext>
            </a:extLst>
          </p:cNvPr>
          <p:cNvPicPr>
            <a:picLocks noChangeAspect="1"/>
          </p:cNvPicPr>
          <p:nvPr/>
        </p:nvPicPr>
        <p:blipFill>
          <a:blip r:embed="rId5"/>
          <a:stretch>
            <a:fillRect/>
          </a:stretch>
        </p:blipFill>
        <p:spPr>
          <a:xfrm>
            <a:off x="4558190" y="4273601"/>
            <a:ext cx="2030698" cy="1420749"/>
          </a:xfrm>
          <a:prstGeom prst="rect">
            <a:avLst/>
          </a:prstGeom>
        </p:spPr>
      </p:pic>
      <p:pic>
        <p:nvPicPr>
          <p:cNvPr id="17" name="Picture 16" descr="National Center on Substance Abuse and Child Welfare logo">
            <a:extLst>
              <a:ext uri="{FF2B5EF4-FFF2-40B4-BE49-F238E27FC236}">
                <a16:creationId xmlns:a16="http://schemas.microsoft.com/office/drawing/2014/main" id="{B0F3C227-94E9-A0EA-C107-D607B61D785D}"/>
              </a:ext>
            </a:extLst>
          </p:cNvPr>
          <p:cNvPicPr>
            <a:picLocks noChangeAspect="1"/>
          </p:cNvPicPr>
          <p:nvPr/>
        </p:nvPicPr>
        <p:blipFill>
          <a:blip r:embed="rId6"/>
          <a:stretch>
            <a:fillRect/>
          </a:stretch>
        </p:blipFill>
        <p:spPr>
          <a:xfrm>
            <a:off x="7651530" y="4650025"/>
            <a:ext cx="2775829" cy="646749"/>
          </a:xfrm>
          <a:prstGeom prst="rect">
            <a:avLst/>
          </a:prstGeom>
        </p:spPr>
      </p:pic>
      <p:sp>
        <p:nvSpPr>
          <p:cNvPr id="4" name="Footer Placeholder 3">
            <a:extLst>
              <a:ext uri="{FF2B5EF4-FFF2-40B4-BE49-F238E27FC236}">
                <a16:creationId xmlns:a16="http://schemas.microsoft.com/office/drawing/2014/main" id="{33B9C5ED-657B-6ABD-1C97-B7E6A9F573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https://ncsacw.acf.hhs.gov | ncsacw@cffutures.org</a:t>
            </a:r>
          </a:p>
        </p:txBody>
      </p:sp>
    </p:spTree>
    <p:extLst>
      <p:ext uri="{BB962C8B-B14F-4D97-AF65-F5344CB8AC3E}">
        <p14:creationId xmlns:p14="http://schemas.microsoft.com/office/powerpoint/2010/main" val="4010552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alpha val="73000"/>
              </a:schemeClr>
            </a:gs>
            <a:gs pos="94000">
              <a:schemeClr val="accent2">
                <a:lumMod val="97000"/>
                <a:lumOff val="3000"/>
              </a:schemeClr>
            </a:gs>
            <a:gs pos="100000">
              <a:schemeClr val="accent2">
                <a:lumMod val="60000"/>
                <a:lumOff val="40000"/>
              </a:schemeClr>
            </a:gs>
          </a:gsLst>
          <a:lin ang="8100000" scaled="1"/>
          <a:tileRect/>
        </a:gradFill>
        <a:effectLst/>
      </p:bgPr>
    </p:bg>
    <p:spTree>
      <p:nvGrpSpPr>
        <p:cNvPr id="1" name="">
          <a:extLst>
            <a:ext uri="{FF2B5EF4-FFF2-40B4-BE49-F238E27FC236}">
              <a16:creationId xmlns:a16="http://schemas.microsoft.com/office/drawing/2014/main" id="{6C445C5D-7C4B-DECD-D409-808E1925F68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D33048C-CB13-3F2E-2ABB-F43133EAC30E}"/>
              </a:ext>
            </a:extLst>
          </p:cNvPr>
          <p:cNvSpPr>
            <a:spLocks noGrp="1"/>
          </p:cNvSpPr>
          <p:nvPr>
            <p:ph type="title"/>
          </p:nvPr>
        </p:nvSpPr>
        <p:spPr>
          <a:xfrm>
            <a:off x="0" y="0"/>
            <a:ext cx="4555957" cy="6851650"/>
          </a:xfrm>
          <a:gradFill flip="none" rotWithShape="1">
            <a:gsLst>
              <a:gs pos="0">
                <a:schemeClr val="accent1">
                  <a:lumMod val="40000"/>
                  <a:lumOff val="60000"/>
                </a:schemeClr>
              </a:gs>
              <a:gs pos="0">
                <a:schemeClr val="accent2">
                  <a:lumMod val="75000"/>
                </a:schemeClr>
              </a:gs>
              <a:gs pos="26000">
                <a:schemeClr val="accent3">
                  <a:lumMod val="75000"/>
                </a:schemeClr>
              </a:gs>
              <a:gs pos="100000">
                <a:schemeClr val="accent1">
                  <a:lumMod val="60000"/>
                </a:schemeClr>
              </a:gs>
            </a:gsLst>
            <a:lin ang="13500000" scaled="1"/>
            <a:tileRect/>
          </a:gradFill>
          <a:ln>
            <a:noFill/>
          </a:ln>
        </p:spPr>
        <p:txBody>
          <a:bodyPr lIns="274320" tIns="91440" rIns="91440" bIns="2103120"/>
          <a:lstStyle/>
          <a:p>
            <a:pPr algn="l"/>
            <a:r>
              <a:rPr lang="en-US" sz="3600" dirty="0">
                <a:cs typeface="Arial" panose="020B0604020202020204" pitchFamily="34" charset="0"/>
              </a:rPr>
              <a:t>When Substance Use </a:t>
            </a:r>
            <a:r>
              <a:rPr lang="en-US" dirty="0"/>
              <a:t>Disorders Are Treated as a Disease…</a:t>
            </a:r>
          </a:p>
        </p:txBody>
      </p:sp>
      <p:sp>
        <p:nvSpPr>
          <p:cNvPr id="3" name="Content Placeholder 2">
            <a:extLst>
              <a:ext uri="{FF2B5EF4-FFF2-40B4-BE49-F238E27FC236}">
                <a16:creationId xmlns:a16="http://schemas.microsoft.com/office/drawing/2014/main" id="{46B0F611-BD36-40E7-A965-B6688E208DF6}"/>
              </a:ext>
            </a:extLst>
          </p:cNvPr>
          <p:cNvSpPr>
            <a:spLocks noGrp="1"/>
          </p:cNvSpPr>
          <p:nvPr>
            <p:ph sz="quarter" idx="11"/>
          </p:nvPr>
        </p:nvSpPr>
        <p:spPr>
          <a:xfrm>
            <a:off x="4324931" y="335786"/>
            <a:ext cx="7364413" cy="1005840"/>
          </a:xfrm>
          <a:prstGeom prst="rect">
            <a:avLst/>
          </a:prstGeom>
          <a:solidFill>
            <a:schemeClr val="bg1"/>
          </a:solidFill>
          <a:ln>
            <a:solidFill>
              <a:schemeClr val="bg1"/>
            </a:solidFill>
          </a:ln>
          <a:effectLst>
            <a:outerShdw blurRad="107950" dist="12700" dir="5400000" algn="ctr">
              <a:srgbClr val="000000"/>
            </a:outerShdw>
          </a:effectLst>
        </p:spPr>
        <p:txBody>
          <a:bodyPr lIns="457200" rIns="91440"/>
          <a:lstStyle/>
          <a:p>
            <a:pPr marL="0" indent="0">
              <a:lnSpc>
                <a:spcPct val="100000"/>
              </a:lnSpc>
              <a:spcBef>
                <a:spcPts val="600"/>
              </a:spcBef>
              <a:spcAft>
                <a:spcPts val="600"/>
              </a:spcAft>
              <a:buNone/>
            </a:pPr>
            <a:r>
              <a:rPr lang="en-US" sz="1800" dirty="0"/>
              <a:t>Parents are placed into SUD treatment only after receiving a clinical diagnosis and appropriate level-of-care recommendation</a:t>
            </a:r>
          </a:p>
        </p:txBody>
      </p:sp>
      <p:sp>
        <p:nvSpPr>
          <p:cNvPr id="4" name="Content Placeholder 3">
            <a:extLst>
              <a:ext uri="{FF2B5EF4-FFF2-40B4-BE49-F238E27FC236}">
                <a16:creationId xmlns:a16="http://schemas.microsoft.com/office/drawing/2014/main" id="{14622A73-4C57-A3B7-B073-0C7039D6E01C}"/>
              </a:ext>
            </a:extLst>
          </p:cNvPr>
          <p:cNvSpPr>
            <a:spLocks noGrp="1"/>
          </p:cNvSpPr>
          <p:nvPr>
            <p:ph sz="quarter" idx="12"/>
          </p:nvPr>
        </p:nvSpPr>
        <p:spPr>
          <a:xfrm>
            <a:off x="4324931" y="1608878"/>
            <a:ext cx="7364413" cy="1005840"/>
          </a:xfrm>
          <a:prstGeom prst="rect">
            <a:avLst/>
          </a:prstGeom>
          <a:solidFill>
            <a:schemeClr val="bg1"/>
          </a:solidFill>
          <a:ln>
            <a:solidFill>
              <a:schemeClr val="bg1"/>
            </a:solidFill>
          </a:ln>
          <a:effectLst>
            <a:outerShdw blurRad="107950" dist="12700" dir="5400000" algn="ctr">
              <a:srgbClr val="000000"/>
            </a:outerShdw>
          </a:effectLst>
        </p:spPr>
        <p:txBody>
          <a:bodyPr lIns="457200" rIns="274320"/>
          <a:lstStyle/>
          <a:p>
            <a:pPr marL="0" indent="0">
              <a:lnSpc>
                <a:spcPct val="100000"/>
              </a:lnSpc>
              <a:spcBef>
                <a:spcPts val="600"/>
              </a:spcBef>
              <a:spcAft>
                <a:spcPts val="600"/>
              </a:spcAft>
              <a:buNone/>
            </a:pPr>
            <a:r>
              <a:rPr lang="en-US" sz="1800" dirty="0"/>
              <a:t>Only qualified SUD professionals make treatment recommendations and judges, caseworkers, and attorneys support the clinical treatment recommendation</a:t>
            </a:r>
          </a:p>
        </p:txBody>
      </p:sp>
      <p:sp>
        <p:nvSpPr>
          <p:cNvPr id="5" name="Content Placeholder 4">
            <a:extLst>
              <a:ext uri="{FF2B5EF4-FFF2-40B4-BE49-F238E27FC236}">
                <a16:creationId xmlns:a16="http://schemas.microsoft.com/office/drawing/2014/main" id="{9D553CD1-5761-32E4-BD35-A0465B50221E}"/>
              </a:ext>
            </a:extLst>
          </p:cNvPr>
          <p:cNvSpPr>
            <a:spLocks noGrp="1"/>
          </p:cNvSpPr>
          <p:nvPr>
            <p:ph sz="quarter" idx="13"/>
          </p:nvPr>
        </p:nvSpPr>
        <p:spPr>
          <a:xfrm>
            <a:off x="4324931" y="2881974"/>
            <a:ext cx="7364413" cy="1005840"/>
          </a:xfrm>
          <a:prstGeom prst="rect">
            <a:avLst/>
          </a:prstGeom>
          <a:solidFill>
            <a:schemeClr val="bg1"/>
          </a:solidFill>
          <a:ln>
            <a:solidFill>
              <a:schemeClr val="bg1"/>
            </a:solidFill>
          </a:ln>
          <a:effectLst>
            <a:outerShdw blurRad="107950" dist="12700" dir="5400000" algn="ctr">
              <a:srgbClr val="000000"/>
            </a:outerShdw>
          </a:effectLst>
        </p:spPr>
        <p:txBody>
          <a:bodyPr lIns="457200" rIns="91440"/>
          <a:lstStyle/>
          <a:p>
            <a:pPr marL="0" indent="0">
              <a:lnSpc>
                <a:spcPct val="100000"/>
              </a:lnSpc>
              <a:spcBef>
                <a:spcPts val="600"/>
              </a:spcBef>
              <a:spcAft>
                <a:spcPts val="600"/>
              </a:spcAft>
              <a:buNone/>
            </a:pPr>
            <a:r>
              <a:rPr lang="en-US" sz="1800" dirty="0"/>
              <a:t>Only qualified health professionals help parents make decisions about medications for opioid use disorder (MOUD)</a:t>
            </a:r>
          </a:p>
        </p:txBody>
      </p:sp>
      <p:sp>
        <p:nvSpPr>
          <p:cNvPr id="6" name="Content Placeholder 5">
            <a:extLst>
              <a:ext uri="{FF2B5EF4-FFF2-40B4-BE49-F238E27FC236}">
                <a16:creationId xmlns:a16="http://schemas.microsoft.com/office/drawing/2014/main" id="{C877DBA1-003E-BCA3-58A2-CE5FABB6F99F}"/>
              </a:ext>
            </a:extLst>
          </p:cNvPr>
          <p:cNvSpPr>
            <a:spLocks noGrp="1"/>
          </p:cNvSpPr>
          <p:nvPr>
            <p:ph sz="quarter" idx="14"/>
          </p:nvPr>
        </p:nvSpPr>
        <p:spPr>
          <a:xfrm>
            <a:off x="4324931" y="4155064"/>
            <a:ext cx="7341508" cy="1005840"/>
          </a:xfrm>
          <a:prstGeom prst="rect">
            <a:avLst/>
          </a:prstGeom>
          <a:solidFill>
            <a:schemeClr val="bg1"/>
          </a:solidFill>
          <a:ln>
            <a:solidFill>
              <a:schemeClr val="bg1"/>
            </a:solidFill>
          </a:ln>
          <a:effectLst>
            <a:outerShdw blurRad="107950" dist="12700" dir="5400000" algn="ctr">
              <a:srgbClr val="000000"/>
            </a:outerShdw>
          </a:effectLst>
        </p:spPr>
        <p:txBody>
          <a:bodyPr lIns="457200" rIns="91440"/>
          <a:lstStyle/>
          <a:p>
            <a:pPr marL="0" indent="0">
              <a:lnSpc>
                <a:spcPct val="100000"/>
              </a:lnSpc>
              <a:spcBef>
                <a:spcPts val="600"/>
              </a:spcBef>
              <a:spcAft>
                <a:spcPts val="600"/>
              </a:spcAft>
              <a:buNone/>
            </a:pPr>
            <a:r>
              <a:rPr lang="en-US" sz="1800" dirty="0"/>
              <a:t>MOUD is allowed and supported throughout the case, and not considered a deterrent for case closure</a:t>
            </a:r>
          </a:p>
        </p:txBody>
      </p:sp>
      <p:sp>
        <p:nvSpPr>
          <p:cNvPr id="13" name="Content Placeholder 12">
            <a:extLst>
              <a:ext uri="{FF2B5EF4-FFF2-40B4-BE49-F238E27FC236}">
                <a16:creationId xmlns:a16="http://schemas.microsoft.com/office/drawing/2014/main" id="{0420E500-A2D2-8C05-A17F-4B15E862DCB6}"/>
              </a:ext>
            </a:extLst>
          </p:cNvPr>
          <p:cNvSpPr>
            <a:spLocks noGrp="1"/>
          </p:cNvSpPr>
          <p:nvPr>
            <p:ph sz="quarter" idx="19"/>
          </p:nvPr>
        </p:nvSpPr>
        <p:spPr>
          <a:xfrm>
            <a:off x="4324931" y="5428160"/>
            <a:ext cx="7341508" cy="1005840"/>
          </a:xfrm>
          <a:prstGeom prst="rect">
            <a:avLst/>
          </a:prstGeom>
          <a:solidFill>
            <a:schemeClr val="bg1"/>
          </a:solidFill>
          <a:ln>
            <a:solidFill>
              <a:schemeClr val="bg1"/>
            </a:solidFill>
          </a:ln>
          <a:effectLst>
            <a:outerShdw blurRad="107950" dist="12700" dir="5400000" algn="ctr">
              <a:srgbClr val="000000"/>
            </a:outerShdw>
          </a:effectLst>
        </p:spPr>
        <p:txBody>
          <a:bodyPr lIns="457200" rIns="91440"/>
          <a:lstStyle/>
          <a:p>
            <a:pPr marL="0" indent="0">
              <a:buNone/>
            </a:pPr>
            <a:r>
              <a:rPr lang="en-US" sz="1800" dirty="0"/>
              <a:t>Parents are referred to quality treatment provider agencies that use evidence-based interventions and practices to support long-term recovery</a:t>
            </a:r>
          </a:p>
        </p:txBody>
      </p:sp>
      <p:pic>
        <p:nvPicPr>
          <p:cNvPr id="19" name="Graphic 18">
            <a:extLst>
              <a:ext uri="{FF2B5EF4-FFF2-40B4-BE49-F238E27FC236}">
                <a16:creationId xmlns:a16="http://schemas.microsoft.com/office/drawing/2014/main" id="{9E229A24-4FB7-F6AF-F0C2-0C96BD0BD8D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06905" y="3887815"/>
            <a:ext cx="2127974" cy="2127974"/>
          </a:xfrm>
          <a:prstGeom prst="rect">
            <a:avLst/>
          </a:prstGeom>
        </p:spPr>
      </p:pic>
    </p:spTree>
    <p:extLst>
      <p:ext uri="{BB962C8B-B14F-4D97-AF65-F5344CB8AC3E}">
        <p14:creationId xmlns:p14="http://schemas.microsoft.com/office/powerpoint/2010/main" val="3899290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445C5D-7C4B-DECD-D409-808E1925F68C}"/>
            </a:ext>
          </a:extLst>
        </p:cNvPr>
        <p:cNvGrpSpPr/>
        <p:nvPr/>
      </p:nvGrpSpPr>
      <p:grpSpPr>
        <a:xfrm>
          <a:off x="0" y="0"/>
          <a:ext cx="0" cy="0"/>
          <a:chOff x="0" y="0"/>
          <a:chExt cx="0" cy="0"/>
        </a:xfrm>
      </p:grpSpPr>
      <p:cxnSp>
        <p:nvCxnSpPr>
          <p:cNvPr id="16" name="Connector: Elbow 15">
            <a:extLst>
              <a:ext uri="{FF2B5EF4-FFF2-40B4-BE49-F238E27FC236}">
                <a16:creationId xmlns:a16="http://schemas.microsoft.com/office/drawing/2014/main" id="{4D613064-2224-3C83-F114-AF65532634CD}"/>
              </a:ext>
              <a:ext uri="{C183D7F6-B498-43B3-948B-1728B52AA6E4}">
                <adec:decorative xmlns:adec="http://schemas.microsoft.com/office/drawing/2017/decorative" val="1"/>
              </a:ext>
            </a:extLst>
          </p:cNvPr>
          <p:cNvCxnSpPr>
            <a:cxnSpLocks/>
          </p:cNvCxnSpPr>
          <p:nvPr/>
        </p:nvCxnSpPr>
        <p:spPr>
          <a:xfrm>
            <a:off x="497667" y="2013414"/>
            <a:ext cx="11334389" cy="3950859"/>
          </a:xfrm>
          <a:prstGeom prst="bentConnector3">
            <a:avLst>
              <a:gd name="adj1" fmla="val 50000"/>
            </a:avLst>
          </a:prstGeom>
          <a:ln w="76200">
            <a:gradFill>
              <a:gsLst>
                <a:gs pos="55000">
                  <a:srgbClr val="216A89"/>
                </a:gs>
                <a:gs pos="0">
                  <a:schemeClr val="accent1"/>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8" name="Double Bracket 27">
            <a:extLst>
              <a:ext uri="{FF2B5EF4-FFF2-40B4-BE49-F238E27FC236}">
                <a16:creationId xmlns:a16="http://schemas.microsoft.com/office/drawing/2014/main" id="{4736E870-FFFF-4213-3EB8-FF06B9BBA307}"/>
              </a:ext>
              <a:ext uri="{C183D7F6-B498-43B3-948B-1728B52AA6E4}">
                <adec:decorative xmlns:adec="http://schemas.microsoft.com/office/drawing/2017/decorative" val="1"/>
              </a:ext>
            </a:extLst>
          </p:cNvPr>
          <p:cNvSpPr/>
          <p:nvPr/>
        </p:nvSpPr>
        <p:spPr>
          <a:xfrm rot="5400000">
            <a:off x="8500372" y="4514519"/>
            <a:ext cx="999700" cy="2997200"/>
          </a:xfrm>
          <a:prstGeom prst="bracketPair">
            <a:avLst/>
          </a:prstGeom>
          <a:solidFill>
            <a:schemeClr val="bg1"/>
          </a:solidFill>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Double Bracket 26">
            <a:extLst>
              <a:ext uri="{FF2B5EF4-FFF2-40B4-BE49-F238E27FC236}">
                <a16:creationId xmlns:a16="http://schemas.microsoft.com/office/drawing/2014/main" id="{E413381E-32E6-94E1-F56D-2DD827FED1C6}"/>
              </a:ext>
              <a:ext uri="{C183D7F6-B498-43B3-948B-1728B52AA6E4}">
                <adec:decorative xmlns:adec="http://schemas.microsoft.com/office/drawing/2017/decorative" val="1"/>
              </a:ext>
            </a:extLst>
          </p:cNvPr>
          <p:cNvSpPr/>
          <p:nvPr/>
        </p:nvSpPr>
        <p:spPr>
          <a:xfrm rot="5400000">
            <a:off x="2715790" y="430426"/>
            <a:ext cx="999700" cy="2997200"/>
          </a:xfrm>
          <a:prstGeom prst="bracketPair">
            <a:avLst/>
          </a:prstGeom>
          <a:solidFill>
            <a:schemeClr val="bg1"/>
          </a:solidFill>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itle 7">
            <a:extLst>
              <a:ext uri="{FF2B5EF4-FFF2-40B4-BE49-F238E27FC236}">
                <a16:creationId xmlns:a16="http://schemas.microsoft.com/office/drawing/2014/main" id="{CD33048C-CB13-3F2E-2ABB-F43133EAC30E}"/>
              </a:ext>
            </a:extLst>
          </p:cNvPr>
          <p:cNvSpPr>
            <a:spLocks noGrp="1"/>
          </p:cNvSpPr>
          <p:nvPr>
            <p:ph type="title"/>
          </p:nvPr>
        </p:nvSpPr>
        <p:spPr>
          <a:xfrm>
            <a:off x="0" y="0"/>
            <a:ext cx="12192000" cy="1210794"/>
          </a:xfrm>
          <a:solidFill>
            <a:schemeClr val="tx2"/>
          </a:solidFill>
          <a:ln>
            <a:noFill/>
          </a:ln>
        </p:spPr>
        <p:txBody>
          <a:bodyPr tIns="91440" rIns="91440" bIns="91440"/>
          <a:lstStyle/>
          <a:p>
            <a:pPr marL="344488"/>
            <a:r>
              <a:rPr lang="en-US" dirty="0">
                <a:latin typeface="+mj-lt"/>
              </a:rPr>
              <a:t>Additional</a:t>
            </a:r>
            <a:r>
              <a:rPr lang="en-US" sz="3200" dirty="0">
                <a:latin typeface="+mj-lt"/>
              </a:rPr>
              <a:t> </a:t>
            </a:r>
            <a:r>
              <a:rPr lang="en-US" dirty="0">
                <a:latin typeface="+mj-lt"/>
              </a:rPr>
              <a:t>Benefits of This Change</a:t>
            </a:r>
          </a:p>
        </p:txBody>
      </p:sp>
      <p:sp>
        <p:nvSpPr>
          <p:cNvPr id="23" name="Content Placeholder 22">
            <a:extLst>
              <a:ext uri="{FF2B5EF4-FFF2-40B4-BE49-F238E27FC236}">
                <a16:creationId xmlns:a16="http://schemas.microsoft.com/office/drawing/2014/main" id="{7637441E-44F4-936B-30FF-F822072D1FF1}"/>
              </a:ext>
            </a:extLst>
          </p:cNvPr>
          <p:cNvSpPr>
            <a:spLocks noGrp="1"/>
          </p:cNvSpPr>
          <p:nvPr>
            <p:ph sz="quarter" idx="17"/>
          </p:nvPr>
        </p:nvSpPr>
        <p:spPr>
          <a:xfrm>
            <a:off x="1107447" y="2661322"/>
            <a:ext cx="4277354" cy="666927"/>
          </a:xfrm>
          <a:prstGeom prst="rect">
            <a:avLst/>
          </a:prstGeom>
          <a:noFill/>
        </p:spPr>
        <p:txBody>
          <a:bodyPr anchor="ctr"/>
          <a:lstStyle/>
          <a:p>
            <a:pPr marL="0" indent="0" algn="ctr">
              <a:buNone/>
            </a:pPr>
            <a:r>
              <a:rPr lang="en-US" sz="2400" b="1" dirty="0">
                <a:latin typeface="+mj-lt"/>
              </a:rPr>
              <a:t>Professionals understand:</a:t>
            </a:r>
          </a:p>
        </p:txBody>
      </p:sp>
      <p:sp>
        <p:nvSpPr>
          <p:cNvPr id="4" name="Content Placeholder 3">
            <a:extLst>
              <a:ext uri="{FF2B5EF4-FFF2-40B4-BE49-F238E27FC236}">
                <a16:creationId xmlns:a16="http://schemas.microsoft.com/office/drawing/2014/main" id="{14622A73-4C57-A3B7-B073-0C7039D6E01C}"/>
              </a:ext>
            </a:extLst>
          </p:cNvPr>
          <p:cNvSpPr>
            <a:spLocks noGrp="1"/>
          </p:cNvSpPr>
          <p:nvPr>
            <p:ph sz="quarter" idx="14"/>
          </p:nvPr>
        </p:nvSpPr>
        <p:spPr>
          <a:xfrm>
            <a:off x="538881" y="3195995"/>
            <a:ext cx="5449825" cy="3286086"/>
          </a:xfrm>
          <a:prstGeom prst="rect">
            <a:avLst/>
          </a:prstGeom>
          <a:noFill/>
          <a:ln>
            <a:noFill/>
          </a:ln>
          <a:effectLst/>
        </p:spPr>
        <p:txBody>
          <a:bodyPr lIns="0" rIns="0" bIns="640080" anchor="ctr"/>
          <a:lstStyle/>
          <a:p>
            <a:pPr marL="681038" lvl="1" indent="-285750">
              <a:lnSpc>
                <a:spcPct val="100000"/>
              </a:lnSpc>
              <a:spcBef>
                <a:spcPts val="1200"/>
              </a:spcBef>
              <a:spcAft>
                <a:spcPts val="1200"/>
              </a:spcAft>
            </a:pPr>
            <a:r>
              <a:rPr lang="en-US" sz="1600" dirty="0"/>
              <a:t>The components of quality SUD/mental health treatment</a:t>
            </a:r>
          </a:p>
          <a:p>
            <a:pPr marL="681038" lvl="1" indent="-285750">
              <a:lnSpc>
                <a:spcPct val="100000"/>
              </a:lnSpc>
              <a:spcBef>
                <a:spcPts val="1200"/>
              </a:spcBef>
              <a:spcAft>
                <a:spcPts val="1200"/>
              </a:spcAft>
            </a:pPr>
            <a:r>
              <a:rPr lang="en-US" sz="1600" dirty="0"/>
              <a:t>The importance of early identification and timely access</a:t>
            </a:r>
          </a:p>
          <a:p>
            <a:pPr marL="687388" lvl="1" indent="-285750">
              <a:lnSpc>
                <a:spcPct val="100000"/>
              </a:lnSpc>
              <a:spcBef>
                <a:spcPts val="1200"/>
              </a:spcBef>
              <a:spcAft>
                <a:spcPts val="1200"/>
              </a:spcAft>
            </a:pPr>
            <a:r>
              <a:rPr lang="en-US" sz="1600" dirty="0"/>
              <a:t>Their role in supporting, engaging, and retaining parents in treatment and services</a:t>
            </a:r>
          </a:p>
        </p:txBody>
      </p:sp>
      <p:sp>
        <p:nvSpPr>
          <p:cNvPr id="24" name="Content Placeholder 23">
            <a:extLst>
              <a:ext uri="{FF2B5EF4-FFF2-40B4-BE49-F238E27FC236}">
                <a16:creationId xmlns:a16="http://schemas.microsoft.com/office/drawing/2014/main" id="{B1A5A799-A15F-7C4F-704E-183DE1A979C8}"/>
              </a:ext>
            </a:extLst>
          </p:cNvPr>
          <p:cNvSpPr>
            <a:spLocks noGrp="1"/>
          </p:cNvSpPr>
          <p:nvPr>
            <p:ph sz="quarter" idx="18"/>
          </p:nvPr>
        </p:nvSpPr>
        <p:spPr>
          <a:xfrm>
            <a:off x="6395243" y="1852360"/>
            <a:ext cx="5447297" cy="830924"/>
          </a:xfrm>
          <a:prstGeom prst="rect">
            <a:avLst/>
          </a:prstGeom>
          <a:noFill/>
        </p:spPr>
        <p:txBody>
          <a:bodyPr anchor="ctr"/>
          <a:lstStyle/>
          <a:p>
            <a:pPr marL="0" indent="0" algn="ctr">
              <a:buNone/>
            </a:pPr>
            <a:r>
              <a:rPr lang="en-US" sz="2400" b="1" dirty="0">
                <a:latin typeface="+mj-lt"/>
              </a:rPr>
              <a:t>Professionals value:</a:t>
            </a:r>
          </a:p>
        </p:txBody>
      </p:sp>
      <p:sp>
        <p:nvSpPr>
          <p:cNvPr id="7" name="Content Placeholder 6">
            <a:extLst>
              <a:ext uri="{FF2B5EF4-FFF2-40B4-BE49-F238E27FC236}">
                <a16:creationId xmlns:a16="http://schemas.microsoft.com/office/drawing/2014/main" id="{1F45B682-670D-1743-0F0B-24BED919D446}"/>
              </a:ext>
            </a:extLst>
          </p:cNvPr>
          <p:cNvSpPr>
            <a:spLocks noGrp="1"/>
          </p:cNvSpPr>
          <p:nvPr>
            <p:ph sz="quarter" idx="16"/>
          </p:nvPr>
        </p:nvSpPr>
        <p:spPr>
          <a:xfrm>
            <a:off x="6384760" y="2392315"/>
            <a:ext cx="5447296" cy="2732994"/>
          </a:xfrm>
          <a:prstGeom prst="rect">
            <a:avLst/>
          </a:prstGeom>
          <a:noFill/>
          <a:ln>
            <a:noFill/>
          </a:ln>
          <a:effectLst/>
        </p:spPr>
        <p:txBody>
          <a:bodyPr lIns="274320" rIns="91440" anchor="ctr"/>
          <a:lstStyle/>
          <a:p>
            <a:pPr marL="285750" lvl="1" indent="-285750">
              <a:lnSpc>
                <a:spcPct val="100000"/>
              </a:lnSpc>
              <a:spcBef>
                <a:spcPts val="1200"/>
              </a:spcBef>
              <a:spcAft>
                <a:spcPts val="1200"/>
              </a:spcAft>
            </a:pPr>
            <a:r>
              <a:rPr lang="en-US" sz="1600" dirty="0"/>
              <a:t>Engagement of parents and families as active partners in their treatment and service planning </a:t>
            </a:r>
          </a:p>
          <a:p>
            <a:pPr marL="285750" lvl="1" indent="-285750">
              <a:lnSpc>
                <a:spcPct val="100000"/>
              </a:lnSpc>
              <a:spcBef>
                <a:spcPts val="1200"/>
              </a:spcBef>
              <a:spcAft>
                <a:spcPts val="1200"/>
              </a:spcAft>
            </a:pPr>
            <a:r>
              <a:rPr lang="en-US" sz="1600" dirty="0"/>
              <a:t>Use of person-first, non-stigmatizing language </a:t>
            </a:r>
          </a:p>
          <a:p>
            <a:pPr marL="285750" lvl="1" indent="-285750">
              <a:lnSpc>
                <a:spcPct val="100000"/>
              </a:lnSpc>
              <a:spcBef>
                <a:spcPts val="1200"/>
              </a:spcBef>
              <a:spcAft>
                <a:spcPts val="1200"/>
              </a:spcAft>
            </a:pPr>
            <a:r>
              <a:rPr lang="en-US" sz="1600" dirty="0"/>
              <a:t>Use of peer support models and services</a:t>
            </a:r>
          </a:p>
          <a:p>
            <a:pPr marL="285750" lvl="1" indent="-285750">
              <a:lnSpc>
                <a:spcPct val="100000"/>
              </a:lnSpc>
              <a:spcBef>
                <a:spcPts val="1200"/>
              </a:spcBef>
              <a:spcAft>
                <a:spcPts val="1200"/>
              </a:spcAft>
            </a:pPr>
            <a:r>
              <a:rPr lang="en-US" sz="1600" dirty="0"/>
              <a:t>That treatment works and recovery is possible</a:t>
            </a:r>
          </a:p>
        </p:txBody>
      </p:sp>
      <p:pic>
        <p:nvPicPr>
          <p:cNvPr id="6" name="Graphic 5">
            <a:extLst>
              <a:ext uri="{FF2B5EF4-FFF2-40B4-BE49-F238E27FC236}">
                <a16:creationId xmlns:a16="http://schemas.microsoft.com/office/drawing/2014/main" id="{B0D9F36D-C7CF-CA90-0168-71C156F00A2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20637" y="1428349"/>
            <a:ext cx="914400" cy="914400"/>
          </a:xfrm>
          <a:prstGeom prst="rect">
            <a:avLst/>
          </a:prstGeom>
        </p:spPr>
      </p:pic>
      <p:pic>
        <p:nvPicPr>
          <p:cNvPr id="10" name="Graphic 9">
            <a:extLst>
              <a:ext uri="{FF2B5EF4-FFF2-40B4-BE49-F238E27FC236}">
                <a16:creationId xmlns:a16="http://schemas.microsoft.com/office/drawing/2014/main" id="{27F2DAA5-70D9-5F32-3857-93C893FF094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70213" y="5547713"/>
            <a:ext cx="914400" cy="914400"/>
          </a:xfrm>
          <a:prstGeom prst="rect">
            <a:avLst/>
          </a:prstGeom>
        </p:spPr>
      </p:pic>
      <p:pic>
        <p:nvPicPr>
          <p:cNvPr id="12" name="Graphic 11">
            <a:extLst>
              <a:ext uri="{FF2B5EF4-FFF2-40B4-BE49-F238E27FC236}">
                <a16:creationId xmlns:a16="http://schemas.microsoft.com/office/drawing/2014/main" id="{95A4812E-FAC7-7283-282B-502FF4A969A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78563" y="1464718"/>
            <a:ext cx="927597" cy="927597"/>
          </a:xfrm>
          <a:prstGeom prst="rect">
            <a:avLst/>
          </a:prstGeom>
        </p:spPr>
      </p:pic>
      <p:pic>
        <p:nvPicPr>
          <p:cNvPr id="14" name="Graphic 13">
            <a:extLst>
              <a:ext uri="{FF2B5EF4-FFF2-40B4-BE49-F238E27FC236}">
                <a16:creationId xmlns:a16="http://schemas.microsoft.com/office/drawing/2014/main" id="{2D325A7D-897D-CE75-C5B1-D55B6E6201C9}"/>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85268" y="1477915"/>
            <a:ext cx="914400" cy="914400"/>
          </a:xfrm>
          <a:prstGeom prst="rect">
            <a:avLst/>
          </a:prstGeom>
        </p:spPr>
      </p:pic>
      <p:pic>
        <p:nvPicPr>
          <p:cNvPr id="17" name="Graphic 16">
            <a:extLst>
              <a:ext uri="{FF2B5EF4-FFF2-40B4-BE49-F238E27FC236}">
                <a16:creationId xmlns:a16="http://schemas.microsoft.com/office/drawing/2014/main" id="{108F06CC-6A2F-5D58-3BDE-6B4F45E99291}"/>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613383" y="5597176"/>
            <a:ext cx="914400" cy="914400"/>
          </a:xfrm>
          <a:prstGeom prst="rect">
            <a:avLst/>
          </a:prstGeom>
        </p:spPr>
      </p:pic>
      <p:pic>
        <p:nvPicPr>
          <p:cNvPr id="19" name="Graphic 18">
            <a:extLst>
              <a:ext uri="{FF2B5EF4-FFF2-40B4-BE49-F238E27FC236}">
                <a16:creationId xmlns:a16="http://schemas.microsoft.com/office/drawing/2014/main" id="{0565B31D-63CA-F5AD-E43F-46A7CA3DD453}"/>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9686214" y="5623149"/>
            <a:ext cx="798564" cy="798564"/>
          </a:xfrm>
          <a:prstGeom prst="rect">
            <a:avLst/>
          </a:prstGeom>
        </p:spPr>
      </p:pic>
    </p:spTree>
    <p:extLst>
      <p:ext uri="{BB962C8B-B14F-4D97-AF65-F5344CB8AC3E}">
        <p14:creationId xmlns:p14="http://schemas.microsoft.com/office/powerpoint/2010/main" val="3145705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21721E-3381-4958-7ECA-9968F4D39F8A}"/>
              </a:ext>
            </a:extLst>
          </p:cNvPr>
          <p:cNvSpPr>
            <a:spLocks noGrp="1"/>
          </p:cNvSpPr>
          <p:nvPr>
            <p:ph type="title"/>
          </p:nvPr>
        </p:nvSpPr>
        <p:spPr>
          <a:xfrm>
            <a:off x="0" y="-2175"/>
            <a:ext cx="12191999" cy="1216152"/>
          </a:xfrm>
        </p:spPr>
        <p:txBody>
          <a:bodyPr/>
          <a:lstStyle/>
          <a:p>
            <a:r>
              <a:rPr lang="en-US" sz="4000" kern="0" dirty="0">
                <a:solidFill>
                  <a:srgbClr val="FFFFFF"/>
                </a:solidFill>
                <a:cs typeface="Calibri"/>
                <a:sym typeface="Calibri"/>
              </a:rPr>
              <a:t>Why the Language We Use Matters</a:t>
            </a:r>
            <a:endParaRPr lang="en-US" sz="4000" dirty="0"/>
          </a:p>
        </p:txBody>
      </p:sp>
      <p:graphicFrame>
        <p:nvGraphicFramePr>
          <p:cNvPr id="52" name="Content Placeholder 19">
            <a:extLst>
              <a:ext uri="{FF2B5EF4-FFF2-40B4-BE49-F238E27FC236}">
                <a16:creationId xmlns:a16="http://schemas.microsoft.com/office/drawing/2014/main" id="{5CD0B0A8-5D94-8C3E-CE64-6D7CC7C7B33D}"/>
              </a:ext>
            </a:extLst>
          </p:cNvPr>
          <p:cNvGraphicFramePr>
            <a:graphicFrameLocks noGrp="1"/>
          </p:cNvGraphicFramePr>
          <p:nvPr>
            <p:ph idx="1"/>
            <p:extLst>
              <p:ext uri="{D42A27DB-BD31-4B8C-83A1-F6EECF244321}">
                <p14:modId xmlns:p14="http://schemas.microsoft.com/office/powerpoint/2010/main" val="520475094"/>
              </p:ext>
            </p:extLst>
          </p:nvPr>
        </p:nvGraphicFramePr>
        <p:xfrm>
          <a:off x="887412" y="1768059"/>
          <a:ext cx="10326020" cy="4546304"/>
        </p:xfrm>
        <a:graphic>
          <a:graphicData uri="http://schemas.openxmlformats.org/drawingml/2006/table">
            <a:tbl>
              <a:tblPr firstRow="1" firstCol="1" bandRow="1">
                <a:tableStyleId>{5C22544A-7EE6-4342-B048-85BDC9FD1C3A}</a:tableStyleId>
              </a:tblPr>
              <a:tblGrid>
                <a:gridCol w="3745136">
                  <a:extLst>
                    <a:ext uri="{9D8B030D-6E8A-4147-A177-3AD203B41FA5}">
                      <a16:colId xmlns:a16="http://schemas.microsoft.com/office/drawing/2014/main" val="4102182379"/>
                    </a:ext>
                  </a:extLst>
                </a:gridCol>
                <a:gridCol w="6580884">
                  <a:extLst>
                    <a:ext uri="{9D8B030D-6E8A-4147-A177-3AD203B41FA5}">
                      <a16:colId xmlns:a16="http://schemas.microsoft.com/office/drawing/2014/main" val="3091006142"/>
                    </a:ext>
                  </a:extLst>
                </a:gridCol>
              </a:tblGrid>
              <a:tr h="649472">
                <a:tc>
                  <a:txBody>
                    <a:bodyPr/>
                    <a:lstStyle/>
                    <a:p>
                      <a:r>
                        <a:rPr lang="en-US" dirty="0">
                          <a:solidFill>
                            <a:schemeClr val="tx1"/>
                          </a:solidFill>
                        </a:rPr>
                        <a:t>Instead of…</a:t>
                      </a:r>
                    </a:p>
                  </a:txBody>
                  <a:tcPr anchorCtr="1">
                    <a:solidFill>
                      <a:schemeClr val="bg1"/>
                    </a:solidFill>
                  </a:tcPr>
                </a:tc>
                <a:tc>
                  <a:txBody>
                    <a:bodyPr/>
                    <a:lstStyle/>
                    <a:p>
                      <a:r>
                        <a:rPr lang="en-US" dirty="0">
                          <a:solidFill>
                            <a:schemeClr val="tx1"/>
                          </a:solidFill>
                        </a:rPr>
                        <a:t>Try…</a:t>
                      </a:r>
                    </a:p>
                  </a:txBody>
                  <a:tcPr anchorCtr="1">
                    <a:solidFill>
                      <a:schemeClr val="bg1"/>
                    </a:solidFill>
                  </a:tcPr>
                </a:tc>
                <a:extLst>
                  <a:ext uri="{0D108BD9-81ED-4DB2-BD59-A6C34878D82A}">
                    <a16:rowId xmlns:a16="http://schemas.microsoft.com/office/drawing/2014/main" val="3154811528"/>
                  </a:ext>
                </a:extLst>
              </a:tr>
              <a:tr h="649472">
                <a:tc>
                  <a:txBody>
                    <a:bodyPr/>
                    <a:lstStyle/>
                    <a:p>
                      <a:r>
                        <a:rPr lang="en-US" dirty="0">
                          <a:solidFill>
                            <a:schemeClr val="bg1"/>
                          </a:solidFill>
                        </a:rPr>
                        <a:t>Addict/Drug Abuser</a:t>
                      </a:r>
                    </a:p>
                  </a:txBody>
                  <a:tcPr anchor="ctr" anchorCtr="1">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solidFill>
                      <a:srgbClr val="054163"/>
                    </a:solidFill>
                  </a:tcPr>
                </a:tc>
                <a:tc>
                  <a:txBody>
                    <a:bodyPr/>
                    <a:lstStyle/>
                    <a:p>
                      <a:r>
                        <a:rPr lang="en-US" dirty="0">
                          <a:solidFill>
                            <a:schemeClr val="tx1"/>
                          </a:solidFill>
                        </a:rPr>
                        <a:t>Person/Parent with a substance use disorder</a:t>
                      </a:r>
                    </a:p>
                  </a:txBody>
                  <a:tcPr anchor="ctr" anchorCtr="1">
                    <a:lnL w="76200" cap="flat" cmpd="sng" algn="ctr">
                      <a:noFill/>
                      <a:prstDash val="solid"/>
                      <a:round/>
                      <a:headEnd type="none" w="med" len="med"/>
                      <a:tailEnd type="none" w="med" len="med"/>
                    </a:lnL>
                    <a:lnB w="76200" cap="flat" cmpd="sng" algn="ctr">
                      <a:solidFill>
                        <a:schemeClr val="bg1"/>
                      </a:solidFill>
                      <a:prstDash val="solid"/>
                      <a:round/>
                      <a:headEnd type="none" w="med" len="med"/>
                      <a:tailEnd type="none" w="med" len="med"/>
                    </a:lnB>
                    <a:solidFill>
                      <a:srgbClr val="93ADBC"/>
                    </a:solidFill>
                  </a:tcPr>
                </a:tc>
                <a:extLst>
                  <a:ext uri="{0D108BD9-81ED-4DB2-BD59-A6C34878D82A}">
                    <a16:rowId xmlns:a16="http://schemas.microsoft.com/office/drawing/2014/main" val="1041104331"/>
                  </a:ext>
                </a:extLst>
              </a:tr>
              <a:tr h="649472">
                <a:tc>
                  <a:txBody>
                    <a:bodyPr/>
                    <a:lstStyle/>
                    <a:p>
                      <a:r>
                        <a:rPr lang="en-US" dirty="0">
                          <a:solidFill>
                            <a:schemeClr val="bg1"/>
                          </a:solidFill>
                        </a:rPr>
                        <a:t>Clean/Dirty Drug Screen</a:t>
                      </a:r>
                    </a:p>
                  </a:txBody>
                  <a:tcPr anchor="ctr" anchorCtr="1">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1C8EAE"/>
                    </a:solidFill>
                  </a:tcPr>
                </a:tc>
                <a:tc>
                  <a:txBody>
                    <a:bodyPr/>
                    <a:lstStyle/>
                    <a:p>
                      <a:r>
                        <a:rPr lang="en-US" dirty="0">
                          <a:solidFill>
                            <a:schemeClr val="tx1"/>
                          </a:solidFill>
                        </a:rPr>
                        <a:t>Screen tested negative or positive for substances</a:t>
                      </a:r>
                    </a:p>
                  </a:txBody>
                  <a:tcPr anchor="ctr" anchorCtr="1">
                    <a:lnL w="76200" cap="flat" cmpd="sng" algn="ctr">
                      <a:no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DCEDC"/>
                    </a:solidFill>
                  </a:tcPr>
                </a:tc>
                <a:extLst>
                  <a:ext uri="{0D108BD9-81ED-4DB2-BD59-A6C34878D82A}">
                    <a16:rowId xmlns:a16="http://schemas.microsoft.com/office/drawing/2014/main" val="1664039280"/>
                  </a:ext>
                </a:extLst>
              </a:tr>
              <a:tr h="649472">
                <a:tc>
                  <a:txBody>
                    <a:bodyPr/>
                    <a:lstStyle/>
                    <a:p>
                      <a:r>
                        <a:rPr lang="en-US" dirty="0">
                          <a:solidFill>
                            <a:schemeClr val="bg1"/>
                          </a:solidFill>
                        </a:rPr>
                        <a:t>Former Addict</a:t>
                      </a:r>
                    </a:p>
                  </a:txBody>
                  <a:tcPr anchor="ctr" anchorCtr="1">
                    <a:lnR w="76200" cap="flat" cmpd="sng" algn="ctr">
                      <a:solidFill>
                        <a:srgbClr val="306B9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306B91"/>
                    </a:solidFill>
                  </a:tcPr>
                </a:tc>
                <a:tc>
                  <a:txBody>
                    <a:bodyPr/>
                    <a:lstStyle/>
                    <a:p>
                      <a:r>
                        <a:rPr lang="en-US" dirty="0">
                          <a:solidFill>
                            <a:schemeClr val="tx1"/>
                          </a:solidFill>
                        </a:rPr>
                        <a:t>Person in recovery</a:t>
                      </a:r>
                    </a:p>
                  </a:txBody>
                  <a:tcPr anchor="ctr" anchorCtr="1">
                    <a:lnL w="76200" cap="flat" cmpd="sng" algn="ctr">
                      <a:solidFill>
                        <a:srgbClr val="306B9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A6BFD0"/>
                    </a:solidFill>
                  </a:tcPr>
                </a:tc>
                <a:extLst>
                  <a:ext uri="{0D108BD9-81ED-4DB2-BD59-A6C34878D82A}">
                    <a16:rowId xmlns:a16="http://schemas.microsoft.com/office/drawing/2014/main" val="1654855038"/>
                  </a:ext>
                </a:extLst>
              </a:tr>
              <a:tr h="649472">
                <a:tc>
                  <a:txBody>
                    <a:bodyPr/>
                    <a:lstStyle/>
                    <a:p>
                      <a:r>
                        <a:rPr lang="en-US" dirty="0">
                          <a:solidFill>
                            <a:schemeClr val="bg1"/>
                          </a:solidFill>
                        </a:rPr>
                        <a:t>Drug Addicted Baby</a:t>
                      </a:r>
                    </a:p>
                  </a:txBody>
                  <a:tcPr anchor="ctr" anchorCtr="1">
                    <a:lnR w="76200" cap="flat" cmpd="sng" algn="ctr">
                      <a:solidFill>
                        <a:srgbClr val="076DA0"/>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76DA0"/>
                    </a:solidFill>
                  </a:tcPr>
                </a:tc>
                <a:tc>
                  <a:txBody>
                    <a:bodyPr/>
                    <a:lstStyle/>
                    <a:p>
                      <a:r>
                        <a:rPr lang="en-US" dirty="0">
                          <a:solidFill>
                            <a:schemeClr val="tx1"/>
                          </a:solidFill>
                        </a:rPr>
                        <a:t>Infant with prenatal substance exposure</a:t>
                      </a:r>
                    </a:p>
                  </a:txBody>
                  <a:tcPr anchor="ctr" anchorCtr="1">
                    <a:lnL w="76200" cap="flat" cmpd="sng" algn="ctr">
                      <a:solidFill>
                        <a:srgbClr val="076DA0"/>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4C0D6"/>
                    </a:solidFill>
                  </a:tcPr>
                </a:tc>
                <a:extLst>
                  <a:ext uri="{0D108BD9-81ED-4DB2-BD59-A6C34878D82A}">
                    <a16:rowId xmlns:a16="http://schemas.microsoft.com/office/drawing/2014/main" val="511849661"/>
                  </a:ext>
                </a:extLst>
              </a:tr>
              <a:tr h="649472">
                <a:tc>
                  <a:txBody>
                    <a:bodyPr/>
                    <a:lstStyle/>
                    <a:p>
                      <a:r>
                        <a:rPr lang="en-US" dirty="0">
                          <a:solidFill>
                            <a:schemeClr val="bg1"/>
                          </a:solidFill>
                        </a:rPr>
                        <a:t>Hard-to-Place Kids</a:t>
                      </a:r>
                    </a:p>
                  </a:txBody>
                  <a:tcPr anchor="ctr" anchorCtr="1">
                    <a:lnR w="76200" cap="flat" cmpd="sng" algn="ctr">
                      <a:solidFill>
                        <a:srgbClr val="69788E"/>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69788E"/>
                    </a:solidFill>
                  </a:tcPr>
                </a:tc>
                <a:tc>
                  <a:txBody>
                    <a:bodyPr/>
                    <a:lstStyle/>
                    <a:p>
                      <a:r>
                        <a:rPr lang="en-US" dirty="0">
                          <a:solidFill>
                            <a:schemeClr val="tx1"/>
                          </a:solidFill>
                        </a:rPr>
                        <a:t>Children affected by trauma</a:t>
                      </a:r>
                    </a:p>
                  </a:txBody>
                  <a:tcPr anchor="ctr" anchorCtr="1">
                    <a:lnL w="76200" cap="flat" cmpd="sng" algn="ctr">
                      <a:solidFill>
                        <a:srgbClr val="69788E"/>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BDC4CD"/>
                    </a:solidFill>
                  </a:tcPr>
                </a:tc>
                <a:extLst>
                  <a:ext uri="{0D108BD9-81ED-4DB2-BD59-A6C34878D82A}">
                    <a16:rowId xmlns:a16="http://schemas.microsoft.com/office/drawing/2014/main" val="2937053798"/>
                  </a:ext>
                </a:extLst>
              </a:tr>
              <a:tr h="649472">
                <a:tc>
                  <a:txBody>
                    <a:bodyPr/>
                    <a:lstStyle/>
                    <a:p>
                      <a:r>
                        <a:rPr lang="en-US" dirty="0">
                          <a:solidFill>
                            <a:schemeClr val="bg1"/>
                          </a:solidFill>
                        </a:rPr>
                        <a:t>Foster Child</a:t>
                      </a:r>
                    </a:p>
                  </a:txBody>
                  <a:tcPr anchor="ctr" anchorCtr="1">
                    <a:lnR w="76200" cap="flat" cmpd="sng" algn="ctr">
                      <a:solidFill>
                        <a:srgbClr val="156A82"/>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rgbClr val="156A82"/>
                    </a:solidFill>
                  </a:tcPr>
                </a:tc>
                <a:tc>
                  <a:txBody>
                    <a:bodyPr/>
                    <a:lstStyle/>
                    <a:p>
                      <a:r>
                        <a:rPr lang="en-US" dirty="0">
                          <a:solidFill>
                            <a:schemeClr val="tx1"/>
                          </a:solidFill>
                        </a:rPr>
                        <a:t>Child in-care or out-of-home placement</a:t>
                      </a:r>
                    </a:p>
                  </a:txBody>
                  <a:tcPr anchor="ctr" anchorCtr="1">
                    <a:lnL w="76200" cap="flat" cmpd="sng" algn="ctr">
                      <a:solidFill>
                        <a:srgbClr val="156A82"/>
                      </a:solidFill>
                      <a:prstDash val="solid"/>
                      <a:round/>
                      <a:headEnd type="none" w="med" len="med"/>
                      <a:tailEnd type="none" w="med" len="med"/>
                    </a:lnL>
                    <a:lnT w="76200" cap="flat" cmpd="sng" algn="ctr">
                      <a:solidFill>
                        <a:schemeClr val="bg1"/>
                      </a:solidFill>
                      <a:prstDash val="solid"/>
                      <a:round/>
                      <a:headEnd type="none" w="med" len="med"/>
                      <a:tailEnd type="none" w="med" len="med"/>
                    </a:lnT>
                    <a:solidFill>
                      <a:srgbClr val="98BCC6"/>
                    </a:solidFill>
                  </a:tcPr>
                </a:tc>
                <a:extLst>
                  <a:ext uri="{0D108BD9-81ED-4DB2-BD59-A6C34878D82A}">
                    <a16:rowId xmlns:a16="http://schemas.microsoft.com/office/drawing/2014/main" val="2454766523"/>
                  </a:ext>
                </a:extLst>
              </a:tr>
            </a:tbl>
          </a:graphicData>
        </a:graphic>
      </p:graphicFrame>
      <p:pic>
        <p:nvPicPr>
          <p:cNvPr id="53" name="Picture 52">
            <a:extLst>
              <a:ext uri="{FF2B5EF4-FFF2-40B4-BE49-F238E27FC236}">
                <a16:creationId xmlns:a16="http://schemas.microsoft.com/office/drawing/2014/main" id="{AECDDA47-922D-4D6C-61B8-5B4E490196C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5913" y="2138250"/>
            <a:ext cx="11339543" cy="54869"/>
          </a:xfrm>
          <a:prstGeom prst="rect">
            <a:avLst/>
          </a:prstGeom>
        </p:spPr>
      </p:pic>
      <p:sp>
        <p:nvSpPr>
          <p:cNvPr id="54" name="Isosceles Triangle 53">
            <a:extLst>
              <a:ext uri="{FF2B5EF4-FFF2-40B4-BE49-F238E27FC236}">
                <a16:creationId xmlns:a16="http://schemas.microsoft.com/office/drawing/2014/main" id="{85597709-9B3F-E496-26A6-0F4936D847B8}"/>
              </a:ext>
              <a:ext uri="{C183D7F6-B498-43B3-948B-1728B52AA6E4}">
                <adec:decorative xmlns:adec="http://schemas.microsoft.com/office/drawing/2017/decorative" val="1"/>
              </a:ext>
            </a:extLst>
          </p:cNvPr>
          <p:cNvSpPr/>
          <p:nvPr/>
        </p:nvSpPr>
        <p:spPr>
          <a:xfrm rot="5400000">
            <a:off x="4519590" y="2542456"/>
            <a:ext cx="596621" cy="380059"/>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a:extLst>
              <a:ext uri="{FF2B5EF4-FFF2-40B4-BE49-F238E27FC236}">
                <a16:creationId xmlns:a16="http://schemas.microsoft.com/office/drawing/2014/main" id="{54F0DE4D-AA2B-550E-CE52-B7350B9C78D9}"/>
              </a:ext>
              <a:ext uri="{C183D7F6-B498-43B3-948B-1728B52AA6E4}">
                <adec:decorative xmlns:adec="http://schemas.microsoft.com/office/drawing/2017/decorative" val="1"/>
              </a:ext>
            </a:extLst>
          </p:cNvPr>
          <p:cNvSpPr/>
          <p:nvPr/>
        </p:nvSpPr>
        <p:spPr>
          <a:xfrm rot="5400000">
            <a:off x="4542612" y="3188034"/>
            <a:ext cx="576951" cy="406433"/>
          </a:xfrm>
          <a:prstGeom prst="triangle">
            <a:avLst/>
          </a:prstGeom>
          <a:solidFill>
            <a:srgbClr val="1C8E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a:extLst>
              <a:ext uri="{FF2B5EF4-FFF2-40B4-BE49-F238E27FC236}">
                <a16:creationId xmlns:a16="http://schemas.microsoft.com/office/drawing/2014/main" id="{56B80861-12EC-1B1B-745E-C9D12D373FF7}"/>
              </a:ext>
              <a:ext uri="{C183D7F6-B498-43B3-948B-1728B52AA6E4}">
                <adec:decorative xmlns:adec="http://schemas.microsoft.com/office/drawing/2017/decorative" val="1"/>
              </a:ext>
            </a:extLst>
          </p:cNvPr>
          <p:cNvSpPr/>
          <p:nvPr/>
        </p:nvSpPr>
        <p:spPr>
          <a:xfrm rot="5400000">
            <a:off x="4572105" y="3848375"/>
            <a:ext cx="576953" cy="385672"/>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C40EEF1A-161C-FECD-2528-CF1447530E74}"/>
              </a:ext>
              <a:ext uri="{C183D7F6-B498-43B3-948B-1728B52AA6E4}">
                <adec:decorative xmlns:adec="http://schemas.microsoft.com/office/drawing/2017/decorative" val="1"/>
              </a:ext>
            </a:extLst>
          </p:cNvPr>
          <p:cNvSpPr/>
          <p:nvPr/>
        </p:nvSpPr>
        <p:spPr>
          <a:xfrm rot="5400000">
            <a:off x="4572107" y="4498337"/>
            <a:ext cx="576951" cy="385670"/>
          </a:xfrm>
          <a:prstGeom prst="triangle">
            <a:avLst/>
          </a:prstGeom>
          <a:solidFill>
            <a:srgbClr val="076D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28FA1F50-15DC-1DE2-76C5-8B48606AA107}"/>
              </a:ext>
              <a:ext uri="{C183D7F6-B498-43B3-948B-1728B52AA6E4}">
                <adec:decorative xmlns:adec="http://schemas.microsoft.com/office/drawing/2017/decorative" val="1"/>
              </a:ext>
            </a:extLst>
          </p:cNvPr>
          <p:cNvSpPr/>
          <p:nvPr/>
        </p:nvSpPr>
        <p:spPr>
          <a:xfrm rot="5400000">
            <a:off x="4555020" y="5165381"/>
            <a:ext cx="576954" cy="351504"/>
          </a:xfrm>
          <a:prstGeom prst="triangle">
            <a:avLst/>
          </a:prstGeom>
          <a:solidFill>
            <a:srgbClr val="6978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a:extLst>
              <a:ext uri="{FF2B5EF4-FFF2-40B4-BE49-F238E27FC236}">
                <a16:creationId xmlns:a16="http://schemas.microsoft.com/office/drawing/2014/main" id="{BC447E70-3EC6-80EA-5805-4B72DE2B8F59}"/>
              </a:ext>
              <a:ext uri="{C183D7F6-B498-43B3-948B-1728B52AA6E4}">
                <adec:decorative xmlns:adec="http://schemas.microsoft.com/office/drawing/2017/decorative" val="1"/>
              </a:ext>
            </a:extLst>
          </p:cNvPr>
          <p:cNvSpPr/>
          <p:nvPr/>
        </p:nvSpPr>
        <p:spPr>
          <a:xfrm rot="5400000">
            <a:off x="4565768" y="5805954"/>
            <a:ext cx="610386" cy="406432"/>
          </a:xfrm>
          <a:prstGeom prst="triangle">
            <a:avLst/>
          </a:prstGeom>
          <a:solidFill>
            <a:srgbClr val="156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Graphic 59">
            <a:extLst>
              <a:ext uri="{FF2B5EF4-FFF2-40B4-BE49-F238E27FC236}">
                <a16:creationId xmlns:a16="http://schemas.microsoft.com/office/drawing/2014/main" id="{6A075FED-6BB5-8376-679E-082D21C4D4E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75064" y="2470006"/>
            <a:ext cx="502920" cy="502920"/>
          </a:xfrm>
          <a:prstGeom prst="rect">
            <a:avLst/>
          </a:prstGeom>
        </p:spPr>
      </p:pic>
      <p:pic>
        <p:nvPicPr>
          <p:cNvPr id="61" name="Graphic 60">
            <a:extLst>
              <a:ext uri="{FF2B5EF4-FFF2-40B4-BE49-F238E27FC236}">
                <a16:creationId xmlns:a16="http://schemas.microsoft.com/office/drawing/2014/main" id="{C31DD6FD-AB88-FDE3-2ED1-55E26D64C5B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75064" y="3102775"/>
            <a:ext cx="502920" cy="502920"/>
          </a:xfrm>
          <a:prstGeom prst="rect">
            <a:avLst/>
          </a:prstGeom>
        </p:spPr>
      </p:pic>
      <p:pic>
        <p:nvPicPr>
          <p:cNvPr id="62" name="Picture 61">
            <a:extLst>
              <a:ext uri="{FF2B5EF4-FFF2-40B4-BE49-F238E27FC236}">
                <a16:creationId xmlns:a16="http://schemas.microsoft.com/office/drawing/2014/main" id="{CA45A2B2-C491-0A80-4B32-5F305E7C8DB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678069" y="3791253"/>
            <a:ext cx="499915" cy="499915"/>
          </a:xfrm>
          <a:prstGeom prst="rect">
            <a:avLst/>
          </a:prstGeom>
        </p:spPr>
      </p:pic>
      <p:pic>
        <p:nvPicPr>
          <p:cNvPr id="63" name="Graphic 62">
            <a:extLst>
              <a:ext uri="{FF2B5EF4-FFF2-40B4-BE49-F238E27FC236}">
                <a16:creationId xmlns:a16="http://schemas.microsoft.com/office/drawing/2014/main" id="{95B4FFAD-5907-4EEB-DF8A-E84D64DF60C0}"/>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75064" y="4413422"/>
            <a:ext cx="502920" cy="502920"/>
          </a:xfrm>
          <a:prstGeom prst="rect">
            <a:avLst/>
          </a:prstGeom>
        </p:spPr>
      </p:pic>
      <p:pic>
        <p:nvPicPr>
          <p:cNvPr id="64" name="Graphic 63">
            <a:extLst>
              <a:ext uri="{FF2B5EF4-FFF2-40B4-BE49-F238E27FC236}">
                <a16:creationId xmlns:a16="http://schemas.microsoft.com/office/drawing/2014/main" id="{EE45A4F5-E126-9A09-81DD-E16520C27412}"/>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675064" y="5086575"/>
            <a:ext cx="502920" cy="502920"/>
          </a:xfrm>
          <a:prstGeom prst="rect">
            <a:avLst/>
          </a:prstGeom>
        </p:spPr>
      </p:pic>
      <p:pic>
        <p:nvPicPr>
          <p:cNvPr id="65" name="Graphic 64">
            <a:extLst>
              <a:ext uri="{FF2B5EF4-FFF2-40B4-BE49-F238E27FC236}">
                <a16:creationId xmlns:a16="http://schemas.microsoft.com/office/drawing/2014/main" id="{4C9CD44D-89BE-45A4-53CA-4A9B715C1958}"/>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75064" y="5753932"/>
            <a:ext cx="502920" cy="502920"/>
          </a:xfrm>
          <a:prstGeom prst="rect">
            <a:avLst/>
          </a:prstGeom>
        </p:spPr>
      </p:pic>
    </p:spTree>
    <p:extLst>
      <p:ext uri="{BB962C8B-B14F-4D97-AF65-F5344CB8AC3E}">
        <p14:creationId xmlns:p14="http://schemas.microsoft.com/office/powerpoint/2010/main" val="4073985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325563"/>
          </a:xfrm>
        </p:spPr>
        <p:txBody>
          <a:bodyPr vert="horz" lIns="91440" tIns="45720" rIns="91440" bIns="45720" rtlCol="0" anchor="ctr">
            <a:noAutofit/>
          </a:bodyPr>
          <a:lstStyle/>
          <a:p>
            <a:pPr algn="ctr"/>
            <a:r>
              <a:rPr lang="en-US" sz="4800" kern="1200" dirty="0">
                <a:solidFill>
                  <a:schemeClr val="tx1"/>
                </a:solidFill>
                <a:latin typeface="+mj-lt"/>
                <a:ea typeface="+mj-ea"/>
                <a:cs typeface="+mj-cs"/>
              </a:rPr>
              <a:t>Stigma Reduction:</a:t>
            </a:r>
            <a:br>
              <a:rPr lang="en-US" sz="4800" kern="1200" dirty="0">
                <a:solidFill>
                  <a:schemeClr val="tx1"/>
                </a:solidFill>
                <a:latin typeface="+mj-lt"/>
                <a:ea typeface="+mj-ea"/>
                <a:cs typeface="+mj-cs"/>
              </a:rPr>
            </a:br>
            <a:r>
              <a:rPr lang="en-US" sz="4800" kern="1200" dirty="0">
                <a:solidFill>
                  <a:schemeClr val="tx1"/>
                </a:solidFill>
                <a:latin typeface="+mj-lt"/>
                <a:ea typeface="+mj-ea"/>
                <a:cs typeface="+mj-cs"/>
              </a:rPr>
              <a:t>Moving Toward Responsive Care</a:t>
            </a:r>
            <a:endParaRPr lang="en-US" sz="4800" kern="1200" dirty="0">
              <a:solidFill>
                <a:schemeClr val="tx1"/>
              </a:solidFill>
              <a:highlight>
                <a:srgbClr val="FFFF00"/>
              </a:highlight>
              <a:latin typeface="+mj-lt"/>
              <a:ea typeface="+mj-ea"/>
              <a:cs typeface="+mj-cs"/>
            </a:endParaRP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pPr algn="ctr"/>
            <a:r>
              <a:rPr lang="en-US" kern="1200" dirty="0">
                <a:solidFill>
                  <a:schemeClr val="tx1"/>
                </a:solidFill>
                <a:latin typeface="+mn-lt"/>
                <a:ea typeface="+mn-ea"/>
                <a:cs typeface="+mn-cs"/>
              </a:rPr>
              <a:t>Pair and Share Discussion</a:t>
            </a:r>
          </a:p>
        </p:txBody>
      </p:sp>
    </p:spTree>
    <p:extLst>
      <p:ext uri="{BB962C8B-B14F-4D97-AF65-F5344CB8AC3E}">
        <p14:creationId xmlns:p14="http://schemas.microsoft.com/office/powerpoint/2010/main" val="3845142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2D954AA-4411-84F7-63C4-E9844AD221E1}"/>
              </a:ext>
            </a:extLst>
          </p:cNvPr>
          <p:cNvSpPr>
            <a:spLocks noGrp="1"/>
          </p:cNvSpPr>
          <p:nvPr>
            <p:ph type="title"/>
          </p:nvPr>
        </p:nvSpPr>
        <p:spPr/>
        <p:txBody>
          <a:bodyPr/>
          <a:lstStyle/>
          <a:p>
            <a:r>
              <a:rPr lang="en-US" dirty="0"/>
              <a:t>Pair and Share Discussion – Stigma Reduction: Moving Towards Inclusivity</a:t>
            </a:r>
          </a:p>
        </p:txBody>
      </p:sp>
      <p:sp>
        <p:nvSpPr>
          <p:cNvPr id="2" name="Content Placeholder 1">
            <a:extLst>
              <a:ext uri="{FF2B5EF4-FFF2-40B4-BE49-F238E27FC236}">
                <a16:creationId xmlns:a16="http://schemas.microsoft.com/office/drawing/2014/main" id="{B65AD1F4-C34A-AB79-927C-4D2A48C68277}"/>
              </a:ext>
              <a:ext uri="{C183D7F6-B498-43B3-948B-1728B52AA6E4}">
                <adec:decorative xmlns:adec="http://schemas.microsoft.com/office/drawing/2017/decorative" val="1"/>
              </a:ext>
            </a:extLst>
          </p:cNvPr>
          <p:cNvSpPr>
            <a:spLocks noGrp="1"/>
          </p:cNvSpPr>
          <p:nvPr>
            <p:ph sz="quarter" idx="14"/>
          </p:nvPr>
        </p:nvSpPr>
        <p:spPr/>
        <p:txBody>
          <a:bodyPr/>
          <a:lstStyle/>
          <a:p>
            <a:r>
              <a:rPr lang="en-US" dirty="0"/>
              <a:t>Pair and Share Discussion Questions</a:t>
            </a:r>
          </a:p>
        </p:txBody>
      </p:sp>
      <p:sp>
        <p:nvSpPr>
          <p:cNvPr id="3" name="Content Placeholder 2">
            <a:extLst>
              <a:ext uri="{FF2B5EF4-FFF2-40B4-BE49-F238E27FC236}">
                <a16:creationId xmlns:a16="http://schemas.microsoft.com/office/drawing/2014/main" id="{C45A9506-18AC-6AFF-00B6-4FD0080517A1}"/>
              </a:ext>
            </a:extLst>
          </p:cNvPr>
          <p:cNvSpPr>
            <a:spLocks noGrp="1"/>
          </p:cNvSpPr>
          <p:nvPr>
            <p:ph sz="quarter" idx="15"/>
          </p:nvPr>
        </p:nvSpPr>
        <p:spPr>
          <a:xfrm>
            <a:off x="1611311" y="1681085"/>
            <a:ext cx="8969375" cy="2556363"/>
          </a:xfrm>
        </p:spPr>
        <p:txBody>
          <a:bodyPr anchor="ctr"/>
          <a:lstStyle/>
          <a:p>
            <a:r>
              <a:rPr lang="en-US" sz="2400" b="1" dirty="0"/>
              <a:t>Discuss ways in which stigma and bias can affect critical decision-making in child welfare, treatment, and the courts.</a:t>
            </a:r>
          </a:p>
          <a:p>
            <a:r>
              <a:rPr lang="en-US" sz="2400" b="1" dirty="0"/>
              <a:t>What steps could you or your agency take to help mitigate stigma and bias?</a:t>
            </a:r>
          </a:p>
        </p:txBody>
      </p:sp>
    </p:spTree>
    <p:extLst>
      <p:ext uri="{BB962C8B-B14F-4D97-AF65-F5344CB8AC3E}">
        <p14:creationId xmlns:p14="http://schemas.microsoft.com/office/powerpoint/2010/main" val="1270320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828D6B1-ADB0-8A78-5B72-32654645F03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14632" y="127542"/>
            <a:ext cx="8677368" cy="7187159"/>
          </a:xfrm>
          <a:prstGeom prst="rect">
            <a:avLst/>
          </a:prstGeom>
          <a:effectLst>
            <a:innerShdw blurRad="63500" dist="50800">
              <a:prstClr val="black">
                <a:alpha val="50000"/>
              </a:prstClr>
            </a:innerShdw>
          </a:effectLst>
        </p:spPr>
      </p:pic>
      <p:sp>
        <p:nvSpPr>
          <p:cNvPr id="27" name="Rectangle 26">
            <a:extLst>
              <a:ext uri="{FF2B5EF4-FFF2-40B4-BE49-F238E27FC236}">
                <a16:creationId xmlns:a16="http://schemas.microsoft.com/office/drawing/2014/main" id="{8AAE804D-DA0E-D505-CEBF-7528B9D9BB05}"/>
              </a:ext>
              <a:ext uri="{C183D7F6-B498-43B3-948B-1728B52AA6E4}">
                <adec:decorative xmlns:adec="http://schemas.microsoft.com/office/drawing/2017/decorative" val="1"/>
              </a:ext>
            </a:extLst>
          </p:cNvPr>
          <p:cNvSpPr/>
          <p:nvPr/>
        </p:nvSpPr>
        <p:spPr>
          <a:xfrm>
            <a:off x="0" y="0"/>
            <a:ext cx="12192000" cy="6857999"/>
          </a:xfrm>
          <a:prstGeom prst="rect">
            <a:avLst/>
          </a:prstGeom>
          <a:solidFill>
            <a:schemeClr val="tx2">
              <a:alpha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27EF1FE8-DBF6-DE7E-4A23-E58635000684}"/>
              </a:ext>
            </a:extLst>
          </p:cNvPr>
          <p:cNvSpPr>
            <a:spLocks noGrp="1"/>
          </p:cNvSpPr>
          <p:nvPr>
            <p:ph type="title"/>
          </p:nvPr>
        </p:nvSpPr>
        <p:spPr>
          <a:xfrm>
            <a:off x="0" y="781396"/>
            <a:ext cx="6481011" cy="5203767"/>
          </a:xfrm>
          <a:solidFill>
            <a:schemeClr val="tx2">
              <a:alpha val="7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tIns="548640" anchor="t"/>
          <a:lstStyle/>
          <a:p>
            <a:pPr lvl="1" algn="ctr"/>
            <a:r>
              <a:rPr lang="en-US" sz="3200" b="1" dirty="0">
                <a:solidFill>
                  <a:schemeClr val="bg1"/>
                </a:solidFill>
                <a:latin typeface="+mj-lt"/>
              </a:rPr>
              <a:t>Importance of Cross-Training</a:t>
            </a:r>
          </a:p>
        </p:txBody>
      </p:sp>
      <p:sp>
        <p:nvSpPr>
          <p:cNvPr id="15" name="Content Placeholder 14">
            <a:extLst>
              <a:ext uri="{FF2B5EF4-FFF2-40B4-BE49-F238E27FC236}">
                <a16:creationId xmlns:a16="http://schemas.microsoft.com/office/drawing/2014/main" id="{9F56F82E-7D20-9B23-3F61-82D92A20753C}"/>
              </a:ext>
            </a:extLst>
          </p:cNvPr>
          <p:cNvSpPr>
            <a:spLocks noGrp="1"/>
          </p:cNvSpPr>
          <p:nvPr>
            <p:ph sz="quarter" idx="13"/>
          </p:nvPr>
        </p:nvSpPr>
        <p:spPr>
          <a:xfrm>
            <a:off x="381000" y="2195118"/>
            <a:ext cx="5715000" cy="3274539"/>
          </a:xfrm>
          <a:prstGeom prst="rect">
            <a:avLst/>
          </a:prstGeom>
          <a:noFill/>
          <a:ln w="6350">
            <a:noFill/>
          </a:ln>
          <a:effectLst/>
        </p:spPr>
        <p:txBody>
          <a:bodyPr lIns="0" tIns="0" rIns="0" bIns="0"/>
          <a:lstStyle/>
          <a:p>
            <a:pPr marL="0" indent="0">
              <a:lnSpc>
                <a:spcPct val="100000"/>
              </a:lnSpc>
              <a:spcBef>
                <a:spcPts val="0"/>
              </a:spcBef>
              <a:buNone/>
            </a:pPr>
            <a:r>
              <a:rPr lang="en-US" sz="2400" dirty="0">
                <a:solidFill>
                  <a:schemeClr val="bg1"/>
                </a:solidFill>
              </a:rPr>
              <a:t>Develops a mutual understanding of </a:t>
            </a:r>
          </a:p>
          <a:p>
            <a:pPr marL="0" indent="0">
              <a:lnSpc>
                <a:spcPct val="100000"/>
              </a:lnSpc>
              <a:spcBef>
                <a:spcPts val="0"/>
              </a:spcBef>
              <a:buNone/>
            </a:pPr>
            <a:r>
              <a:rPr lang="en-US" sz="2400" dirty="0">
                <a:solidFill>
                  <a:schemeClr val="bg1"/>
                </a:solidFill>
              </a:rPr>
              <a:t>systems-level structure and processes</a:t>
            </a:r>
          </a:p>
          <a:p>
            <a:pPr marL="0" indent="0">
              <a:lnSpc>
                <a:spcPct val="100000"/>
              </a:lnSpc>
              <a:spcBef>
                <a:spcPts val="1800"/>
              </a:spcBef>
              <a:spcAft>
                <a:spcPts val="1200"/>
              </a:spcAft>
              <a:buNone/>
            </a:pPr>
            <a:r>
              <a:rPr lang="en-US" sz="2400" dirty="0">
                <a:solidFill>
                  <a:schemeClr val="bg1"/>
                </a:solidFill>
              </a:rPr>
              <a:t>Provides greater awareness of agency roles and responsibilities, terminology, and practices</a:t>
            </a:r>
          </a:p>
          <a:p>
            <a:pPr marL="0" indent="0">
              <a:lnSpc>
                <a:spcPct val="100000"/>
              </a:lnSpc>
              <a:spcBef>
                <a:spcPts val="1200"/>
              </a:spcBef>
              <a:spcAft>
                <a:spcPts val="1200"/>
              </a:spcAft>
              <a:buNone/>
            </a:pPr>
            <a:r>
              <a:rPr lang="en-US" sz="2400" dirty="0">
                <a:solidFill>
                  <a:schemeClr val="bg1"/>
                </a:solidFill>
              </a:rPr>
              <a:t>Initiates discussions on what is working well and areas in need of ongoing improvement</a:t>
            </a:r>
          </a:p>
        </p:txBody>
      </p:sp>
      <p:cxnSp>
        <p:nvCxnSpPr>
          <p:cNvPr id="5" name="Straight Connector 4">
            <a:extLst>
              <a:ext uri="{FF2B5EF4-FFF2-40B4-BE49-F238E27FC236}">
                <a16:creationId xmlns:a16="http://schemas.microsoft.com/office/drawing/2014/main" id="{4E9605A6-DA1F-00D8-E30A-2B3A6B6DDBDC}"/>
              </a:ext>
              <a:ext uri="{C183D7F6-B498-43B3-948B-1728B52AA6E4}">
                <adec:decorative xmlns:adec="http://schemas.microsoft.com/office/drawing/2017/decorative" val="1"/>
              </a:ext>
            </a:extLst>
          </p:cNvPr>
          <p:cNvCxnSpPr>
            <a:cxnSpLocks/>
          </p:cNvCxnSpPr>
          <p:nvPr/>
        </p:nvCxnSpPr>
        <p:spPr>
          <a:xfrm>
            <a:off x="381000" y="2936712"/>
            <a:ext cx="53181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4D65776-27A5-DBCA-48FE-231E1EC0D935}"/>
              </a:ext>
              <a:ext uri="{C183D7F6-B498-43B3-948B-1728B52AA6E4}">
                <adec:decorative xmlns:adec="http://schemas.microsoft.com/office/drawing/2017/decorative" val="1"/>
              </a:ext>
            </a:extLst>
          </p:cNvPr>
          <p:cNvCxnSpPr>
            <a:cxnSpLocks/>
          </p:cNvCxnSpPr>
          <p:nvPr/>
        </p:nvCxnSpPr>
        <p:spPr>
          <a:xfrm>
            <a:off x="381000" y="4214219"/>
            <a:ext cx="53181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2709F28-D5F0-4251-E2AF-E162BC16B95C}"/>
              </a:ext>
              <a:ext uri="{C183D7F6-B498-43B3-948B-1728B52AA6E4}">
                <adec:decorative xmlns:adec="http://schemas.microsoft.com/office/drawing/2017/decorative" val="1"/>
              </a:ext>
            </a:extLst>
          </p:cNvPr>
          <p:cNvCxnSpPr>
            <a:cxnSpLocks/>
          </p:cNvCxnSpPr>
          <p:nvPr/>
        </p:nvCxnSpPr>
        <p:spPr>
          <a:xfrm>
            <a:off x="381000" y="5615596"/>
            <a:ext cx="53181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51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325563"/>
          </a:xfrm>
        </p:spPr>
        <p:txBody>
          <a:bodyPr vert="horz" lIns="91440" tIns="45720" rIns="91440" bIns="45720" rtlCol="0" anchor="ctr">
            <a:noAutofit/>
          </a:bodyPr>
          <a:lstStyle/>
          <a:p>
            <a:pPr algn="ctr"/>
            <a:r>
              <a:rPr lang="en-US" sz="4800" kern="1200" dirty="0">
                <a:solidFill>
                  <a:schemeClr val="tx1"/>
                </a:solidFill>
                <a:latin typeface="+mj-lt"/>
                <a:ea typeface="+mj-ea"/>
                <a:cs typeface="+mj-cs"/>
              </a:rPr>
              <a:t>Cross-Training</a:t>
            </a:r>
            <a:br>
              <a:rPr lang="en-US" sz="4800" kern="1200" dirty="0">
                <a:solidFill>
                  <a:schemeClr val="tx1"/>
                </a:solidFill>
                <a:latin typeface="+mj-lt"/>
                <a:ea typeface="+mj-ea"/>
                <a:cs typeface="+mj-cs"/>
              </a:rPr>
            </a:br>
            <a:r>
              <a:rPr lang="en-US" sz="4800" kern="1200" dirty="0">
                <a:solidFill>
                  <a:schemeClr val="tx1"/>
                </a:solidFill>
                <a:latin typeface="+mj-lt"/>
                <a:ea typeface="+mj-ea"/>
                <a:cs typeface="+mj-cs"/>
              </a:rPr>
              <a:t>Priorities &amp; Needs</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pPr algn="ctr"/>
            <a:r>
              <a:rPr lang="en-US" kern="1200" dirty="0">
                <a:solidFill>
                  <a:schemeClr val="tx1"/>
                </a:solidFill>
                <a:latin typeface="+mn-lt"/>
                <a:ea typeface="+mn-ea"/>
                <a:cs typeface="+mn-cs"/>
              </a:rPr>
              <a:t>Small Group Discussion</a:t>
            </a:r>
          </a:p>
        </p:txBody>
      </p:sp>
    </p:spTree>
    <p:extLst>
      <p:ext uri="{BB962C8B-B14F-4D97-AF65-F5344CB8AC3E}">
        <p14:creationId xmlns:p14="http://schemas.microsoft.com/office/powerpoint/2010/main" val="1928937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2D954AA-4411-84F7-63C4-E9844AD221E1}"/>
              </a:ext>
            </a:extLst>
          </p:cNvPr>
          <p:cNvSpPr>
            <a:spLocks noGrp="1"/>
          </p:cNvSpPr>
          <p:nvPr>
            <p:ph type="title"/>
          </p:nvPr>
        </p:nvSpPr>
        <p:spPr/>
        <p:txBody>
          <a:bodyPr/>
          <a:lstStyle/>
          <a:p>
            <a:r>
              <a:rPr lang="en-US" dirty="0"/>
              <a:t>Small Group Discussion Questions – Cross-Training Priorities &amp; Needs</a:t>
            </a:r>
          </a:p>
        </p:txBody>
      </p:sp>
      <p:sp>
        <p:nvSpPr>
          <p:cNvPr id="2" name="Content Placeholder 1">
            <a:extLst>
              <a:ext uri="{FF2B5EF4-FFF2-40B4-BE49-F238E27FC236}">
                <a16:creationId xmlns:a16="http://schemas.microsoft.com/office/drawing/2014/main" id="{B65AD1F4-C34A-AB79-927C-4D2A48C68277}"/>
              </a:ext>
              <a:ext uri="{C183D7F6-B498-43B3-948B-1728B52AA6E4}">
                <adec:decorative xmlns:adec="http://schemas.microsoft.com/office/drawing/2017/decorative" val="1"/>
              </a:ext>
            </a:extLst>
          </p:cNvPr>
          <p:cNvSpPr>
            <a:spLocks noGrp="1"/>
          </p:cNvSpPr>
          <p:nvPr>
            <p:ph sz="quarter" idx="14"/>
          </p:nvPr>
        </p:nvSpPr>
        <p:spPr/>
        <p:txBody>
          <a:bodyPr/>
          <a:lstStyle/>
          <a:p>
            <a:r>
              <a:rPr lang="en-US" dirty="0"/>
              <a:t>Small Group Discussion Questions</a:t>
            </a:r>
          </a:p>
        </p:txBody>
      </p:sp>
      <p:sp>
        <p:nvSpPr>
          <p:cNvPr id="3" name="Content Placeholder 2">
            <a:extLst>
              <a:ext uri="{FF2B5EF4-FFF2-40B4-BE49-F238E27FC236}">
                <a16:creationId xmlns:a16="http://schemas.microsoft.com/office/drawing/2014/main" id="{C45A9506-18AC-6AFF-00B6-4FD0080517A1}"/>
              </a:ext>
            </a:extLst>
          </p:cNvPr>
          <p:cNvSpPr>
            <a:spLocks noGrp="1"/>
          </p:cNvSpPr>
          <p:nvPr>
            <p:ph sz="quarter" idx="15"/>
          </p:nvPr>
        </p:nvSpPr>
        <p:spPr>
          <a:xfrm>
            <a:off x="820615" y="694945"/>
            <a:ext cx="10738339" cy="4603886"/>
          </a:xfrm>
        </p:spPr>
        <p:txBody>
          <a:bodyPr rIns="548640" anchor="ctr"/>
          <a:lstStyle/>
          <a:p>
            <a:r>
              <a:rPr lang="en-US" sz="2200" b="1" dirty="0"/>
              <a:t>What are common misunderstandings or misperceptions about child welfare policies and practices?</a:t>
            </a:r>
          </a:p>
          <a:p>
            <a:r>
              <a:rPr lang="en-US" sz="2200" b="1" dirty="0"/>
              <a:t>What are common misunderstandings or misperceptions about SUD treatment policies and practices?</a:t>
            </a:r>
          </a:p>
          <a:p>
            <a:r>
              <a:rPr lang="en-US" sz="2200" b="1" dirty="0"/>
              <a:t>Has your onboarding/ongoing workforce training included opportunities for cross-system training? </a:t>
            </a:r>
          </a:p>
          <a:p>
            <a:pPr marL="914400" lvl="1" indent="-457200">
              <a:buFont typeface="Courier New" panose="02070309020205020404" pitchFamily="49" charset="0"/>
              <a:buChar char="o"/>
            </a:pPr>
            <a:r>
              <a:rPr lang="en-US" sz="2200" b="1" dirty="0"/>
              <a:t>For those who answered yes, please share details about these cross-system learning opportunities including any key lessons or takeaways.</a:t>
            </a:r>
          </a:p>
          <a:p>
            <a:pPr marL="914400" lvl="1" indent="-457200">
              <a:buFont typeface="Courier New" panose="02070309020205020404" pitchFamily="49" charset="0"/>
              <a:buChar char="o"/>
            </a:pPr>
            <a:r>
              <a:rPr lang="en-US" sz="2200" b="1" dirty="0"/>
              <a:t>For those who answered no, what are some cross-system topic areas that would support a greater understanding for improved collaborative capacity?</a:t>
            </a:r>
          </a:p>
        </p:txBody>
      </p:sp>
    </p:spTree>
    <p:extLst>
      <p:ext uri="{BB962C8B-B14F-4D97-AF65-F5344CB8AC3E}">
        <p14:creationId xmlns:p14="http://schemas.microsoft.com/office/powerpoint/2010/main" val="2459387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Man with kid with solid fill">
            <a:extLst>
              <a:ext uri="{FF2B5EF4-FFF2-40B4-BE49-F238E27FC236}">
                <a16:creationId xmlns:a16="http://schemas.microsoft.com/office/drawing/2014/main" id="{FC0A2C0D-E53D-CBE3-31D2-5D061F063E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047915" y="304339"/>
            <a:ext cx="7138473" cy="7138473"/>
          </a:xfrm>
          <a:prstGeom prst="rect">
            <a:avLst/>
          </a:prstGeom>
        </p:spPr>
      </p:pic>
      <p:sp>
        <p:nvSpPr>
          <p:cNvPr id="3" name="Title 2">
            <a:extLst>
              <a:ext uri="{FF2B5EF4-FFF2-40B4-BE49-F238E27FC236}">
                <a16:creationId xmlns:a16="http://schemas.microsoft.com/office/drawing/2014/main" id="{7668E6B7-1282-0E3F-8326-E7082DCE7BD9}"/>
              </a:ext>
            </a:extLst>
          </p:cNvPr>
          <p:cNvSpPr>
            <a:spLocks noGrp="1"/>
          </p:cNvSpPr>
          <p:nvPr>
            <p:ph type="title"/>
          </p:nvPr>
        </p:nvSpPr>
        <p:spPr>
          <a:xfrm>
            <a:off x="9609" y="-5690"/>
            <a:ext cx="12191999" cy="939620"/>
          </a:xfrm>
        </p:spPr>
        <p:txBody>
          <a:bodyPr/>
          <a:lstStyle/>
          <a:p>
            <a:r>
              <a:rPr lang="en-US" sz="4000" b="1" dirty="0"/>
              <a:t>Information Needed </a:t>
            </a:r>
            <a:r>
              <a:rPr lang="en-US" dirty="0"/>
              <a:t>From Child Welfare</a:t>
            </a:r>
          </a:p>
        </p:txBody>
      </p:sp>
      <p:sp>
        <p:nvSpPr>
          <p:cNvPr id="32" name="Rectangle: Rounded Corners 31">
            <a:extLst>
              <a:ext uri="{FF2B5EF4-FFF2-40B4-BE49-F238E27FC236}">
                <a16:creationId xmlns:a16="http://schemas.microsoft.com/office/drawing/2014/main" id="{655A7EE5-91D6-C22F-32B1-B8B8E6381056}"/>
              </a:ext>
              <a:ext uri="{C183D7F6-B498-43B3-948B-1728B52AA6E4}">
                <adec:decorative xmlns:adec="http://schemas.microsoft.com/office/drawing/2017/decorative" val="1"/>
              </a:ext>
            </a:extLst>
          </p:cNvPr>
          <p:cNvSpPr/>
          <p:nvPr/>
        </p:nvSpPr>
        <p:spPr>
          <a:xfrm>
            <a:off x="507572" y="1240217"/>
            <a:ext cx="2651760" cy="2742261"/>
          </a:xfrm>
          <a:prstGeom prst="roundRect">
            <a:avLst/>
          </a:prstGeom>
          <a:solidFill>
            <a:schemeClr val="bg1">
              <a:lumMod val="85000"/>
              <a:alpha val="34000"/>
            </a:schemeClr>
          </a:solidFill>
          <a:ln>
            <a:solidFill>
              <a:schemeClr val="accent4">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86E048B5-A46E-6F8E-9B3F-8FB7164DE629}"/>
              </a:ext>
            </a:extLst>
          </p:cNvPr>
          <p:cNvSpPr>
            <a:spLocks noGrp="1"/>
          </p:cNvSpPr>
          <p:nvPr>
            <p:ph idx="1"/>
          </p:nvPr>
        </p:nvSpPr>
        <p:spPr>
          <a:xfrm>
            <a:off x="537438" y="2092451"/>
            <a:ext cx="2456462" cy="1828800"/>
          </a:xfrm>
          <a:ln>
            <a:noFill/>
          </a:ln>
        </p:spPr>
        <p:txBody>
          <a:bodyPr anchor="ctr"/>
          <a:lstStyle/>
          <a:p>
            <a:r>
              <a:rPr lang="en-US" sz="1800" dirty="0">
                <a:solidFill>
                  <a:srgbClr val="064466"/>
                </a:solidFill>
              </a:rPr>
              <a:t>Reason for referral and current drug and alcohol concerns</a:t>
            </a:r>
          </a:p>
        </p:txBody>
      </p:sp>
      <p:sp>
        <p:nvSpPr>
          <p:cNvPr id="40" name="Rectangle: Rounded Corners 39">
            <a:extLst>
              <a:ext uri="{FF2B5EF4-FFF2-40B4-BE49-F238E27FC236}">
                <a16:creationId xmlns:a16="http://schemas.microsoft.com/office/drawing/2014/main" id="{089365ED-0275-0AA6-F38E-EB567CEAD1BD}"/>
              </a:ext>
              <a:ext uri="{C183D7F6-B498-43B3-948B-1728B52AA6E4}">
                <adec:decorative xmlns:adec="http://schemas.microsoft.com/office/drawing/2017/decorative" val="1"/>
              </a:ext>
            </a:extLst>
          </p:cNvPr>
          <p:cNvSpPr/>
          <p:nvPr/>
        </p:nvSpPr>
        <p:spPr>
          <a:xfrm>
            <a:off x="3359213" y="1264846"/>
            <a:ext cx="2651760" cy="2686369"/>
          </a:xfrm>
          <a:prstGeom prst="roundRect">
            <a:avLst/>
          </a:prstGeom>
          <a:solidFill>
            <a:schemeClr val="bg1">
              <a:lumMod val="85000"/>
              <a:alpha val="34000"/>
            </a:schemeClr>
          </a:solidFill>
          <a:ln>
            <a:solidFill>
              <a:schemeClr val="accent4">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5CA60FEE-7616-9E4C-ABA9-BDB063621949}"/>
              </a:ext>
            </a:extLst>
          </p:cNvPr>
          <p:cNvSpPr>
            <a:spLocks noGrp="1"/>
          </p:cNvSpPr>
          <p:nvPr>
            <p:ph sz="quarter" idx="11"/>
          </p:nvPr>
        </p:nvSpPr>
        <p:spPr>
          <a:xfrm>
            <a:off x="3457616" y="2058713"/>
            <a:ext cx="2413188" cy="1828800"/>
          </a:xfrm>
          <a:ln>
            <a:noFill/>
          </a:ln>
        </p:spPr>
        <p:txBody>
          <a:bodyPr anchor="ctr"/>
          <a:lstStyle/>
          <a:p>
            <a:pPr marL="0" indent="0" algn="ctr">
              <a:buNone/>
            </a:pPr>
            <a:r>
              <a:rPr lang="en-US" sz="1800" dirty="0">
                <a:solidFill>
                  <a:srgbClr val="064466"/>
                </a:solidFill>
              </a:rPr>
              <a:t>Screening and assessment results and case plan</a:t>
            </a:r>
          </a:p>
        </p:txBody>
      </p:sp>
      <p:sp>
        <p:nvSpPr>
          <p:cNvPr id="42" name="Rectangle: Rounded Corners 41">
            <a:extLst>
              <a:ext uri="{FF2B5EF4-FFF2-40B4-BE49-F238E27FC236}">
                <a16:creationId xmlns:a16="http://schemas.microsoft.com/office/drawing/2014/main" id="{5E5B6222-AC47-9695-E466-51E0F9905073}"/>
              </a:ext>
              <a:ext uri="{C183D7F6-B498-43B3-948B-1728B52AA6E4}">
                <adec:decorative xmlns:adec="http://schemas.microsoft.com/office/drawing/2017/decorative" val="1"/>
              </a:ext>
            </a:extLst>
          </p:cNvPr>
          <p:cNvSpPr/>
          <p:nvPr/>
        </p:nvSpPr>
        <p:spPr>
          <a:xfrm>
            <a:off x="6210854" y="1240217"/>
            <a:ext cx="2651760" cy="2710998"/>
          </a:xfrm>
          <a:prstGeom prst="roundRect">
            <a:avLst/>
          </a:prstGeom>
          <a:solidFill>
            <a:schemeClr val="bg1">
              <a:lumMod val="85000"/>
              <a:alpha val="34000"/>
            </a:schemeClr>
          </a:solidFill>
          <a:ln>
            <a:solidFill>
              <a:schemeClr val="accent4">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5">
            <a:extLst>
              <a:ext uri="{FF2B5EF4-FFF2-40B4-BE49-F238E27FC236}">
                <a16:creationId xmlns:a16="http://schemas.microsoft.com/office/drawing/2014/main" id="{67080352-B5C0-C0E6-B381-989ED3AA4E37}"/>
              </a:ext>
            </a:extLst>
          </p:cNvPr>
          <p:cNvSpPr>
            <a:spLocks noGrp="1"/>
          </p:cNvSpPr>
          <p:nvPr>
            <p:ph sz="quarter" idx="12"/>
          </p:nvPr>
        </p:nvSpPr>
        <p:spPr>
          <a:xfrm>
            <a:off x="6239619" y="2052291"/>
            <a:ext cx="2585842" cy="1828800"/>
          </a:xfrm>
          <a:ln>
            <a:noFill/>
          </a:ln>
        </p:spPr>
        <p:txBody>
          <a:bodyPr anchor="ctr"/>
          <a:lstStyle/>
          <a:p>
            <a:pPr marL="0" indent="0" algn="ctr">
              <a:buNone/>
            </a:pPr>
            <a:r>
              <a:rPr lang="en-US" sz="1800" dirty="0">
                <a:solidFill>
                  <a:srgbClr val="064466"/>
                </a:solidFill>
              </a:rPr>
              <a:t>Household composition and any children previously removed</a:t>
            </a:r>
          </a:p>
        </p:txBody>
      </p:sp>
      <p:sp>
        <p:nvSpPr>
          <p:cNvPr id="43" name="Rectangle: Rounded Corners 42">
            <a:extLst>
              <a:ext uri="{FF2B5EF4-FFF2-40B4-BE49-F238E27FC236}">
                <a16:creationId xmlns:a16="http://schemas.microsoft.com/office/drawing/2014/main" id="{5CBD02AC-14C2-DE5B-16C7-36E9783A066B}"/>
              </a:ext>
              <a:ext uri="{C183D7F6-B498-43B3-948B-1728B52AA6E4}">
                <adec:decorative xmlns:adec="http://schemas.microsoft.com/office/drawing/2017/decorative" val="1"/>
              </a:ext>
            </a:extLst>
          </p:cNvPr>
          <p:cNvSpPr/>
          <p:nvPr/>
        </p:nvSpPr>
        <p:spPr>
          <a:xfrm>
            <a:off x="9062495" y="1281484"/>
            <a:ext cx="2651760" cy="2669731"/>
          </a:xfrm>
          <a:prstGeom prst="roundRect">
            <a:avLst/>
          </a:prstGeom>
          <a:solidFill>
            <a:schemeClr val="bg1">
              <a:lumMod val="85000"/>
              <a:alpha val="34000"/>
            </a:schemeClr>
          </a:solidFill>
          <a:ln>
            <a:solidFill>
              <a:schemeClr val="accent4">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20">
            <a:extLst>
              <a:ext uri="{FF2B5EF4-FFF2-40B4-BE49-F238E27FC236}">
                <a16:creationId xmlns:a16="http://schemas.microsoft.com/office/drawing/2014/main" id="{BFB28E44-C6A4-B66E-C5B6-A6E8067FDF1C}"/>
              </a:ext>
            </a:extLst>
          </p:cNvPr>
          <p:cNvSpPr>
            <a:spLocks noGrp="1"/>
          </p:cNvSpPr>
          <p:nvPr>
            <p:ph sz="quarter" idx="28"/>
          </p:nvPr>
        </p:nvSpPr>
        <p:spPr>
          <a:xfrm>
            <a:off x="9123523" y="2056006"/>
            <a:ext cx="2520564" cy="1817570"/>
          </a:xfrm>
          <a:ln>
            <a:noFill/>
          </a:ln>
        </p:spPr>
        <p:txBody>
          <a:bodyPr anchor="b"/>
          <a:lstStyle/>
          <a:p>
            <a:pPr marL="0" indent="0" algn="ctr">
              <a:buNone/>
            </a:pPr>
            <a:r>
              <a:rPr lang="en-US" sz="1750" dirty="0">
                <a:solidFill>
                  <a:srgbClr val="064466"/>
                </a:solidFill>
              </a:rPr>
              <a:t>Status of children and visitation plan (including any changes in placement or visitation and permanency goal)</a:t>
            </a:r>
          </a:p>
        </p:txBody>
      </p:sp>
      <p:sp>
        <p:nvSpPr>
          <p:cNvPr id="44" name="Rectangle: Rounded Corners 43">
            <a:extLst>
              <a:ext uri="{FF2B5EF4-FFF2-40B4-BE49-F238E27FC236}">
                <a16:creationId xmlns:a16="http://schemas.microsoft.com/office/drawing/2014/main" id="{CCEDF697-994F-B32B-20E7-D4493B4E7E60}"/>
              </a:ext>
              <a:ext uri="{C183D7F6-B498-43B3-948B-1728B52AA6E4}">
                <adec:decorative xmlns:adec="http://schemas.microsoft.com/office/drawing/2017/decorative" val="1"/>
              </a:ext>
            </a:extLst>
          </p:cNvPr>
          <p:cNvSpPr/>
          <p:nvPr/>
        </p:nvSpPr>
        <p:spPr>
          <a:xfrm>
            <a:off x="107152" y="4250477"/>
            <a:ext cx="2296211" cy="2512687"/>
          </a:xfrm>
          <a:prstGeom prst="roundRect">
            <a:avLst/>
          </a:prstGeom>
          <a:solidFill>
            <a:schemeClr val="bg1">
              <a:lumMod val="85000"/>
              <a:alpha val="34000"/>
            </a:schemeClr>
          </a:solidFill>
          <a:ln>
            <a:solidFill>
              <a:schemeClr val="accent4">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descr="History of child welfare involvement">
            <a:extLst>
              <a:ext uri="{FF2B5EF4-FFF2-40B4-BE49-F238E27FC236}">
                <a16:creationId xmlns:a16="http://schemas.microsoft.com/office/drawing/2014/main" id="{062DCDA6-8C6B-8549-06DA-577238A3EA0A}"/>
              </a:ext>
            </a:extLst>
          </p:cNvPr>
          <p:cNvSpPr>
            <a:spLocks noGrp="1"/>
          </p:cNvSpPr>
          <p:nvPr>
            <p:ph sz="quarter" idx="20"/>
          </p:nvPr>
        </p:nvSpPr>
        <p:spPr>
          <a:xfrm>
            <a:off x="107152" y="5413716"/>
            <a:ext cx="2286000" cy="1436519"/>
          </a:xfrm>
          <a:ln>
            <a:noFill/>
          </a:ln>
          <a:scene3d>
            <a:camera prst="orthographicFront"/>
            <a:lightRig rig="threePt" dir="t"/>
          </a:scene3d>
          <a:sp3d>
            <a:bevelT/>
          </a:sp3d>
        </p:spPr>
        <p:txBody>
          <a:bodyPr anchor="t"/>
          <a:lstStyle/>
          <a:p>
            <a:pPr marL="0" indent="0" algn="ctr">
              <a:buNone/>
            </a:pPr>
            <a:r>
              <a:rPr lang="en-US" sz="1800" dirty="0">
                <a:solidFill>
                  <a:srgbClr val="064466"/>
                </a:solidFill>
              </a:rPr>
              <a:t>History of child welfare involvement</a:t>
            </a:r>
          </a:p>
        </p:txBody>
      </p:sp>
      <p:sp>
        <p:nvSpPr>
          <p:cNvPr id="45" name="Rectangle: Rounded Corners 44">
            <a:extLst>
              <a:ext uri="{FF2B5EF4-FFF2-40B4-BE49-F238E27FC236}">
                <a16:creationId xmlns:a16="http://schemas.microsoft.com/office/drawing/2014/main" id="{539E4865-335C-82A4-BF22-0D54BBE9F13A}"/>
              </a:ext>
              <a:ext uri="{C183D7F6-B498-43B3-948B-1728B52AA6E4}">
                <adec:decorative xmlns:adec="http://schemas.microsoft.com/office/drawing/2017/decorative" val="1"/>
              </a:ext>
            </a:extLst>
          </p:cNvPr>
          <p:cNvSpPr/>
          <p:nvPr/>
        </p:nvSpPr>
        <p:spPr>
          <a:xfrm>
            <a:off x="2524579" y="4288056"/>
            <a:ext cx="2296211" cy="2475108"/>
          </a:xfrm>
          <a:prstGeom prst="roundRect">
            <a:avLst/>
          </a:prstGeom>
          <a:solidFill>
            <a:schemeClr val="bg1">
              <a:lumMod val="85000"/>
              <a:alpha val="34000"/>
            </a:schemeClr>
          </a:solidFill>
          <a:ln>
            <a:solidFill>
              <a:schemeClr val="accent4">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14">
            <a:extLst>
              <a:ext uri="{FF2B5EF4-FFF2-40B4-BE49-F238E27FC236}">
                <a16:creationId xmlns:a16="http://schemas.microsoft.com/office/drawing/2014/main" id="{7DA29909-89AC-6689-DBBB-A3F257F5EF0B}"/>
              </a:ext>
            </a:extLst>
          </p:cNvPr>
          <p:cNvSpPr>
            <a:spLocks noGrp="1"/>
          </p:cNvSpPr>
          <p:nvPr>
            <p:ph sz="quarter" idx="21"/>
          </p:nvPr>
        </p:nvSpPr>
        <p:spPr>
          <a:xfrm>
            <a:off x="2530051" y="5413716"/>
            <a:ext cx="2286000" cy="1436519"/>
          </a:xfrm>
          <a:ln>
            <a:noFill/>
          </a:ln>
        </p:spPr>
        <p:txBody>
          <a:bodyPr anchor="t"/>
          <a:lstStyle/>
          <a:p>
            <a:pPr marL="0" indent="0" algn="ctr">
              <a:buNone/>
            </a:pPr>
            <a:r>
              <a:rPr lang="en-US" sz="1800" dirty="0">
                <a:solidFill>
                  <a:srgbClr val="064466"/>
                </a:solidFill>
              </a:rPr>
              <a:t>Family strengths/ protective factors</a:t>
            </a:r>
          </a:p>
        </p:txBody>
      </p:sp>
      <p:sp>
        <p:nvSpPr>
          <p:cNvPr id="46" name="Rectangle: Rounded Corners 45">
            <a:extLst>
              <a:ext uri="{FF2B5EF4-FFF2-40B4-BE49-F238E27FC236}">
                <a16:creationId xmlns:a16="http://schemas.microsoft.com/office/drawing/2014/main" id="{CB269D1A-DC9F-2E97-4F34-F074B737B90B}"/>
              </a:ext>
              <a:ext uri="{C183D7F6-B498-43B3-948B-1728B52AA6E4}">
                <adec:decorative xmlns:adec="http://schemas.microsoft.com/office/drawing/2017/decorative" val="1"/>
              </a:ext>
            </a:extLst>
          </p:cNvPr>
          <p:cNvSpPr/>
          <p:nvPr/>
        </p:nvSpPr>
        <p:spPr>
          <a:xfrm>
            <a:off x="4942006" y="4288056"/>
            <a:ext cx="2296211" cy="2475108"/>
          </a:xfrm>
          <a:prstGeom prst="roundRect">
            <a:avLst/>
          </a:prstGeom>
          <a:solidFill>
            <a:schemeClr val="bg1">
              <a:lumMod val="85000"/>
              <a:alpha val="34000"/>
            </a:schemeClr>
          </a:solidFill>
          <a:ln>
            <a:solidFill>
              <a:schemeClr val="accent4">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15" descr="Confirmation of release of information signed">
            <a:extLst>
              <a:ext uri="{FF2B5EF4-FFF2-40B4-BE49-F238E27FC236}">
                <a16:creationId xmlns:a16="http://schemas.microsoft.com/office/drawing/2014/main" id="{47F84C6D-6D03-E0C1-B07E-C3F4750865FE}"/>
              </a:ext>
            </a:extLst>
          </p:cNvPr>
          <p:cNvSpPr>
            <a:spLocks noGrp="1"/>
          </p:cNvSpPr>
          <p:nvPr>
            <p:ph sz="quarter" idx="22"/>
          </p:nvPr>
        </p:nvSpPr>
        <p:spPr>
          <a:xfrm>
            <a:off x="4953000" y="5413716"/>
            <a:ext cx="2286000" cy="1436519"/>
          </a:xfrm>
          <a:ln>
            <a:noFill/>
          </a:ln>
          <a:scene3d>
            <a:camera prst="orthographicFront"/>
            <a:lightRig rig="threePt" dir="t"/>
          </a:scene3d>
          <a:sp3d>
            <a:bevelT/>
          </a:sp3d>
        </p:spPr>
        <p:txBody>
          <a:bodyPr anchor="t">
            <a:normAutofit/>
          </a:bodyPr>
          <a:lstStyle/>
          <a:p>
            <a:pPr marL="0" indent="0" algn="ctr">
              <a:buNone/>
            </a:pPr>
            <a:r>
              <a:rPr lang="en-US" sz="1800" dirty="0">
                <a:solidFill>
                  <a:srgbClr val="064466"/>
                </a:solidFill>
              </a:rPr>
              <a:t>Confirmation of release of information signed</a:t>
            </a:r>
          </a:p>
        </p:txBody>
      </p:sp>
      <p:sp>
        <p:nvSpPr>
          <p:cNvPr id="47" name="Rectangle: Rounded Corners 46">
            <a:extLst>
              <a:ext uri="{FF2B5EF4-FFF2-40B4-BE49-F238E27FC236}">
                <a16:creationId xmlns:a16="http://schemas.microsoft.com/office/drawing/2014/main" id="{11B626C9-5D16-2590-EAA8-8779F283183B}"/>
              </a:ext>
              <a:ext uri="{C183D7F6-B498-43B3-948B-1728B52AA6E4}">
                <adec:decorative xmlns:adec="http://schemas.microsoft.com/office/drawing/2017/decorative" val="1"/>
              </a:ext>
            </a:extLst>
          </p:cNvPr>
          <p:cNvSpPr/>
          <p:nvPr/>
        </p:nvSpPr>
        <p:spPr>
          <a:xfrm>
            <a:off x="7370427" y="4281792"/>
            <a:ext cx="2296211" cy="2475108"/>
          </a:xfrm>
          <a:prstGeom prst="roundRect">
            <a:avLst/>
          </a:prstGeom>
          <a:solidFill>
            <a:schemeClr val="bg1">
              <a:lumMod val="85000"/>
              <a:alpha val="34000"/>
            </a:schemeClr>
          </a:solidFill>
          <a:ln>
            <a:solidFill>
              <a:schemeClr val="accent4">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16" descr="Drug and alcohol history, if known">
            <a:extLst>
              <a:ext uri="{FF2B5EF4-FFF2-40B4-BE49-F238E27FC236}">
                <a16:creationId xmlns:a16="http://schemas.microsoft.com/office/drawing/2014/main" id="{562A1326-956D-A5B6-11B9-4A62DF18297E}"/>
              </a:ext>
            </a:extLst>
          </p:cNvPr>
          <p:cNvSpPr>
            <a:spLocks noGrp="1"/>
          </p:cNvSpPr>
          <p:nvPr>
            <p:ph sz="quarter" idx="23"/>
          </p:nvPr>
        </p:nvSpPr>
        <p:spPr>
          <a:xfrm>
            <a:off x="7375924" y="5413716"/>
            <a:ext cx="2286000" cy="1436519"/>
          </a:xfrm>
          <a:ln>
            <a:noFill/>
          </a:ln>
          <a:scene3d>
            <a:camera prst="orthographicFront"/>
            <a:lightRig rig="threePt" dir="t"/>
          </a:scene3d>
          <a:sp3d>
            <a:bevelT/>
          </a:sp3d>
        </p:spPr>
        <p:txBody>
          <a:bodyPr anchor="t"/>
          <a:lstStyle/>
          <a:p>
            <a:pPr marL="0" indent="0" algn="ctr">
              <a:buNone/>
            </a:pPr>
            <a:r>
              <a:rPr lang="en-US" sz="1800" dirty="0">
                <a:solidFill>
                  <a:srgbClr val="064466"/>
                </a:solidFill>
              </a:rPr>
              <a:t>Drug and alcohol history, if known</a:t>
            </a:r>
          </a:p>
        </p:txBody>
      </p:sp>
      <p:sp>
        <p:nvSpPr>
          <p:cNvPr id="48" name="Rectangle: Rounded Corners 47">
            <a:extLst>
              <a:ext uri="{FF2B5EF4-FFF2-40B4-BE49-F238E27FC236}">
                <a16:creationId xmlns:a16="http://schemas.microsoft.com/office/drawing/2014/main" id="{B1855E14-EDA7-BEFE-F0F8-337240784DE8}"/>
              </a:ext>
              <a:ext uri="{C183D7F6-B498-43B3-948B-1728B52AA6E4}">
                <adec:decorative xmlns:adec="http://schemas.microsoft.com/office/drawing/2017/decorative" val="1"/>
              </a:ext>
            </a:extLst>
          </p:cNvPr>
          <p:cNvSpPr/>
          <p:nvPr/>
        </p:nvSpPr>
        <p:spPr>
          <a:xfrm>
            <a:off x="9788637" y="4281792"/>
            <a:ext cx="2296211" cy="2475108"/>
          </a:xfrm>
          <a:prstGeom prst="roundRect">
            <a:avLst/>
          </a:prstGeom>
          <a:solidFill>
            <a:schemeClr val="bg1">
              <a:lumMod val="85000"/>
              <a:alpha val="34000"/>
            </a:schemeClr>
          </a:solidFill>
          <a:ln>
            <a:solidFill>
              <a:schemeClr val="accent4">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4170F7CF-5CD1-D60C-1078-F53E0B640717}"/>
              </a:ext>
              <a:ext uri="{C183D7F6-B498-43B3-948B-1728B52AA6E4}">
                <adec:decorative xmlns:adec="http://schemas.microsoft.com/office/drawing/2017/decorative" val="1"/>
              </a:ext>
            </a:extLst>
          </p:cNvPr>
          <p:cNvSpPr/>
          <p:nvPr/>
        </p:nvSpPr>
        <p:spPr>
          <a:xfrm>
            <a:off x="1152004" y="1073511"/>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17" descr="Name and contact information of the child welfare worker">
            <a:extLst>
              <a:ext uri="{FF2B5EF4-FFF2-40B4-BE49-F238E27FC236}">
                <a16:creationId xmlns:a16="http://schemas.microsoft.com/office/drawing/2014/main" id="{AD526A92-CBE2-4D39-BAEB-F1855BEACA9F}"/>
              </a:ext>
            </a:extLst>
          </p:cNvPr>
          <p:cNvSpPr>
            <a:spLocks noGrp="1"/>
          </p:cNvSpPr>
          <p:nvPr>
            <p:ph sz="quarter" idx="24"/>
          </p:nvPr>
        </p:nvSpPr>
        <p:spPr>
          <a:xfrm>
            <a:off x="9798848" y="5413716"/>
            <a:ext cx="2286000" cy="1436519"/>
          </a:xfrm>
          <a:ln>
            <a:noFill/>
          </a:ln>
          <a:scene3d>
            <a:camera prst="orthographicFront"/>
            <a:lightRig rig="threePt" dir="t"/>
          </a:scene3d>
          <a:sp3d>
            <a:bevelT/>
          </a:sp3d>
        </p:spPr>
        <p:txBody>
          <a:bodyPr anchor="t"/>
          <a:lstStyle/>
          <a:p>
            <a:pPr marL="0" indent="0" algn="ctr">
              <a:buNone/>
            </a:pPr>
            <a:r>
              <a:rPr lang="en-US" sz="1800" dirty="0">
                <a:solidFill>
                  <a:srgbClr val="064466"/>
                </a:solidFill>
              </a:rPr>
              <a:t>Name and contact information of the child welfare worker</a:t>
            </a:r>
          </a:p>
        </p:txBody>
      </p:sp>
      <p:pic>
        <p:nvPicPr>
          <p:cNvPr id="25" name="Content Placeholder 24" descr="Megaphone1 with solid fill">
            <a:extLst>
              <a:ext uri="{FF2B5EF4-FFF2-40B4-BE49-F238E27FC236}">
                <a16:creationId xmlns:a16="http://schemas.microsoft.com/office/drawing/2014/main" id="{5377A5F6-B7F2-B7D7-9722-595399EFC651}"/>
              </a:ext>
              <a:ext uri="{C183D7F6-B498-43B3-948B-1728B52AA6E4}">
                <adec:decorative xmlns:adec="http://schemas.microsoft.com/office/drawing/2017/decorative" val="1"/>
              </a:ext>
            </a:extLst>
          </p:cNvPr>
          <p:cNvPicPr>
            <a:picLocks noGrp="1" noChangeAspect="1"/>
          </p:cNvPicPr>
          <p:nvPr>
            <p:ph sz="quarter" idx="26"/>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350158" y="1264303"/>
            <a:ext cx="926457" cy="926457"/>
          </a:xfrm>
        </p:spPr>
      </p:pic>
      <p:sp>
        <p:nvSpPr>
          <p:cNvPr id="9" name="Oval 8">
            <a:extLst>
              <a:ext uri="{FF2B5EF4-FFF2-40B4-BE49-F238E27FC236}">
                <a16:creationId xmlns:a16="http://schemas.microsoft.com/office/drawing/2014/main" id="{CAC5F9ED-87F9-8DBF-D89F-64321FB416BB}"/>
              </a:ext>
              <a:ext uri="{C183D7F6-B498-43B3-948B-1728B52AA6E4}">
                <adec:decorative xmlns:adec="http://schemas.microsoft.com/office/drawing/2017/decorative" val="1"/>
              </a:ext>
            </a:extLst>
          </p:cNvPr>
          <p:cNvSpPr/>
          <p:nvPr/>
        </p:nvSpPr>
        <p:spPr>
          <a:xfrm>
            <a:off x="4045167" y="1039975"/>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Content Placeholder 26">
            <a:extLst>
              <a:ext uri="{FF2B5EF4-FFF2-40B4-BE49-F238E27FC236}">
                <a16:creationId xmlns:a16="http://schemas.microsoft.com/office/drawing/2014/main" id="{BB3A2818-77FD-26C5-B479-C6C3BCD65D29}"/>
              </a:ext>
              <a:ext uri="{C183D7F6-B498-43B3-948B-1728B52AA6E4}">
                <adec:decorative xmlns:adec="http://schemas.microsoft.com/office/drawing/2017/decorative" val="1"/>
              </a:ext>
            </a:extLst>
          </p:cNvPr>
          <p:cNvPicPr>
            <a:picLocks noGrp="1" noChangeAspect="1"/>
          </p:cNvPicPr>
          <p:nvPr>
            <p:ph sz="quarter" idx="27"/>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40759" y="1222855"/>
            <a:ext cx="914400" cy="914400"/>
          </a:xfrm>
        </p:spPr>
      </p:pic>
      <p:sp>
        <p:nvSpPr>
          <p:cNvPr id="10" name="Oval 9">
            <a:extLst>
              <a:ext uri="{FF2B5EF4-FFF2-40B4-BE49-F238E27FC236}">
                <a16:creationId xmlns:a16="http://schemas.microsoft.com/office/drawing/2014/main" id="{B2A26194-E8C7-DF93-2FF2-3BF1EF29F971}"/>
              </a:ext>
              <a:ext uri="{C183D7F6-B498-43B3-948B-1728B52AA6E4}">
                <adec:decorative xmlns:adec="http://schemas.microsoft.com/office/drawing/2017/decorative" val="1"/>
              </a:ext>
            </a:extLst>
          </p:cNvPr>
          <p:cNvSpPr/>
          <p:nvPr/>
        </p:nvSpPr>
        <p:spPr>
          <a:xfrm>
            <a:off x="6880360" y="1039975"/>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Content Placeholder 28" descr="Social network with solid fill">
            <a:extLst>
              <a:ext uri="{FF2B5EF4-FFF2-40B4-BE49-F238E27FC236}">
                <a16:creationId xmlns:a16="http://schemas.microsoft.com/office/drawing/2014/main" id="{C9E73B1A-95A8-C608-7C27-3906BC9CBA85}"/>
              </a:ext>
              <a:ext uri="{C183D7F6-B498-43B3-948B-1728B52AA6E4}">
                <adec:decorative xmlns:adec="http://schemas.microsoft.com/office/drawing/2017/decorative" val="1"/>
              </a:ext>
            </a:extLst>
          </p:cNvPr>
          <p:cNvPicPr>
            <a:picLocks noGrp="1" noChangeAspect="1"/>
          </p:cNvPicPr>
          <p:nvPr>
            <p:ph sz="quarter" idx="13"/>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112988" y="1222855"/>
            <a:ext cx="914400" cy="914400"/>
          </a:xfrm>
        </p:spPr>
      </p:pic>
      <p:sp>
        <p:nvSpPr>
          <p:cNvPr id="11" name="Oval 10">
            <a:extLst>
              <a:ext uri="{FF2B5EF4-FFF2-40B4-BE49-F238E27FC236}">
                <a16:creationId xmlns:a16="http://schemas.microsoft.com/office/drawing/2014/main" id="{614F58D0-08D2-DBF3-117B-12C71C37EDB0}"/>
              </a:ext>
              <a:ext uri="{C183D7F6-B498-43B3-948B-1728B52AA6E4}">
                <adec:decorative xmlns:adec="http://schemas.microsoft.com/office/drawing/2017/decorative" val="1"/>
              </a:ext>
            </a:extLst>
          </p:cNvPr>
          <p:cNvSpPr/>
          <p:nvPr/>
        </p:nvSpPr>
        <p:spPr>
          <a:xfrm>
            <a:off x="9798848" y="1022734"/>
            <a:ext cx="1241148" cy="1216152"/>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Content Placeholder 30">
            <a:extLst>
              <a:ext uri="{FF2B5EF4-FFF2-40B4-BE49-F238E27FC236}">
                <a16:creationId xmlns:a16="http://schemas.microsoft.com/office/drawing/2014/main" id="{D9FD4101-DC13-2677-CD6C-299A4800A748}"/>
              </a:ext>
              <a:ext uri="{C183D7F6-B498-43B3-948B-1728B52AA6E4}">
                <adec:decorative xmlns:adec="http://schemas.microsoft.com/office/drawing/2017/decorative" val="1"/>
              </a:ext>
            </a:extLst>
          </p:cNvPr>
          <p:cNvPicPr>
            <a:picLocks noGrp="1" noChangeAspect="1"/>
          </p:cNvPicPr>
          <p:nvPr>
            <p:ph sz="quarter" idx="14"/>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78336" y="1164511"/>
            <a:ext cx="914400" cy="914400"/>
          </a:xfrm>
        </p:spPr>
      </p:pic>
      <p:sp>
        <p:nvSpPr>
          <p:cNvPr id="12" name="Oval 11">
            <a:extLst>
              <a:ext uri="{FF2B5EF4-FFF2-40B4-BE49-F238E27FC236}">
                <a16:creationId xmlns:a16="http://schemas.microsoft.com/office/drawing/2014/main" id="{5A64012A-0E80-D26B-589F-C03FE6CB0C3F}"/>
              </a:ext>
              <a:ext uri="{C183D7F6-B498-43B3-948B-1728B52AA6E4}">
                <adec:decorative xmlns:adec="http://schemas.microsoft.com/office/drawing/2017/decorative" val="1"/>
              </a:ext>
            </a:extLst>
          </p:cNvPr>
          <p:cNvSpPr/>
          <p:nvPr/>
        </p:nvSpPr>
        <p:spPr>
          <a:xfrm>
            <a:off x="582410" y="4055784"/>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Content Placeholder 32" descr="Back with solid fill">
            <a:extLst>
              <a:ext uri="{FF2B5EF4-FFF2-40B4-BE49-F238E27FC236}">
                <a16:creationId xmlns:a16="http://schemas.microsoft.com/office/drawing/2014/main" id="{757FE6DE-6791-6504-7E44-C5B1AB54F0B5}"/>
              </a:ext>
              <a:ext uri="{C183D7F6-B498-43B3-948B-1728B52AA6E4}">
                <adec:decorative xmlns:adec="http://schemas.microsoft.com/office/drawing/2017/decorative" val="1"/>
              </a:ext>
            </a:extLst>
          </p:cNvPr>
          <p:cNvPicPr>
            <a:picLocks noGrp="1" noChangeAspect="1"/>
          </p:cNvPicPr>
          <p:nvPr>
            <p:ph sz="quarter" idx="15"/>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761227" y="4288056"/>
            <a:ext cx="914400" cy="914400"/>
          </a:xfrm>
        </p:spPr>
      </p:pic>
      <p:sp>
        <p:nvSpPr>
          <p:cNvPr id="13" name="Oval 12">
            <a:extLst>
              <a:ext uri="{FF2B5EF4-FFF2-40B4-BE49-F238E27FC236}">
                <a16:creationId xmlns:a16="http://schemas.microsoft.com/office/drawing/2014/main" id="{B031FD3F-6813-AFB0-E8C5-55A2223C0758}"/>
              </a:ext>
              <a:ext uri="{C183D7F6-B498-43B3-948B-1728B52AA6E4}">
                <adec:decorative xmlns:adec="http://schemas.microsoft.com/office/drawing/2017/decorative" val="1"/>
              </a:ext>
            </a:extLst>
          </p:cNvPr>
          <p:cNvSpPr/>
          <p:nvPr/>
        </p:nvSpPr>
        <p:spPr>
          <a:xfrm>
            <a:off x="3032604" y="4055784"/>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Content Placeholder 34">
            <a:extLst>
              <a:ext uri="{FF2B5EF4-FFF2-40B4-BE49-F238E27FC236}">
                <a16:creationId xmlns:a16="http://schemas.microsoft.com/office/drawing/2014/main" id="{E1680644-4524-873E-4605-08155324945B}"/>
              </a:ext>
              <a:ext uri="{C183D7F6-B498-43B3-948B-1728B52AA6E4}">
                <adec:decorative xmlns:adec="http://schemas.microsoft.com/office/drawing/2017/decorative" val="1"/>
              </a:ext>
            </a:extLst>
          </p:cNvPr>
          <p:cNvPicPr>
            <a:picLocks noGrp="1" noChangeAspect="1"/>
          </p:cNvPicPr>
          <p:nvPr>
            <p:ph sz="quarter" idx="16"/>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228906" y="4250477"/>
            <a:ext cx="914400" cy="914400"/>
          </a:xfrm>
        </p:spPr>
      </p:pic>
      <p:sp>
        <p:nvSpPr>
          <p:cNvPr id="19" name="Oval 18">
            <a:extLst>
              <a:ext uri="{FF2B5EF4-FFF2-40B4-BE49-F238E27FC236}">
                <a16:creationId xmlns:a16="http://schemas.microsoft.com/office/drawing/2014/main" id="{85FE1323-021C-EBF2-91BE-7B0299879507}"/>
              </a:ext>
              <a:ext uri="{C183D7F6-B498-43B3-948B-1728B52AA6E4}">
                <adec:decorative xmlns:adec="http://schemas.microsoft.com/office/drawing/2017/decorative" val="1"/>
              </a:ext>
            </a:extLst>
          </p:cNvPr>
          <p:cNvSpPr/>
          <p:nvPr/>
        </p:nvSpPr>
        <p:spPr>
          <a:xfrm>
            <a:off x="5450031" y="4053085"/>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Content Placeholder 36">
            <a:extLst>
              <a:ext uri="{FF2B5EF4-FFF2-40B4-BE49-F238E27FC236}">
                <a16:creationId xmlns:a16="http://schemas.microsoft.com/office/drawing/2014/main" id="{94BCBFEC-15DA-F256-20A4-89E6FE90F8B4}"/>
              </a:ext>
              <a:ext uri="{C183D7F6-B498-43B3-948B-1728B52AA6E4}">
                <adec:decorative xmlns:adec="http://schemas.microsoft.com/office/drawing/2017/decorative" val="1"/>
              </a:ext>
            </a:extLst>
          </p:cNvPr>
          <p:cNvPicPr>
            <a:picLocks noGrp="1" noChangeAspect="1"/>
          </p:cNvPicPr>
          <p:nvPr>
            <p:ph sz="quarter" idx="17"/>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35945" y="4217537"/>
            <a:ext cx="914400" cy="914400"/>
          </a:xfrm>
        </p:spPr>
      </p:pic>
      <p:sp>
        <p:nvSpPr>
          <p:cNvPr id="20" name="Oval 19">
            <a:extLst>
              <a:ext uri="{FF2B5EF4-FFF2-40B4-BE49-F238E27FC236}">
                <a16:creationId xmlns:a16="http://schemas.microsoft.com/office/drawing/2014/main" id="{ADCC3906-69C2-8072-67C6-322EDF3E7340}"/>
              </a:ext>
              <a:ext uri="{C183D7F6-B498-43B3-948B-1728B52AA6E4}">
                <adec:decorative xmlns:adec="http://schemas.microsoft.com/office/drawing/2017/decorative" val="1"/>
              </a:ext>
            </a:extLst>
          </p:cNvPr>
          <p:cNvSpPr/>
          <p:nvPr/>
        </p:nvSpPr>
        <p:spPr>
          <a:xfrm>
            <a:off x="7879236" y="4076978"/>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Content Placeholder 38">
            <a:extLst>
              <a:ext uri="{FF2B5EF4-FFF2-40B4-BE49-F238E27FC236}">
                <a16:creationId xmlns:a16="http://schemas.microsoft.com/office/drawing/2014/main" id="{23B6BD0A-7525-32E8-2630-F40784BBFAB7}"/>
              </a:ext>
              <a:ext uri="{C183D7F6-B498-43B3-948B-1728B52AA6E4}">
                <adec:decorative xmlns:adec="http://schemas.microsoft.com/office/drawing/2017/decorative" val="1"/>
              </a:ext>
            </a:extLst>
          </p:cNvPr>
          <p:cNvPicPr>
            <a:picLocks noGrp="1" noChangeAspect="1"/>
          </p:cNvPicPr>
          <p:nvPr>
            <p:ph sz="quarter" idx="18"/>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061332" y="4288056"/>
            <a:ext cx="914400" cy="914400"/>
          </a:xfrm>
        </p:spPr>
      </p:pic>
      <p:sp>
        <p:nvSpPr>
          <p:cNvPr id="22" name="Oval 21">
            <a:extLst>
              <a:ext uri="{FF2B5EF4-FFF2-40B4-BE49-F238E27FC236}">
                <a16:creationId xmlns:a16="http://schemas.microsoft.com/office/drawing/2014/main" id="{D9BE3112-20D7-1B9E-63BC-0E831D2EA709}"/>
              </a:ext>
              <a:ext uri="{C183D7F6-B498-43B3-948B-1728B52AA6E4}">
                <adec:decorative xmlns:adec="http://schemas.microsoft.com/office/drawing/2017/decorative" val="1"/>
              </a:ext>
            </a:extLst>
          </p:cNvPr>
          <p:cNvSpPr/>
          <p:nvPr/>
        </p:nvSpPr>
        <p:spPr>
          <a:xfrm>
            <a:off x="10252656" y="4050759"/>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Content Placeholder 40">
            <a:extLst>
              <a:ext uri="{FF2B5EF4-FFF2-40B4-BE49-F238E27FC236}">
                <a16:creationId xmlns:a16="http://schemas.microsoft.com/office/drawing/2014/main" id="{836F0513-3444-75DB-5272-07ACC12FC4A6}"/>
              </a:ext>
              <a:ext uri="{C183D7F6-B498-43B3-948B-1728B52AA6E4}">
                <adec:decorative xmlns:adec="http://schemas.microsoft.com/office/drawing/2017/decorative" val="1"/>
              </a:ext>
            </a:extLst>
          </p:cNvPr>
          <p:cNvPicPr>
            <a:picLocks noGrp="1" noChangeAspect="1"/>
          </p:cNvPicPr>
          <p:nvPr>
            <p:ph sz="quarter" idx="19"/>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460800" y="4190898"/>
            <a:ext cx="914400" cy="914400"/>
          </a:xfrm>
        </p:spPr>
      </p:pic>
    </p:spTree>
    <p:extLst>
      <p:ext uri="{BB962C8B-B14F-4D97-AF65-F5344CB8AC3E}">
        <p14:creationId xmlns:p14="http://schemas.microsoft.com/office/powerpoint/2010/main" val="2412918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68E6B7-1282-0E3F-8326-E7082DCE7BD9}"/>
              </a:ext>
            </a:extLst>
          </p:cNvPr>
          <p:cNvSpPr>
            <a:spLocks noGrp="1"/>
          </p:cNvSpPr>
          <p:nvPr>
            <p:ph type="title"/>
          </p:nvPr>
        </p:nvSpPr>
        <p:spPr>
          <a:xfrm>
            <a:off x="-530" y="7367"/>
            <a:ext cx="12191999" cy="1159828"/>
          </a:xfrm>
        </p:spPr>
        <p:txBody>
          <a:bodyPr/>
          <a:lstStyle/>
          <a:p>
            <a:pPr marL="914400" algn="l"/>
            <a:r>
              <a:rPr lang="en-US" sz="4000" b="1" dirty="0"/>
              <a:t>Information Needed</a:t>
            </a:r>
            <a:r>
              <a:rPr lang="en-US" dirty="0"/>
              <a:t> From Treatment Providers</a:t>
            </a:r>
          </a:p>
        </p:txBody>
      </p:sp>
      <p:sp>
        <p:nvSpPr>
          <p:cNvPr id="32" name="Rectangle: Rounded Corners 31">
            <a:extLst>
              <a:ext uri="{FF2B5EF4-FFF2-40B4-BE49-F238E27FC236}">
                <a16:creationId xmlns:a16="http://schemas.microsoft.com/office/drawing/2014/main" id="{655A7EE5-91D6-C22F-32B1-B8B8E6381056}"/>
              </a:ext>
              <a:ext uri="{C183D7F6-B498-43B3-948B-1728B52AA6E4}">
                <adec:decorative xmlns:adec="http://schemas.microsoft.com/office/drawing/2017/decorative" val="1"/>
              </a:ext>
            </a:extLst>
          </p:cNvPr>
          <p:cNvSpPr/>
          <p:nvPr/>
        </p:nvSpPr>
        <p:spPr>
          <a:xfrm>
            <a:off x="256962" y="1565617"/>
            <a:ext cx="2834640" cy="2295667"/>
          </a:xfrm>
          <a:prstGeom prst="roundRect">
            <a:avLst/>
          </a:prstGeom>
          <a:solidFill>
            <a:srgbClr val="064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466"/>
              </a:solidFill>
              <a:effectLst/>
              <a:uLnTx/>
              <a:uFillTx/>
              <a:latin typeface="Arial" panose="020B0604020202020204"/>
              <a:ea typeface="+mn-ea"/>
              <a:cs typeface="+mn-cs"/>
            </a:endParaRPr>
          </a:p>
        </p:txBody>
      </p:sp>
      <p:sp>
        <p:nvSpPr>
          <p:cNvPr id="4" name="Content Placeholder 3">
            <a:extLst>
              <a:ext uri="{FF2B5EF4-FFF2-40B4-BE49-F238E27FC236}">
                <a16:creationId xmlns:a16="http://schemas.microsoft.com/office/drawing/2014/main" id="{86E048B5-A46E-6F8E-9B3F-8FB7164DE629}"/>
              </a:ext>
            </a:extLst>
          </p:cNvPr>
          <p:cNvSpPr>
            <a:spLocks noGrp="1"/>
          </p:cNvSpPr>
          <p:nvPr>
            <p:ph idx="1"/>
          </p:nvPr>
        </p:nvSpPr>
        <p:spPr>
          <a:xfrm>
            <a:off x="231353" y="2804608"/>
            <a:ext cx="2860247" cy="1056675"/>
          </a:xfrm>
          <a:ln>
            <a:noFill/>
          </a:ln>
        </p:spPr>
        <p:txBody>
          <a:bodyPr anchor="ctr"/>
          <a:lstStyle/>
          <a:p>
            <a:r>
              <a:rPr lang="en-US" sz="1800" dirty="0">
                <a:solidFill>
                  <a:schemeClr val="bg1"/>
                </a:solidFill>
              </a:rPr>
              <a:t>Quality of engagement and progress in treatment</a:t>
            </a:r>
          </a:p>
        </p:txBody>
      </p:sp>
      <p:sp>
        <p:nvSpPr>
          <p:cNvPr id="40" name="Rectangle: Rounded Corners 39">
            <a:extLst>
              <a:ext uri="{FF2B5EF4-FFF2-40B4-BE49-F238E27FC236}">
                <a16:creationId xmlns:a16="http://schemas.microsoft.com/office/drawing/2014/main" id="{089365ED-0275-0AA6-F38E-EB567CEAD1BD}"/>
              </a:ext>
              <a:ext uri="{C183D7F6-B498-43B3-948B-1728B52AA6E4}">
                <adec:decorative xmlns:adec="http://schemas.microsoft.com/office/drawing/2017/decorative" val="1"/>
              </a:ext>
            </a:extLst>
          </p:cNvPr>
          <p:cNvSpPr/>
          <p:nvPr/>
        </p:nvSpPr>
        <p:spPr>
          <a:xfrm>
            <a:off x="3193138" y="1565617"/>
            <a:ext cx="2834640" cy="2295667"/>
          </a:xfrm>
          <a:prstGeom prst="roundRect">
            <a:avLst/>
          </a:prstGeom>
          <a:solidFill>
            <a:srgbClr val="064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466"/>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5CA60FEE-7616-9E4C-ABA9-BDB063621949}"/>
              </a:ext>
            </a:extLst>
          </p:cNvPr>
          <p:cNvSpPr>
            <a:spLocks noGrp="1"/>
          </p:cNvSpPr>
          <p:nvPr>
            <p:ph sz="quarter" idx="11"/>
          </p:nvPr>
        </p:nvSpPr>
        <p:spPr>
          <a:xfrm>
            <a:off x="3218747" y="2767701"/>
            <a:ext cx="2834640" cy="1093583"/>
          </a:xfrm>
          <a:ln>
            <a:noFill/>
          </a:ln>
        </p:spPr>
        <p:txBody>
          <a:bodyPr anchor="ctr"/>
          <a:lstStyle/>
          <a:p>
            <a:pPr marL="0" indent="0" algn="ctr">
              <a:buNone/>
            </a:pPr>
            <a:r>
              <a:rPr lang="en-US" sz="1800" dirty="0">
                <a:solidFill>
                  <a:schemeClr val="bg1"/>
                </a:solidFill>
              </a:rPr>
              <a:t>Level of participation</a:t>
            </a:r>
          </a:p>
        </p:txBody>
      </p:sp>
      <p:sp>
        <p:nvSpPr>
          <p:cNvPr id="42" name="Rectangle: Rounded Corners 41">
            <a:extLst>
              <a:ext uri="{FF2B5EF4-FFF2-40B4-BE49-F238E27FC236}">
                <a16:creationId xmlns:a16="http://schemas.microsoft.com/office/drawing/2014/main" id="{5E5B6222-AC47-9695-E466-51E0F9905073}"/>
              </a:ext>
              <a:ext uri="{C183D7F6-B498-43B3-948B-1728B52AA6E4}">
                <adec:decorative xmlns:adec="http://schemas.microsoft.com/office/drawing/2017/decorative" val="1"/>
              </a:ext>
            </a:extLst>
          </p:cNvPr>
          <p:cNvSpPr/>
          <p:nvPr/>
        </p:nvSpPr>
        <p:spPr>
          <a:xfrm>
            <a:off x="6129314" y="1565617"/>
            <a:ext cx="2834640" cy="2295667"/>
          </a:xfrm>
          <a:prstGeom prst="roundRect">
            <a:avLst/>
          </a:prstGeom>
          <a:solidFill>
            <a:srgbClr val="064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466"/>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id="{67080352-B5C0-C0E6-B381-989ED3AA4E37}"/>
              </a:ext>
            </a:extLst>
          </p:cNvPr>
          <p:cNvSpPr>
            <a:spLocks noGrp="1"/>
          </p:cNvSpPr>
          <p:nvPr>
            <p:ph sz="quarter" idx="12"/>
          </p:nvPr>
        </p:nvSpPr>
        <p:spPr>
          <a:xfrm>
            <a:off x="6205503" y="2767701"/>
            <a:ext cx="2758451" cy="1093583"/>
          </a:xfrm>
          <a:ln>
            <a:noFill/>
          </a:ln>
        </p:spPr>
        <p:txBody>
          <a:bodyPr anchor="ctr"/>
          <a:lstStyle/>
          <a:p>
            <a:pPr marL="0" indent="0" algn="ctr">
              <a:buNone/>
            </a:pPr>
            <a:r>
              <a:rPr lang="en-US" sz="1800" dirty="0">
                <a:solidFill>
                  <a:schemeClr val="bg1"/>
                </a:solidFill>
              </a:rPr>
              <a:t>Appointment attendance</a:t>
            </a:r>
          </a:p>
        </p:txBody>
      </p:sp>
      <p:sp>
        <p:nvSpPr>
          <p:cNvPr id="43" name="Rectangle: Rounded Corners 42">
            <a:extLst>
              <a:ext uri="{FF2B5EF4-FFF2-40B4-BE49-F238E27FC236}">
                <a16:creationId xmlns:a16="http://schemas.microsoft.com/office/drawing/2014/main" id="{5CBD02AC-14C2-DE5B-16C7-36E9783A066B}"/>
              </a:ext>
              <a:ext uri="{C183D7F6-B498-43B3-948B-1728B52AA6E4}">
                <adec:decorative xmlns:adec="http://schemas.microsoft.com/office/drawing/2017/decorative" val="1"/>
              </a:ext>
            </a:extLst>
          </p:cNvPr>
          <p:cNvSpPr/>
          <p:nvPr/>
        </p:nvSpPr>
        <p:spPr>
          <a:xfrm>
            <a:off x="9065491" y="1589522"/>
            <a:ext cx="2834640" cy="2295667"/>
          </a:xfrm>
          <a:prstGeom prst="roundRect">
            <a:avLst/>
          </a:prstGeom>
          <a:solidFill>
            <a:srgbClr val="064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64466"/>
              </a:solidFill>
              <a:effectLst/>
              <a:uLnTx/>
              <a:uFillTx/>
              <a:latin typeface="Arial" panose="020B0604020202020204"/>
              <a:ea typeface="+mn-ea"/>
              <a:cs typeface="+mn-cs"/>
            </a:endParaRPr>
          </a:p>
        </p:txBody>
      </p:sp>
      <p:sp>
        <p:nvSpPr>
          <p:cNvPr id="21" name="Content Placeholder 20">
            <a:extLst>
              <a:ext uri="{FF2B5EF4-FFF2-40B4-BE49-F238E27FC236}">
                <a16:creationId xmlns:a16="http://schemas.microsoft.com/office/drawing/2014/main" id="{BFB28E44-C6A4-B66E-C5B6-A6E8067FDF1C}"/>
              </a:ext>
            </a:extLst>
          </p:cNvPr>
          <p:cNvSpPr>
            <a:spLocks noGrp="1"/>
          </p:cNvSpPr>
          <p:nvPr>
            <p:ph sz="quarter" idx="28"/>
          </p:nvPr>
        </p:nvSpPr>
        <p:spPr>
          <a:xfrm>
            <a:off x="9086177" y="2828514"/>
            <a:ext cx="2813953" cy="1056676"/>
          </a:xfrm>
          <a:ln>
            <a:noFill/>
          </a:ln>
        </p:spPr>
        <p:txBody>
          <a:bodyPr anchor="ctr"/>
          <a:lstStyle/>
          <a:p>
            <a:pPr marL="0" indent="0" algn="ctr">
              <a:buNone/>
            </a:pPr>
            <a:r>
              <a:rPr lang="en-US" sz="1800" dirty="0">
                <a:solidFill>
                  <a:schemeClr val="bg1"/>
                </a:solidFill>
              </a:rPr>
              <a:t>Treatment recommendations</a:t>
            </a:r>
          </a:p>
        </p:txBody>
      </p:sp>
      <p:sp>
        <p:nvSpPr>
          <p:cNvPr id="44" name="Rectangle: Rounded Corners 43">
            <a:extLst>
              <a:ext uri="{FF2B5EF4-FFF2-40B4-BE49-F238E27FC236}">
                <a16:creationId xmlns:a16="http://schemas.microsoft.com/office/drawing/2014/main" id="{CCEDF697-994F-B32B-20E7-D4493B4E7E60}"/>
              </a:ext>
              <a:ext uri="{C183D7F6-B498-43B3-948B-1728B52AA6E4}">
                <adec:decorative xmlns:adec="http://schemas.microsoft.com/office/drawing/2017/decorative" val="1"/>
              </a:ext>
            </a:extLst>
          </p:cNvPr>
          <p:cNvSpPr/>
          <p:nvPr/>
        </p:nvSpPr>
        <p:spPr>
          <a:xfrm>
            <a:off x="276645" y="4307152"/>
            <a:ext cx="2834640" cy="2295667"/>
          </a:xfrm>
          <a:prstGeom prst="roundRect">
            <a:avLst/>
          </a:prstGeom>
          <a:solidFill>
            <a:srgbClr val="064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Content Placeholder 13">
            <a:extLst>
              <a:ext uri="{FF2B5EF4-FFF2-40B4-BE49-F238E27FC236}">
                <a16:creationId xmlns:a16="http://schemas.microsoft.com/office/drawing/2014/main" id="{062DCDA6-8C6B-8549-06DA-577238A3EA0A}"/>
              </a:ext>
            </a:extLst>
          </p:cNvPr>
          <p:cNvSpPr>
            <a:spLocks noGrp="1"/>
          </p:cNvSpPr>
          <p:nvPr>
            <p:ph sz="quarter" idx="20"/>
          </p:nvPr>
        </p:nvSpPr>
        <p:spPr>
          <a:xfrm>
            <a:off x="270317" y="5768236"/>
            <a:ext cx="2795016" cy="834584"/>
          </a:xfrm>
          <a:ln>
            <a:noFill/>
          </a:ln>
        </p:spPr>
        <p:txBody>
          <a:bodyPr anchor="t"/>
          <a:lstStyle/>
          <a:p>
            <a:pPr marL="0" indent="0" algn="ctr">
              <a:buNone/>
            </a:pPr>
            <a:r>
              <a:rPr lang="en-US" sz="1800" dirty="0">
                <a:solidFill>
                  <a:schemeClr val="bg1"/>
                </a:solidFill>
              </a:rPr>
              <a:t>Return to use episodes or treatment withdraw</a:t>
            </a:r>
          </a:p>
        </p:txBody>
      </p:sp>
      <p:sp>
        <p:nvSpPr>
          <p:cNvPr id="45" name="Rectangle: Rounded Corners 44">
            <a:extLst>
              <a:ext uri="{FF2B5EF4-FFF2-40B4-BE49-F238E27FC236}">
                <a16:creationId xmlns:a16="http://schemas.microsoft.com/office/drawing/2014/main" id="{539E4865-335C-82A4-BF22-0D54BBE9F13A}"/>
              </a:ext>
              <a:ext uri="{C183D7F6-B498-43B3-948B-1728B52AA6E4}">
                <adec:decorative xmlns:adec="http://schemas.microsoft.com/office/drawing/2017/decorative" val="1"/>
              </a:ext>
            </a:extLst>
          </p:cNvPr>
          <p:cNvSpPr/>
          <p:nvPr/>
        </p:nvSpPr>
        <p:spPr>
          <a:xfrm>
            <a:off x="3212356" y="4307152"/>
            <a:ext cx="2834640" cy="2295667"/>
          </a:xfrm>
          <a:prstGeom prst="roundRect">
            <a:avLst/>
          </a:prstGeom>
          <a:solidFill>
            <a:srgbClr val="064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Content Placeholder 14">
            <a:extLst>
              <a:ext uri="{FF2B5EF4-FFF2-40B4-BE49-F238E27FC236}">
                <a16:creationId xmlns:a16="http://schemas.microsoft.com/office/drawing/2014/main" id="{7DA29909-89AC-6689-DBBB-A3F257F5EF0B}"/>
              </a:ext>
            </a:extLst>
          </p:cNvPr>
          <p:cNvSpPr>
            <a:spLocks noGrp="1"/>
          </p:cNvSpPr>
          <p:nvPr>
            <p:ph sz="quarter" idx="21"/>
          </p:nvPr>
        </p:nvSpPr>
        <p:spPr>
          <a:xfrm>
            <a:off x="3166482" y="5768235"/>
            <a:ext cx="2840969" cy="821818"/>
          </a:xfrm>
          <a:ln>
            <a:noFill/>
          </a:ln>
        </p:spPr>
        <p:txBody>
          <a:bodyPr anchor="t"/>
          <a:lstStyle/>
          <a:p>
            <a:pPr marL="0" indent="0" algn="ctr">
              <a:buNone/>
            </a:pPr>
            <a:r>
              <a:rPr lang="en-US" sz="1800" dirty="0">
                <a:solidFill>
                  <a:schemeClr val="bg1"/>
                </a:solidFill>
              </a:rPr>
              <a:t>Drug testing results</a:t>
            </a:r>
          </a:p>
        </p:txBody>
      </p:sp>
      <p:sp>
        <p:nvSpPr>
          <p:cNvPr id="46" name="Rectangle: Rounded Corners 45">
            <a:extLst>
              <a:ext uri="{FF2B5EF4-FFF2-40B4-BE49-F238E27FC236}">
                <a16:creationId xmlns:a16="http://schemas.microsoft.com/office/drawing/2014/main" id="{CB269D1A-DC9F-2E97-4F34-F074B737B90B}"/>
              </a:ext>
              <a:ext uri="{C183D7F6-B498-43B3-948B-1728B52AA6E4}">
                <adec:decorative xmlns:adec="http://schemas.microsoft.com/office/drawing/2017/decorative" val="1"/>
              </a:ext>
            </a:extLst>
          </p:cNvPr>
          <p:cNvSpPr/>
          <p:nvPr/>
        </p:nvSpPr>
        <p:spPr>
          <a:xfrm>
            <a:off x="6148067" y="4307152"/>
            <a:ext cx="2834640" cy="2295667"/>
          </a:xfrm>
          <a:prstGeom prst="roundRect">
            <a:avLst/>
          </a:prstGeom>
          <a:solidFill>
            <a:srgbClr val="064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Content Placeholder 15">
            <a:extLst>
              <a:ext uri="{FF2B5EF4-FFF2-40B4-BE49-F238E27FC236}">
                <a16:creationId xmlns:a16="http://schemas.microsoft.com/office/drawing/2014/main" id="{47F84C6D-6D03-E0C1-B07E-C3F4750865FE}"/>
              </a:ext>
            </a:extLst>
          </p:cNvPr>
          <p:cNvSpPr>
            <a:spLocks noGrp="1"/>
          </p:cNvSpPr>
          <p:nvPr>
            <p:ph sz="quarter" idx="22"/>
          </p:nvPr>
        </p:nvSpPr>
        <p:spPr>
          <a:xfrm>
            <a:off x="6102271" y="5688025"/>
            <a:ext cx="2834640" cy="902027"/>
          </a:xfrm>
          <a:ln>
            <a:noFill/>
          </a:ln>
        </p:spPr>
        <p:txBody>
          <a:bodyPr anchor="t">
            <a:normAutofit/>
          </a:bodyPr>
          <a:lstStyle/>
          <a:p>
            <a:pPr marL="0" indent="0" algn="ctr">
              <a:buNone/>
            </a:pPr>
            <a:r>
              <a:rPr lang="en-US" sz="1800" dirty="0">
                <a:solidFill>
                  <a:schemeClr val="bg1"/>
                </a:solidFill>
              </a:rPr>
              <a:t>Discharge plan and aftercare recommendations</a:t>
            </a:r>
          </a:p>
        </p:txBody>
      </p:sp>
      <p:sp>
        <p:nvSpPr>
          <p:cNvPr id="47" name="Rectangle: Rounded Corners 46">
            <a:extLst>
              <a:ext uri="{FF2B5EF4-FFF2-40B4-BE49-F238E27FC236}">
                <a16:creationId xmlns:a16="http://schemas.microsoft.com/office/drawing/2014/main" id="{11B626C9-5D16-2590-EAA8-8779F283183B}"/>
              </a:ext>
              <a:ext uri="{C183D7F6-B498-43B3-948B-1728B52AA6E4}">
                <adec:decorative xmlns:adec="http://schemas.microsoft.com/office/drawing/2017/decorative" val="1"/>
              </a:ext>
            </a:extLst>
          </p:cNvPr>
          <p:cNvSpPr/>
          <p:nvPr/>
        </p:nvSpPr>
        <p:spPr>
          <a:xfrm>
            <a:off x="9083779" y="4307152"/>
            <a:ext cx="2834640" cy="2295667"/>
          </a:xfrm>
          <a:prstGeom prst="roundRect">
            <a:avLst/>
          </a:prstGeom>
          <a:solidFill>
            <a:srgbClr val="064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 name="Content Placeholder 16">
            <a:extLst>
              <a:ext uri="{FF2B5EF4-FFF2-40B4-BE49-F238E27FC236}">
                <a16:creationId xmlns:a16="http://schemas.microsoft.com/office/drawing/2014/main" id="{562A1326-956D-A5B6-11B9-4A62DF18297E}"/>
              </a:ext>
            </a:extLst>
          </p:cNvPr>
          <p:cNvSpPr>
            <a:spLocks noGrp="1"/>
          </p:cNvSpPr>
          <p:nvPr>
            <p:ph sz="quarter" idx="23"/>
          </p:nvPr>
        </p:nvSpPr>
        <p:spPr>
          <a:xfrm>
            <a:off x="9077448" y="5700792"/>
            <a:ext cx="2840969" cy="902027"/>
          </a:xfrm>
          <a:ln>
            <a:noFill/>
          </a:ln>
        </p:spPr>
        <p:txBody>
          <a:bodyPr anchor="t"/>
          <a:lstStyle/>
          <a:p>
            <a:pPr marL="0" indent="0" algn="ctr">
              <a:buNone/>
            </a:pPr>
            <a:r>
              <a:rPr lang="en-US" sz="1800" dirty="0">
                <a:solidFill>
                  <a:schemeClr val="bg1"/>
                </a:solidFill>
              </a:rPr>
              <a:t>Timeframe for completion of treatment</a:t>
            </a:r>
          </a:p>
        </p:txBody>
      </p:sp>
      <p:sp>
        <p:nvSpPr>
          <p:cNvPr id="2" name="Oval 1">
            <a:extLst>
              <a:ext uri="{FF2B5EF4-FFF2-40B4-BE49-F238E27FC236}">
                <a16:creationId xmlns:a16="http://schemas.microsoft.com/office/drawing/2014/main" id="{6D780272-67E7-697C-DB09-C99EA50ECA1D}"/>
              </a:ext>
              <a:ext uri="{C183D7F6-B498-43B3-948B-1728B52AA6E4}">
                <adec:decorative xmlns:adec="http://schemas.microsoft.com/office/drawing/2017/decorative" val="1"/>
              </a:ext>
            </a:extLst>
          </p:cNvPr>
          <p:cNvSpPr/>
          <p:nvPr/>
        </p:nvSpPr>
        <p:spPr>
          <a:xfrm>
            <a:off x="1063537" y="1287670"/>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Content Placeholder 24">
            <a:extLst>
              <a:ext uri="{FF2B5EF4-FFF2-40B4-BE49-F238E27FC236}">
                <a16:creationId xmlns:a16="http://schemas.microsoft.com/office/drawing/2014/main" id="{5377A5F6-B7F2-B7D7-9722-595399EFC651}"/>
              </a:ext>
              <a:ext uri="{C183D7F6-B498-43B3-948B-1728B52AA6E4}">
                <adec:decorative xmlns:adec="http://schemas.microsoft.com/office/drawing/2017/decorative" val="1"/>
              </a:ext>
            </a:extLst>
          </p:cNvPr>
          <p:cNvPicPr>
            <a:picLocks noGrp="1" noChangeAspect="1"/>
          </p:cNvPicPr>
          <p:nvPr>
            <p:ph sz="quarter" idx="26"/>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204276" y="1451501"/>
            <a:ext cx="914400" cy="914400"/>
          </a:xfrm>
        </p:spPr>
      </p:pic>
      <p:sp>
        <p:nvSpPr>
          <p:cNvPr id="7" name="Oval 6">
            <a:extLst>
              <a:ext uri="{FF2B5EF4-FFF2-40B4-BE49-F238E27FC236}">
                <a16:creationId xmlns:a16="http://schemas.microsoft.com/office/drawing/2014/main" id="{56420D66-BA7F-25D9-6C0D-B567B22A0FE9}"/>
              </a:ext>
              <a:ext uri="{C183D7F6-B498-43B3-948B-1728B52AA6E4}">
                <adec:decorative xmlns:adec="http://schemas.microsoft.com/office/drawing/2017/decorative" val="1"/>
              </a:ext>
            </a:extLst>
          </p:cNvPr>
          <p:cNvSpPr/>
          <p:nvPr/>
        </p:nvSpPr>
        <p:spPr>
          <a:xfrm>
            <a:off x="3992983" y="1329210"/>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Content Placeholder 26">
            <a:extLst>
              <a:ext uri="{FF2B5EF4-FFF2-40B4-BE49-F238E27FC236}">
                <a16:creationId xmlns:a16="http://schemas.microsoft.com/office/drawing/2014/main" id="{BB3A2818-77FD-26C5-B479-C6C3BCD65D29}"/>
              </a:ext>
              <a:ext uri="{C183D7F6-B498-43B3-948B-1728B52AA6E4}">
                <adec:decorative xmlns:adec="http://schemas.microsoft.com/office/drawing/2017/decorative" val="1"/>
              </a:ext>
            </a:extLst>
          </p:cNvPr>
          <p:cNvPicPr>
            <a:picLocks noGrp="1" noChangeAspect="1"/>
          </p:cNvPicPr>
          <p:nvPr>
            <p:ph sz="quarter" idx="27"/>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160692" y="1488077"/>
            <a:ext cx="914400" cy="914400"/>
          </a:xfrm>
        </p:spPr>
      </p:pic>
      <p:sp>
        <p:nvSpPr>
          <p:cNvPr id="8" name="Oval 7">
            <a:extLst>
              <a:ext uri="{FF2B5EF4-FFF2-40B4-BE49-F238E27FC236}">
                <a16:creationId xmlns:a16="http://schemas.microsoft.com/office/drawing/2014/main" id="{5BCEF123-3CB5-96FF-7D1A-F54D756426B3}"/>
              </a:ext>
              <a:ext uri="{C183D7F6-B498-43B3-948B-1728B52AA6E4}">
                <adec:decorative xmlns:adec="http://schemas.microsoft.com/office/drawing/2017/decorative" val="1"/>
              </a:ext>
            </a:extLst>
          </p:cNvPr>
          <p:cNvSpPr/>
          <p:nvPr/>
        </p:nvSpPr>
        <p:spPr>
          <a:xfrm>
            <a:off x="6922429" y="1329210"/>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Content Placeholder 28">
            <a:extLst>
              <a:ext uri="{FF2B5EF4-FFF2-40B4-BE49-F238E27FC236}">
                <a16:creationId xmlns:a16="http://schemas.microsoft.com/office/drawing/2014/main" id="{C9E73B1A-95A8-C608-7C27-3906BC9CBA85}"/>
              </a:ext>
              <a:ext uri="{C183D7F6-B498-43B3-948B-1728B52AA6E4}">
                <adec:decorative xmlns:adec="http://schemas.microsoft.com/office/drawing/2017/decorative" val="1"/>
              </a:ext>
            </a:extLst>
          </p:cNvPr>
          <p:cNvPicPr>
            <a:picLocks noGrp="1" noChangeAspect="1"/>
          </p:cNvPicPr>
          <p:nvPr>
            <p:ph sz="quarter" idx="13"/>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120339" y="1503929"/>
            <a:ext cx="914400" cy="914400"/>
          </a:xfrm>
        </p:spPr>
      </p:pic>
      <p:sp>
        <p:nvSpPr>
          <p:cNvPr id="9" name="Oval 8">
            <a:extLst>
              <a:ext uri="{FF2B5EF4-FFF2-40B4-BE49-F238E27FC236}">
                <a16:creationId xmlns:a16="http://schemas.microsoft.com/office/drawing/2014/main" id="{06F38A46-2329-F67A-27DA-9189A8E905A9}"/>
              </a:ext>
              <a:ext uri="{C183D7F6-B498-43B3-948B-1728B52AA6E4}">
                <adec:decorative xmlns:adec="http://schemas.microsoft.com/office/drawing/2017/decorative" val="1"/>
              </a:ext>
            </a:extLst>
          </p:cNvPr>
          <p:cNvSpPr/>
          <p:nvPr/>
        </p:nvSpPr>
        <p:spPr>
          <a:xfrm>
            <a:off x="9842731" y="1319089"/>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Content Placeholder 30">
            <a:extLst>
              <a:ext uri="{FF2B5EF4-FFF2-40B4-BE49-F238E27FC236}">
                <a16:creationId xmlns:a16="http://schemas.microsoft.com/office/drawing/2014/main" id="{D9FD4101-DC13-2677-CD6C-299A4800A748}"/>
              </a:ext>
              <a:ext uri="{C183D7F6-B498-43B3-948B-1728B52AA6E4}">
                <adec:decorative xmlns:adec="http://schemas.microsoft.com/office/drawing/2017/decorative" val="1"/>
              </a:ext>
            </a:extLst>
          </p:cNvPr>
          <p:cNvPicPr>
            <a:picLocks noGrp="1" noChangeAspect="1"/>
          </p:cNvPicPr>
          <p:nvPr>
            <p:ph sz="quarter" idx="14"/>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041995" y="1469789"/>
            <a:ext cx="914400" cy="914400"/>
          </a:xfrm>
        </p:spPr>
      </p:pic>
      <p:sp>
        <p:nvSpPr>
          <p:cNvPr id="10" name="Oval 9">
            <a:extLst>
              <a:ext uri="{FF2B5EF4-FFF2-40B4-BE49-F238E27FC236}">
                <a16:creationId xmlns:a16="http://schemas.microsoft.com/office/drawing/2014/main" id="{77856F6E-098C-58E2-2F4E-1CA73DEE39ED}"/>
              </a:ext>
              <a:ext uri="{C183D7F6-B498-43B3-948B-1728B52AA6E4}">
                <adec:decorative xmlns:adec="http://schemas.microsoft.com/office/drawing/2017/decorative" val="1"/>
              </a:ext>
            </a:extLst>
          </p:cNvPr>
          <p:cNvSpPr/>
          <p:nvPr/>
        </p:nvSpPr>
        <p:spPr>
          <a:xfrm>
            <a:off x="1063537" y="4054084"/>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Content Placeholder 32">
            <a:extLst>
              <a:ext uri="{FF2B5EF4-FFF2-40B4-BE49-F238E27FC236}">
                <a16:creationId xmlns:a16="http://schemas.microsoft.com/office/drawing/2014/main" id="{757FE6DE-6791-6504-7E44-C5B1AB54F0B5}"/>
              </a:ext>
              <a:ext uri="{C183D7F6-B498-43B3-948B-1728B52AA6E4}">
                <adec:decorative xmlns:adec="http://schemas.microsoft.com/office/drawing/2017/decorative" val="1"/>
              </a:ext>
            </a:extLst>
          </p:cNvPr>
          <p:cNvPicPr>
            <a:picLocks noGrp="1" noChangeAspect="1"/>
          </p:cNvPicPr>
          <p:nvPr>
            <p:ph sz="quarter" idx="15"/>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254732" y="4236964"/>
            <a:ext cx="914400" cy="914400"/>
          </a:xfrm>
        </p:spPr>
      </p:pic>
      <p:sp>
        <p:nvSpPr>
          <p:cNvPr id="11" name="Oval 10">
            <a:extLst>
              <a:ext uri="{FF2B5EF4-FFF2-40B4-BE49-F238E27FC236}">
                <a16:creationId xmlns:a16="http://schemas.microsoft.com/office/drawing/2014/main" id="{A26E6BDF-9DB8-33DE-4EA9-E683330977C5}"/>
              </a:ext>
              <a:ext uri="{C183D7F6-B498-43B3-948B-1728B52AA6E4}">
                <adec:decorative xmlns:adec="http://schemas.microsoft.com/office/drawing/2017/decorative" val="1"/>
              </a:ext>
            </a:extLst>
          </p:cNvPr>
          <p:cNvSpPr/>
          <p:nvPr/>
        </p:nvSpPr>
        <p:spPr>
          <a:xfrm>
            <a:off x="3992983" y="4054084"/>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Content Placeholder 34">
            <a:extLst>
              <a:ext uri="{FF2B5EF4-FFF2-40B4-BE49-F238E27FC236}">
                <a16:creationId xmlns:a16="http://schemas.microsoft.com/office/drawing/2014/main" id="{E1680644-4524-873E-4605-08155324945B}"/>
              </a:ext>
              <a:ext uri="{C183D7F6-B498-43B3-948B-1728B52AA6E4}">
                <adec:decorative xmlns:adec="http://schemas.microsoft.com/office/drawing/2017/decorative" val="1"/>
              </a:ext>
            </a:extLst>
          </p:cNvPr>
          <p:cNvPicPr>
            <a:picLocks noGrp="1" noChangeAspect="1"/>
          </p:cNvPicPr>
          <p:nvPr>
            <p:ph sz="quarter" idx="16"/>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4186645" y="4254656"/>
            <a:ext cx="914400" cy="914400"/>
          </a:xfrm>
        </p:spPr>
      </p:pic>
      <p:sp>
        <p:nvSpPr>
          <p:cNvPr id="12" name="Oval 11">
            <a:extLst>
              <a:ext uri="{FF2B5EF4-FFF2-40B4-BE49-F238E27FC236}">
                <a16:creationId xmlns:a16="http://schemas.microsoft.com/office/drawing/2014/main" id="{CCCDD6F8-D9AD-8E6B-6B85-0D126AC3B228}"/>
              </a:ext>
              <a:ext uri="{C183D7F6-B498-43B3-948B-1728B52AA6E4}">
                <adec:decorative xmlns:adec="http://schemas.microsoft.com/office/drawing/2017/decorative" val="1"/>
              </a:ext>
            </a:extLst>
          </p:cNvPr>
          <p:cNvSpPr/>
          <p:nvPr/>
        </p:nvSpPr>
        <p:spPr>
          <a:xfrm>
            <a:off x="6922429" y="4054084"/>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Content Placeholder 36">
            <a:extLst>
              <a:ext uri="{FF2B5EF4-FFF2-40B4-BE49-F238E27FC236}">
                <a16:creationId xmlns:a16="http://schemas.microsoft.com/office/drawing/2014/main" id="{94BCBFEC-15DA-F256-20A4-89E6FE90F8B4}"/>
              </a:ext>
              <a:ext uri="{C183D7F6-B498-43B3-948B-1728B52AA6E4}">
                <adec:decorative xmlns:adec="http://schemas.microsoft.com/office/drawing/2017/decorative" val="1"/>
              </a:ext>
            </a:extLst>
          </p:cNvPr>
          <p:cNvPicPr>
            <a:picLocks noGrp="1" noChangeAspect="1"/>
          </p:cNvPicPr>
          <p:nvPr>
            <p:ph sz="quarter" idx="17"/>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7122256" y="4197424"/>
            <a:ext cx="914400" cy="914400"/>
          </a:xfrm>
        </p:spPr>
      </p:pic>
      <p:sp>
        <p:nvSpPr>
          <p:cNvPr id="13" name="Oval 12">
            <a:extLst>
              <a:ext uri="{FF2B5EF4-FFF2-40B4-BE49-F238E27FC236}">
                <a16:creationId xmlns:a16="http://schemas.microsoft.com/office/drawing/2014/main" id="{DEC8AD54-2531-1F86-FBC7-5FB82CDFD28F}"/>
              </a:ext>
              <a:ext uri="{C183D7F6-B498-43B3-948B-1728B52AA6E4}">
                <adec:decorative xmlns:adec="http://schemas.microsoft.com/office/drawing/2017/decorative" val="1"/>
              </a:ext>
            </a:extLst>
          </p:cNvPr>
          <p:cNvSpPr/>
          <p:nvPr/>
        </p:nvSpPr>
        <p:spPr>
          <a:xfrm>
            <a:off x="9861019" y="4054084"/>
            <a:ext cx="1280160" cy="1280160"/>
          </a:xfrm>
          <a:prstGeom prst="ellipse">
            <a:avLst/>
          </a:prstGeom>
          <a:solidFill>
            <a:schemeClr val="bg1"/>
          </a:solidFill>
          <a:ln>
            <a:solidFill>
              <a:schemeClr val="bg1"/>
            </a:solidFill>
          </a:ln>
          <a:scene3d>
            <a:camera prst="orthographicFront"/>
            <a:lightRig rig="threePt" dir="t"/>
          </a:scene3d>
          <a:sp3d>
            <a:bevelT w="152400" h="50800" prst="softRoun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Content Placeholder 38">
            <a:extLst>
              <a:ext uri="{FF2B5EF4-FFF2-40B4-BE49-F238E27FC236}">
                <a16:creationId xmlns:a16="http://schemas.microsoft.com/office/drawing/2014/main" id="{23B6BD0A-7525-32E8-2630-F40784BBFAB7}"/>
              </a:ext>
              <a:ext uri="{C183D7F6-B498-43B3-948B-1728B52AA6E4}">
                <adec:decorative xmlns:adec="http://schemas.microsoft.com/office/drawing/2017/decorative" val="1"/>
              </a:ext>
            </a:extLst>
          </p:cNvPr>
          <p:cNvPicPr>
            <a:picLocks noGrp="1" noChangeAspect="1"/>
          </p:cNvPicPr>
          <p:nvPr>
            <p:ph sz="quarter" idx="18"/>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10043899" y="4197424"/>
            <a:ext cx="914400" cy="914400"/>
          </a:xfrm>
        </p:spPr>
      </p:pic>
    </p:spTree>
    <p:extLst>
      <p:ext uri="{BB962C8B-B14F-4D97-AF65-F5344CB8AC3E}">
        <p14:creationId xmlns:p14="http://schemas.microsoft.com/office/powerpoint/2010/main" val="3352498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3803904" cy="6858000"/>
          </a:xfrm>
        </p:spPr>
        <p:txBody>
          <a:bodyPr>
            <a:normAutofit/>
          </a:bodyPr>
          <a:lstStyle/>
          <a:p>
            <a:r>
              <a:rPr lang="en-US" dirty="0">
                <a:latin typeface="+mj-lt"/>
              </a:rPr>
              <a:t>Learning Objectives</a:t>
            </a:r>
          </a:p>
        </p:txBody>
      </p:sp>
      <p:sp>
        <p:nvSpPr>
          <p:cNvPr id="8" name="Content Placeholder 7">
            <a:extLst>
              <a:ext uri="{FF2B5EF4-FFF2-40B4-BE49-F238E27FC236}">
                <a16:creationId xmlns:a16="http://schemas.microsoft.com/office/drawing/2014/main" id="{52CAA9F6-0A86-8B0C-4F26-42ACC0A162BE}"/>
              </a:ext>
            </a:extLst>
          </p:cNvPr>
          <p:cNvSpPr>
            <a:spLocks noGrp="1"/>
          </p:cNvSpPr>
          <p:nvPr>
            <p:ph sz="quarter" idx="13"/>
          </p:nvPr>
        </p:nvSpPr>
        <p:spPr>
          <a:xfrm>
            <a:off x="4394578" y="208388"/>
            <a:ext cx="7233313" cy="1046897"/>
          </a:xfrm>
        </p:spPr>
        <p:txBody>
          <a:bodyPr/>
          <a:lstStyle/>
          <a:p>
            <a:r>
              <a:rPr lang="en-US" dirty="0">
                <a:latin typeface="+mj-lt"/>
              </a:rPr>
              <a:t>After completing this training, </a:t>
            </a:r>
          </a:p>
          <a:p>
            <a:pPr>
              <a:lnSpc>
                <a:spcPct val="100000"/>
              </a:lnSpc>
              <a:spcBef>
                <a:spcPts val="0"/>
              </a:spcBef>
            </a:pPr>
            <a:r>
              <a:rPr lang="en-US" dirty="0">
                <a:latin typeface="+mj-lt"/>
              </a:rPr>
              <a:t>child welfare workers will:</a:t>
            </a:r>
          </a:p>
        </p:txBody>
      </p:sp>
      <p:sp>
        <p:nvSpPr>
          <p:cNvPr id="6" name="Content Placeholder 5">
            <a:extLst>
              <a:ext uri="{FF2B5EF4-FFF2-40B4-BE49-F238E27FC236}">
                <a16:creationId xmlns:a16="http://schemas.microsoft.com/office/drawing/2014/main" id="{D7F6D42B-364E-6784-B4B1-3D209DB53147}"/>
              </a:ext>
            </a:extLst>
          </p:cNvPr>
          <p:cNvSpPr>
            <a:spLocks noGrp="1"/>
          </p:cNvSpPr>
          <p:nvPr>
            <p:ph sz="quarter" idx="14"/>
          </p:nvPr>
        </p:nvSpPr>
        <p:spPr>
          <a:xfrm>
            <a:off x="4394577" y="1798145"/>
            <a:ext cx="7233313" cy="4627563"/>
          </a:xfrm>
        </p:spPr>
        <p:txBody>
          <a:bodyPr/>
          <a:lstStyle/>
          <a:p>
            <a:pPr lvl="0">
              <a:lnSpc>
                <a:spcPct val="100000"/>
              </a:lnSpc>
              <a:spcBef>
                <a:spcPts val="600"/>
              </a:spcBef>
              <a:spcAft>
                <a:spcPts val="600"/>
              </a:spcAft>
            </a:pPr>
            <a:r>
              <a:rPr lang="en-US" sz="2000" dirty="0"/>
              <a:t>Identify characteristics and elements of effective systems- and practice-level collaboration</a:t>
            </a:r>
          </a:p>
          <a:p>
            <a:pPr>
              <a:lnSpc>
                <a:spcPct val="100000"/>
              </a:lnSpc>
              <a:spcBef>
                <a:spcPts val="600"/>
              </a:spcBef>
              <a:spcAft>
                <a:spcPts val="600"/>
              </a:spcAft>
            </a:pPr>
            <a:r>
              <a:rPr lang="en-US" sz="2000" dirty="0"/>
              <a:t>Explain how differences in values, beliefs, and perceptions affect cross-system partnerships and coordinated service delivery </a:t>
            </a:r>
          </a:p>
          <a:p>
            <a:pPr lvl="0">
              <a:lnSpc>
                <a:spcPct val="100000"/>
              </a:lnSpc>
              <a:spcBef>
                <a:spcPts val="600"/>
              </a:spcBef>
              <a:spcAft>
                <a:spcPts val="600"/>
              </a:spcAft>
            </a:pPr>
            <a:r>
              <a:rPr lang="en-US" sz="2000" dirty="0"/>
              <a:t>Understand the scope of confidentiality regulations, including HIPAA, 42 CFR Part 2, and limits to cross-system information sharing</a:t>
            </a:r>
          </a:p>
          <a:p>
            <a:pPr lvl="0">
              <a:lnSpc>
                <a:spcPct val="100000"/>
              </a:lnSpc>
              <a:spcBef>
                <a:spcPts val="600"/>
              </a:spcBef>
              <a:spcAft>
                <a:spcPts val="600"/>
              </a:spcAft>
            </a:pPr>
            <a:r>
              <a:rPr lang="en-US" sz="2000" dirty="0"/>
              <a:t>Acquire systems-level efforts and practice-level strategies to promote effective communication and coordination within cross-system partnerships</a:t>
            </a:r>
          </a:p>
        </p:txBody>
      </p:sp>
    </p:spTree>
    <p:extLst>
      <p:ext uri="{BB962C8B-B14F-4D97-AF65-F5344CB8AC3E}">
        <p14:creationId xmlns:p14="http://schemas.microsoft.com/office/powerpoint/2010/main" val="1526132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325563"/>
          </a:xfrm>
        </p:spPr>
        <p:txBody>
          <a:bodyPr vert="horz" lIns="91440" tIns="45720" rIns="91440" bIns="45720" rtlCol="0" anchor="ctr">
            <a:noAutofit/>
          </a:bodyPr>
          <a:lstStyle/>
          <a:p>
            <a:pPr algn="ctr"/>
            <a:r>
              <a:rPr lang="en-US" sz="4800" kern="1200" dirty="0">
                <a:solidFill>
                  <a:schemeClr val="tx1"/>
                </a:solidFill>
                <a:latin typeface="+mj-lt"/>
                <a:ea typeface="+mj-ea"/>
                <a:cs typeface="+mj-cs"/>
              </a:rPr>
              <a:t>Efficient Cross-System Communication</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pPr algn="ctr"/>
            <a:r>
              <a:rPr lang="en-US" kern="1200" dirty="0">
                <a:solidFill>
                  <a:schemeClr val="tx1"/>
                </a:solidFill>
                <a:latin typeface="+mn-lt"/>
                <a:ea typeface="+mn-ea"/>
                <a:cs typeface="+mn-cs"/>
              </a:rPr>
              <a:t>Small Group Discussion</a:t>
            </a:r>
          </a:p>
        </p:txBody>
      </p:sp>
    </p:spTree>
    <p:extLst>
      <p:ext uri="{BB962C8B-B14F-4D97-AF65-F5344CB8AC3E}">
        <p14:creationId xmlns:p14="http://schemas.microsoft.com/office/powerpoint/2010/main" val="860273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2D954AA-4411-84F7-63C4-E9844AD221E1}"/>
              </a:ext>
            </a:extLst>
          </p:cNvPr>
          <p:cNvSpPr>
            <a:spLocks noGrp="1"/>
          </p:cNvSpPr>
          <p:nvPr>
            <p:ph type="title"/>
          </p:nvPr>
        </p:nvSpPr>
        <p:spPr/>
        <p:txBody>
          <a:bodyPr/>
          <a:lstStyle/>
          <a:p>
            <a:r>
              <a:rPr lang="en-US" dirty="0"/>
              <a:t>Small Group Discussion Questions – Effective Cross-System Communication</a:t>
            </a:r>
          </a:p>
        </p:txBody>
      </p:sp>
      <p:sp>
        <p:nvSpPr>
          <p:cNvPr id="2" name="Content Placeholder 1">
            <a:extLst>
              <a:ext uri="{FF2B5EF4-FFF2-40B4-BE49-F238E27FC236}">
                <a16:creationId xmlns:a16="http://schemas.microsoft.com/office/drawing/2014/main" id="{B65AD1F4-C34A-AB79-927C-4D2A48C68277}"/>
              </a:ext>
              <a:ext uri="{C183D7F6-B498-43B3-948B-1728B52AA6E4}">
                <adec:decorative xmlns:adec="http://schemas.microsoft.com/office/drawing/2017/decorative" val="1"/>
              </a:ext>
            </a:extLst>
          </p:cNvPr>
          <p:cNvSpPr>
            <a:spLocks noGrp="1"/>
          </p:cNvSpPr>
          <p:nvPr>
            <p:ph sz="quarter" idx="14"/>
          </p:nvPr>
        </p:nvSpPr>
        <p:spPr/>
        <p:txBody>
          <a:bodyPr/>
          <a:lstStyle/>
          <a:p>
            <a:r>
              <a:rPr lang="en-US" dirty="0"/>
              <a:t>Small Group Discussion Questions</a:t>
            </a:r>
          </a:p>
        </p:txBody>
      </p:sp>
      <p:sp>
        <p:nvSpPr>
          <p:cNvPr id="3" name="Content Placeholder 2">
            <a:extLst>
              <a:ext uri="{FF2B5EF4-FFF2-40B4-BE49-F238E27FC236}">
                <a16:creationId xmlns:a16="http://schemas.microsoft.com/office/drawing/2014/main" id="{C45A9506-18AC-6AFF-00B6-4FD0080517A1}"/>
              </a:ext>
            </a:extLst>
          </p:cNvPr>
          <p:cNvSpPr>
            <a:spLocks noGrp="1"/>
          </p:cNvSpPr>
          <p:nvPr>
            <p:ph sz="quarter" idx="15"/>
          </p:nvPr>
        </p:nvSpPr>
        <p:spPr>
          <a:xfrm>
            <a:off x="1611312" y="1004341"/>
            <a:ext cx="8969375" cy="4137285"/>
          </a:xfrm>
        </p:spPr>
        <p:txBody>
          <a:bodyPr anchor="ctr"/>
          <a:lstStyle/>
          <a:p>
            <a:pPr marL="457200" indent="-457200"/>
            <a:r>
              <a:rPr lang="en-US" sz="2000" b="1" dirty="0"/>
              <a:t>In your experience, what have been the most common barriers to efficient cross-system communication?</a:t>
            </a:r>
          </a:p>
          <a:p>
            <a:pPr marL="457200" indent="-457200"/>
            <a:r>
              <a:rPr lang="en-US" sz="2000" b="1" dirty="0"/>
              <a:t>Do your multi-system collaborative partnerships have clear administrative policies and protocols for the proper exchange of confidential information? If yes, what do these policies and protocols entail?</a:t>
            </a:r>
          </a:p>
          <a:p>
            <a:pPr marL="914400" lvl="1" indent="-457200">
              <a:buFont typeface="Courier New" panose="02070309020205020404" pitchFamily="49" charset="0"/>
              <a:buChar char="o"/>
            </a:pPr>
            <a:r>
              <a:rPr lang="en-US" sz="2000" b="1" dirty="0"/>
              <a:t>What type of information is included on your agency’s release of information (ROI) forms?</a:t>
            </a:r>
          </a:p>
          <a:p>
            <a:pPr marL="914400" lvl="1" indent="-457200">
              <a:buFont typeface="Courier New" panose="02070309020205020404" pitchFamily="49" charset="0"/>
              <a:buChar char="o"/>
            </a:pPr>
            <a:r>
              <a:rPr lang="en-US" sz="2000" b="1" dirty="0"/>
              <a:t>Are ROI forms 42 CFR Part 2 compliant? If not, how has this affected the exchange of information with SUD treatment providers?</a:t>
            </a:r>
          </a:p>
        </p:txBody>
      </p:sp>
    </p:spTree>
    <p:extLst>
      <p:ext uri="{BB962C8B-B14F-4D97-AF65-F5344CB8AC3E}">
        <p14:creationId xmlns:p14="http://schemas.microsoft.com/office/powerpoint/2010/main" val="15453827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31B83F31-CFD0-099C-F830-2121FEDCB4EC}"/>
              </a:ext>
              <a:ext uri="{C183D7F6-B498-43B3-948B-1728B52AA6E4}">
                <adec:decorative xmlns:adec="http://schemas.microsoft.com/office/drawing/2017/decorative" val="1"/>
              </a:ext>
            </a:extLst>
          </p:cNvPr>
          <p:cNvSpPr/>
          <p:nvPr/>
        </p:nvSpPr>
        <p:spPr>
          <a:xfrm>
            <a:off x="6011790" y="1678388"/>
            <a:ext cx="3803904" cy="3719132"/>
          </a:xfrm>
          <a:prstGeom prst="ellipse">
            <a:avLst/>
          </a:prstGeom>
          <a:solidFill>
            <a:schemeClr val="bg1"/>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53EF8A-2138-BEC6-B988-A7E10D1FF6B8}"/>
              </a:ext>
            </a:extLst>
          </p:cNvPr>
          <p:cNvSpPr>
            <a:spLocks noGrp="1"/>
          </p:cNvSpPr>
          <p:nvPr>
            <p:ph type="title"/>
          </p:nvPr>
        </p:nvSpPr>
        <p:spPr/>
        <p:txBody>
          <a:bodyPr anchor="ctr">
            <a:normAutofit/>
          </a:bodyPr>
          <a:lstStyle/>
          <a:p>
            <a:r>
              <a:rPr lang="en-US" dirty="0">
                <a:latin typeface="+mj-lt"/>
              </a:rPr>
              <a:t>Strategies for Collaborative Case Planning</a:t>
            </a:r>
          </a:p>
        </p:txBody>
      </p:sp>
      <p:pic>
        <p:nvPicPr>
          <p:cNvPr id="9" name="Picture 8" descr="Circular diagram showing six steps for collaborative case management: &quot;Obtain consent for information sharing,&quot; &quot;Ensure plans don’t conflict,&quot; &quot;Conduct joint case reviews,&quot; &quot;Acknowledge recovery wins big and small,&quot; &quot;Monitor and document progress.&quot; At the center is an icon of a building connected to three user icons, representing agency coordination.">
            <a:extLst>
              <a:ext uri="{FF2B5EF4-FFF2-40B4-BE49-F238E27FC236}">
                <a16:creationId xmlns:a16="http://schemas.microsoft.com/office/drawing/2014/main" id="{F08D8C90-C904-99D7-D774-B300C29624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4218" y="567"/>
            <a:ext cx="8347782" cy="6857433"/>
          </a:xfrm>
          <a:prstGeom prst="rect">
            <a:avLst/>
          </a:prstGeom>
        </p:spPr>
      </p:pic>
    </p:spTree>
    <p:extLst>
      <p:ext uri="{BB962C8B-B14F-4D97-AF65-F5344CB8AC3E}">
        <p14:creationId xmlns:p14="http://schemas.microsoft.com/office/powerpoint/2010/main" val="2417549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2D30C-700E-E495-B714-56405154DC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8D66B80-E109-D0CF-0A42-4D2379D5CF1A}"/>
              </a:ext>
            </a:extLst>
          </p:cNvPr>
          <p:cNvSpPr>
            <a:spLocks noGrp="1"/>
          </p:cNvSpPr>
          <p:nvPr>
            <p:ph type="title"/>
          </p:nvPr>
        </p:nvSpPr>
        <p:spPr>
          <a:xfrm>
            <a:off x="1" y="-1"/>
            <a:ext cx="12191999" cy="127626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Tips for Effective Joint Case Reviews</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40D71F45-39E8-962F-B28D-A0B68C97FA44}"/>
              </a:ext>
            </a:extLst>
          </p:cNvPr>
          <p:cNvSpPr>
            <a:spLocks noGrp="1"/>
          </p:cNvSpPr>
          <p:nvPr>
            <p:ph idx="1"/>
          </p:nvPr>
        </p:nvSpPr>
        <p:spPr>
          <a:xfrm>
            <a:off x="338438" y="1641465"/>
            <a:ext cx="5599077" cy="1411721"/>
          </a:xfrm>
          <a:solidFill>
            <a:schemeClr val="accent2">
              <a:lumMod val="75000"/>
            </a:schemeClr>
          </a:solidFill>
          <a:ln>
            <a:noFill/>
          </a:ln>
          <a:scene3d>
            <a:camera prst="orthographicFront"/>
            <a:lightRig rig="threePt" dir="t"/>
          </a:scene3d>
          <a:sp3d>
            <a:bevelT prst="slope"/>
          </a:sp3d>
        </p:spPr>
        <p:txBody>
          <a:bodyPr lIns="731520" rIns="365760" anchor="ctr"/>
          <a:lstStyle/>
          <a:p>
            <a:pPr marL="0" marR="0" lvl="0" indent="0" algn="r" defTabSz="960120" rtl="0" eaLnBrk="1" fontAlgn="auto" latinLnBrk="0" hangingPunct="1">
              <a:lnSpc>
                <a:spcPct val="100000"/>
              </a:lnSpc>
              <a:spcBef>
                <a:spcPts val="0"/>
              </a:spcBef>
              <a:spcAft>
                <a:spcPts val="60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Start the review by discussing what is happening with the children</a:t>
            </a:r>
          </a:p>
        </p:txBody>
      </p:sp>
      <p:sp>
        <p:nvSpPr>
          <p:cNvPr id="6" name="Content Placeholder 5">
            <a:extLst>
              <a:ext uri="{FF2B5EF4-FFF2-40B4-BE49-F238E27FC236}">
                <a16:creationId xmlns:a16="http://schemas.microsoft.com/office/drawing/2014/main" id="{ADCE2529-4334-D27C-A7E9-AB4377CDE537}"/>
              </a:ext>
            </a:extLst>
          </p:cNvPr>
          <p:cNvSpPr>
            <a:spLocks noGrp="1"/>
          </p:cNvSpPr>
          <p:nvPr>
            <p:ph sz="quarter" idx="12"/>
          </p:nvPr>
        </p:nvSpPr>
        <p:spPr>
          <a:xfrm>
            <a:off x="6219366" y="1641465"/>
            <a:ext cx="5579592" cy="1411721"/>
          </a:xfrm>
          <a:solidFill>
            <a:schemeClr val="accent1">
              <a:lumMod val="75000"/>
            </a:schemeClr>
          </a:solidFill>
          <a:ln>
            <a:noFill/>
          </a:ln>
          <a:scene3d>
            <a:camera prst="orthographicFront"/>
            <a:lightRig rig="threePt" dir="t"/>
          </a:scene3d>
          <a:sp3d>
            <a:bevelT prst="slope"/>
          </a:sp3d>
        </p:spPr>
        <p:txBody>
          <a:bodyPr lIns="1463040" tIns="91440" rIns="365760" anchor="ctr"/>
          <a:lstStyle/>
          <a:p>
            <a:pPr marL="0" indent="0" algn="r" defTabSz="960120">
              <a:lnSpc>
                <a:spcPct val="100000"/>
              </a:lnSpc>
              <a:spcBef>
                <a:spcPts val="0"/>
              </a:spcBef>
              <a:spcAft>
                <a:spcPts val="600"/>
              </a:spcAft>
              <a:buNone/>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Working your way to what is happening with the parents and larger family unit</a:t>
            </a:r>
          </a:p>
        </p:txBody>
      </p:sp>
      <p:sp>
        <p:nvSpPr>
          <p:cNvPr id="5" name="Content Placeholder 4">
            <a:extLst>
              <a:ext uri="{FF2B5EF4-FFF2-40B4-BE49-F238E27FC236}">
                <a16:creationId xmlns:a16="http://schemas.microsoft.com/office/drawing/2014/main" id="{D8268E81-FA55-E945-E64C-AE8D4B56E1C9}"/>
              </a:ext>
            </a:extLst>
          </p:cNvPr>
          <p:cNvSpPr>
            <a:spLocks noGrp="1"/>
          </p:cNvSpPr>
          <p:nvPr>
            <p:ph sz="quarter" idx="11"/>
          </p:nvPr>
        </p:nvSpPr>
        <p:spPr>
          <a:xfrm>
            <a:off x="338439" y="3353135"/>
            <a:ext cx="5579592" cy="1411721"/>
          </a:xfrm>
          <a:solidFill>
            <a:schemeClr val="accent4">
              <a:lumMod val="75000"/>
            </a:schemeClr>
          </a:solidFill>
          <a:ln>
            <a:noFill/>
          </a:ln>
          <a:scene3d>
            <a:camera prst="orthographicFront"/>
            <a:lightRig rig="threePt" dir="t"/>
          </a:scene3d>
          <a:sp3d>
            <a:bevelT prst="slope"/>
          </a:sp3d>
        </p:spPr>
        <p:txBody>
          <a:bodyPr lIns="274320" rIns="1005840" anchor="ctr"/>
          <a:lstStyle/>
          <a:p>
            <a:pPr marL="0" marR="0" lvl="0" indent="0" defTabSz="96012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Focus discussions on desired behavioral change</a:t>
            </a:r>
          </a:p>
        </p:txBody>
      </p:sp>
      <p:sp>
        <p:nvSpPr>
          <p:cNvPr id="14" name="Content Placeholder 13">
            <a:extLst>
              <a:ext uri="{FF2B5EF4-FFF2-40B4-BE49-F238E27FC236}">
                <a16:creationId xmlns:a16="http://schemas.microsoft.com/office/drawing/2014/main" id="{4E583A05-12DA-F829-D504-8FD319E4C5B7}"/>
              </a:ext>
            </a:extLst>
          </p:cNvPr>
          <p:cNvSpPr>
            <a:spLocks noGrp="1"/>
          </p:cNvSpPr>
          <p:nvPr>
            <p:ph sz="quarter" idx="20"/>
          </p:nvPr>
        </p:nvSpPr>
        <p:spPr>
          <a:xfrm>
            <a:off x="6219366" y="3334096"/>
            <a:ext cx="5596128" cy="1408176"/>
          </a:xfrm>
          <a:solidFill>
            <a:schemeClr val="accent1"/>
          </a:solidFill>
          <a:ln>
            <a:noFill/>
          </a:ln>
          <a:scene3d>
            <a:camera prst="orthographicFront"/>
            <a:lightRig rig="threePt" dir="t"/>
          </a:scene3d>
          <a:sp3d>
            <a:bevelT prst="slope"/>
          </a:sp3d>
        </p:spPr>
        <p:txBody>
          <a:bodyPr lIns="274320" rIns="1097280" anchor="ctr"/>
          <a:lstStyle/>
          <a:p>
            <a:pPr marL="0" marR="0" lvl="0" indent="0" algn="l" defTabSz="96012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Monitor progress with attention to both what has been working well and areas of needed improvement</a:t>
            </a:r>
          </a:p>
        </p:txBody>
      </p:sp>
      <p:sp>
        <p:nvSpPr>
          <p:cNvPr id="21" name="Content Placeholder 20">
            <a:extLst>
              <a:ext uri="{FF2B5EF4-FFF2-40B4-BE49-F238E27FC236}">
                <a16:creationId xmlns:a16="http://schemas.microsoft.com/office/drawing/2014/main" id="{343C1482-2EB6-492B-64AA-428DE32AAA3B}"/>
              </a:ext>
            </a:extLst>
          </p:cNvPr>
          <p:cNvSpPr>
            <a:spLocks noGrp="1"/>
          </p:cNvSpPr>
          <p:nvPr>
            <p:ph sz="quarter" idx="28"/>
          </p:nvPr>
        </p:nvSpPr>
        <p:spPr>
          <a:xfrm>
            <a:off x="341387" y="5064805"/>
            <a:ext cx="5596128" cy="1408176"/>
          </a:xfrm>
          <a:solidFill>
            <a:schemeClr val="accent3">
              <a:lumMod val="75000"/>
            </a:schemeClr>
          </a:solidFill>
          <a:ln>
            <a:noFill/>
          </a:ln>
          <a:scene3d>
            <a:camera prst="orthographicFront"/>
            <a:lightRig rig="threePt" dir="t"/>
          </a:scene3d>
          <a:sp3d>
            <a:bevelT prst="slope"/>
          </a:sp3d>
        </p:spPr>
        <p:txBody>
          <a:bodyPr lIns="1280160" rIns="91440" anchor="ctr"/>
          <a:lstStyle/>
          <a:p>
            <a:pPr marL="0" marR="0" lvl="0" indent="0" algn="r" defTabSz="960120" rtl="0" eaLnBrk="1" fontAlgn="auto" latinLnBrk="0" hangingPunct="1">
              <a:lnSpc>
                <a:spcPct val="100000"/>
              </a:lnSpc>
              <a:spcBef>
                <a:spcPts val="0"/>
              </a:spcBef>
              <a:spcAft>
                <a:spcPts val="600"/>
              </a:spcAft>
              <a:buClrTx/>
              <a:buSzTx/>
              <a:buFontTx/>
              <a:buNone/>
              <a:tabLst/>
              <a:defRPr/>
            </a:pPr>
            <a:r>
              <a:rPr kumimoji="0" lang="en-US"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Use a court report or review template that incorporates child and parent information</a:t>
            </a:r>
          </a:p>
        </p:txBody>
      </p:sp>
      <p:sp>
        <p:nvSpPr>
          <p:cNvPr id="15" name="Content Placeholder 14">
            <a:extLst>
              <a:ext uri="{FF2B5EF4-FFF2-40B4-BE49-F238E27FC236}">
                <a16:creationId xmlns:a16="http://schemas.microsoft.com/office/drawing/2014/main" id="{56EA305D-C661-76A1-E939-6CD453582B8B}"/>
              </a:ext>
            </a:extLst>
          </p:cNvPr>
          <p:cNvSpPr>
            <a:spLocks noGrp="1"/>
          </p:cNvSpPr>
          <p:nvPr>
            <p:ph sz="quarter" idx="21"/>
          </p:nvPr>
        </p:nvSpPr>
        <p:spPr>
          <a:xfrm>
            <a:off x="6248608" y="5023181"/>
            <a:ext cx="5596128" cy="1408176"/>
          </a:xfrm>
          <a:solidFill>
            <a:schemeClr val="accent5"/>
          </a:solidFill>
          <a:ln>
            <a:noFill/>
          </a:ln>
          <a:scene3d>
            <a:camera prst="orthographicFront"/>
            <a:lightRig rig="threePt" dir="t"/>
          </a:scene3d>
          <a:sp3d>
            <a:bevelT prst="slope"/>
          </a:sp3d>
        </p:spPr>
        <p:txBody>
          <a:bodyPr lIns="1463040" rIns="274320" anchor="ctr"/>
          <a:lstStyle/>
          <a:p>
            <a:pPr marL="0" marR="0" lvl="0" indent="0" algn="l" defTabSz="96012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Come prepared and plan to use time efficiently </a:t>
            </a:r>
          </a:p>
        </p:txBody>
      </p:sp>
      <p:pic>
        <p:nvPicPr>
          <p:cNvPr id="29" name="Content Placeholder 28" descr="Suburban scene with solid fill">
            <a:extLst>
              <a:ext uri="{FF2B5EF4-FFF2-40B4-BE49-F238E27FC236}">
                <a16:creationId xmlns:a16="http://schemas.microsoft.com/office/drawing/2014/main" id="{6F6A1405-AEF5-FEF3-FEE4-DA657D24FE8B}"/>
              </a:ext>
              <a:ext uri="{C183D7F6-B498-43B3-948B-1728B52AA6E4}">
                <adec:decorative xmlns:adec="http://schemas.microsoft.com/office/drawing/2017/decorative" val="1"/>
              </a:ext>
            </a:extLst>
          </p:cNvPr>
          <p:cNvPicPr>
            <a:picLocks noGrp="1" noChangeAspect="1"/>
          </p:cNvPicPr>
          <p:nvPr>
            <p:ph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469355" y="1801561"/>
            <a:ext cx="1011302" cy="1011302"/>
          </a:xfrm>
        </p:spPr>
      </p:pic>
      <p:pic>
        <p:nvPicPr>
          <p:cNvPr id="31" name="Content Placeholder 30" descr="Open folder with solid fill">
            <a:extLst>
              <a:ext uri="{FF2B5EF4-FFF2-40B4-BE49-F238E27FC236}">
                <a16:creationId xmlns:a16="http://schemas.microsoft.com/office/drawing/2014/main" id="{DA21B5A9-E9D7-74D7-1252-F835C0189241}"/>
              </a:ext>
              <a:ext uri="{C183D7F6-B498-43B3-948B-1728B52AA6E4}">
                <adec:decorative xmlns:adec="http://schemas.microsoft.com/office/drawing/2017/decorative" val="1"/>
              </a:ext>
            </a:extLst>
          </p:cNvPr>
          <p:cNvPicPr>
            <a:picLocks noGrp="1" noChangeAspect="1"/>
          </p:cNvPicPr>
          <p:nvPr>
            <p:ph sz="quarter" idx="14"/>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50933" y="5354268"/>
            <a:ext cx="914400" cy="914400"/>
          </a:xfrm>
        </p:spPr>
      </p:pic>
      <p:pic>
        <p:nvPicPr>
          <p:cNvPr id="35" name="Content Placeholder 34" descr="Stopwatch with solid fill">
            <a:extLst>
              <a:ext uri="{FF2B5EF4-FFF2-40B4-BE49-F238E27FC236}">
                <a16:creationId xmlns:a16="http://schemas.microsoft.com/office/drawing/2014/main" id="{FF401E3A-2835-6644-1A8B-1856B5633229}"/>
              </a:ext>
              <a:ext uri="{C183D7F6-B498-43B3-948B-1728B52AA6E4}">
                <adec:decorative xmlns:adec="http://schemas.microsoft.com/office/drawing/2017/decorative" val="1"/>
              </a:ext>
            </a:extLst>
          </p:cNvPr>
          <p:cNvPicPr>
            <a:picLocks noGrp="1" noChangeAspect="1"/>
          </p:cNvPicPr>
          <p:nvPr>
            <p:ph sz="quarter" idx="16"/>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538294" y="5275655"/>
            <a:ext cx="914400" cy="914400"/>
          </a:xfrm>
        </p:spPr>
      </p:pic>
      <p:pic>
        <p:nvPicPr>
          <p:cNvPr id="33" name="Content Placeholder 32" descr="Clapping hands with solid fill">
            <a:extLst>
              <a:ext uri="{FF2B5EF4-FFF2-40B4-BE49-F238E27FC236}">
                <a16:creationId xmlns:a16="http://schemas.microsoft.com/office/drawing/2014/main" id="{F9C312FC-E8E3-D357-049F-7306167184E6}"/>
              </a:ext>
              <a:ext uri="{C183D7F6-B498-43B3-948B-1728B52AA6E4}">
                <adec:decorative xmlns:adec="http://schemas.microsoft.com/office/drawing/2017/decorative" val="1"/>
              </a:ext>
            </a:extLst>
          </p:cNvPr>
          <p:cNvPicPr>
            <a:picLocks noGrp="1" noChangeAspect="1"/>
          </p:cNvPicPr>
          <p:nvPr>
            <p:ph sz="quarter" idx="15"/>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752383" y="3601795"/>
            <a:ext cx="914400" cy="914400"/>
          </a:xfrm>
        </p:spPr>
      </p:pic>
      <p:pic>
        <p:nvPicPr>
          <p:cNvPr id="12" name="Content Placeholder 24" descr="Man with kid with solid fill">
            <a:extLst>
              <a:ext uri="{FF2B5EF4-FFF2-40B4-BE49-F238E27FC236}">
                <a16:creationId xmlns:a16="http://schemas.microsoft.com/office/drawing/2014/main" id="{EE54790D-B27B-4ED0-759D-1BE72479F875}"/>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14121" y="1893001"/>
            <a:ext cx="914400" cy="914400"/>
          </a:xfrm>
          <a:prstGeom prst="rect">
            <a:avLst/>
          </a:prstGeom>
        </p:spPr>
      </p:pic>
      <p:pic>
        <p:nvPicPr>
          <p:cNvPr id="17" name="Content Placeholder 26" descr="Users with solid fill">
            <a:extLst>
              <a:ext uri="{FF2B5EF4-FFF2-40B4-BE49-F238E27FC236}">
                <a16:creationId xmlns:a16="http://schemas.microsoft.com/office/drawing/2014/main" id="{071D65A6-FD6A-2991-D127-59C5746D9CCA}"/>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4605659" y="3604489"/>
            <a:ext cx="914400" cy="914400"/>
          </a:xfrm>
          <a:prstGeom prst="rect">
            <a:avLst/>
          </a:prstGeom>
        </p:spPr>
      </p:pic>
    </p:spTree>
    <p:extLst>
      <p:ext uri="{BB962C8B-B14F-4D97-AF65-F5344CB8AC3E}">
        <p14:creationId xmlns:p14="http://schemas.microsoft.com/office/powerpoint/2010/main" val="2397609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247AF7-F240-5B2A-3DDD-EA5B1B55317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3" name="Title 2">
            <a:extLst>
              <a:ext uri="{FF2B5EF4-FFF2-40B4-BE49-F238E27FC236}">
                <a16:creationId xmlns:a16="http://schemas.microsoft.com/office/drawing/2014/main" id="{99BC612E-3691-4B7E-2DB2-D79C023A0A28}"/>
              </a:ext>
            </a:extLst>
          </p:cNvPr>
          <p:cNvSpPr>
            <a:spLocks noGrp="1"/>
          </p:cNvSpPr>
          <p:nvPr>
            <p:ph type="title"/>
          </p:nvPr>
        </p:nvSpPr>
        <p:spPr>
          <a:xfrm>
            <a:off x="433137" y="4973053"/>
            <a:ext cx="11261558" cy="1572125"/>
          </a:xfrm>
          <a:solidFill>
            <a:schemeClr val="tx2">
              <a:alpha val="85000"/>
            </a:schemeClr>
          </a:solidFill>
          <a:ln>
            <a:noFill/>
          </a:ln>
          <a:scene3d>
            <a:camera prst="orthographicFront"/>
            <a:lightRig rig="threePt" dir="t"/>
          </a:scene3d>
          <a:sp3d>
            <a:bevelT prst="angle"/>
          </a:sp3d>
        </p:spPr>
        <p:txBody>
          <a:bodyPr/>
          <a:lstStyle/>
          <a:p>
            <a:r>
              <a:rPr lang="en-US" dirty="0">
                <a:solidFill>
                  <a:schemeClr val="bg1"/>
                </a:solidFill>
                <a:latin typeface="+mj-lt"/>
              </a:rPr>
              <a:t>A Reminder About Measuring Progress</a:t>
            </a:r>
          </a:p>
        </p:txBody>
      </p:sp>
    </p:spTree>
    <p:extLst>
      <p:ext uri="{BB962C8B-B14F-4D97-AF65-F5344CB8AC3E}">
        <p14:creationId xmlns:p14="http://schemas.microsoft.com/office/powerpoint/2010/main" val="1457769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68E6B7-1282-0E3F-8326-E7082DCE7BD9}"/>
              </a:ext>
            </a:extLst>
          </p:cNvPr>
          <p:cNvSpPr>
            <a:spLocks noGrp="1"/>
          </p:cNvSpPr>
          <p:nvPr>
            <p:ph type="title"/>
          </p:nvPr>
        </p:nvSpPr>
        <p:spPr>
          <a:xfrm>
            <a:off x="-1" y="0"/>
            <a:ext cx="12192001" cy="1240221"/>
          </a:xfrm>
          <a:prstGeom prst="rect">
            <a:avLst/>
          </a:prstGeom>
        </p:spPr>
        <p:txBody>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b="0" i="0" u="none" strike="noStrike" kern="1200" cap="none" spc="0" normalizeH="0" baseline="0" noProof="0" dirty="0">
                <a:ln>
                  <a:noFill/>
                </a:ln>
                <a:solidFill>
                  <a:srgbClr val="FFFFFF"/>
                </a:solidFill>
                <a:effectLst/>
                <a:uLnTx/>
                <a:uFillTx/>
                <a:ea typeface="+mj-ea"/>
                <a:cs typeface="Arial" panose="020B0604020202020204" pitchFamily="34" charset="0"/>
              </a:rPr>
              <a:t>Additional Tips for Measuring Progress</a:t>
            </a:r>
            <a:endParaRPr kumimoji="0" lang="en-US" b="0" i="0" u="none" strike="noStrike" kern="1200" cap="none" spc="0" normalizeH="0" baseline="0" noProof="0" dirty="0">
              <a:ln>
                <a:noFill/>
              </a:ln>
              <a:solidFill>
                <a:prstClr val="white"/>
              </a:solidFill>
              <a:effectLst/>
              <a:uLnTx/>
              <a:uFillTx/>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5CA60FEE-7616-9E4C-ABA9-BDB063621949}"/>
              </a:ext>
              <a:ext uri="{C183D7F6-B498-43B3-948B-1728B52AA6E4}">
                <adec:decorative xmlns:adec="http://schemas.microsoft.com/office/drawing/2017/decorative" val="0"/>
              </a:ext>
            </a:extLst>
          </p:cNvPr>
          <p:cNvSpPr>
            <a:spLocks noGrp="1"/>
          </p:cNvSpPr>
          <p:nvPr>
            <p:ph sz="quarter" idx="11"/>
          </p:nvPr>
        </p:nvSpPr>
        <p:spPr>
          <a:xfrm>
            <a:off x="304800" y="1475874"/>
            <a:ext cx="4074696" cy="5165558"/>
          </a:xfrm>
          <a:solidFill>
            <a:schemeClr val="accent2">
              <a:alpha val="75000"/>
            </a:schemeClr>
          </a:solidFill>
          <a:ln>
            <a:noFill/>
          </a:ln>
          <a:effectLst>
            <a:outerShdw blurRad="50800" dist="38100" dir="10800000" algn="r" rotWithShape="0">
              <a:prstClr val="black">
                <a:alpha val="40000"/>
              </a:prstClr>
            </a:outerShdw>
          </a:effectLst>
        </p:spPr>
        <p:txBody>
          <a:bodyPr lIns="182880" rIns="457200" bIns="1188720" anchor="ctr"/>
          <a:lstStyle/>
          <a:p>
            <a:pPr marL="0" lvl="0" indent="0" algn="ctr">
              <a:buNone/>
            </a:pPr>
            <a:r>
              <a:rPr lang="en-US" sz="3600" dirty="0">
                <a:solidFill>
                  <a:schemeClr val="bg1"/>
                </a:solidFill>
                <a:latin typeface="Arial" panose="020B0604020202020204" pitchFamily="34" charset="0"/>
                <a:cs typeface="Arial" panose="020B0604020202020204" pitchFamily="34" charset="0"/>
              </a:rPr>
              <a:t>Progress or lack of progress–regardless, </a:t>
            </a:r>
            <a:r>
              <a:rPr lang="en-US" sz="4000" b="1" dirty="0">
                <a:solidFill>
                  <a:schemeClr val="bg1"/>
                </a:solidFill>
                <a:latin typeface="Arial" panose="020B0604020202020204" pitchFamily="34" charset="0"/>
                <a:cs typeface="Arial" panose="020B0604020202020204" pitchFamily="34" charset="0"/>
              </a:rPr>
              <a:t>document it</a:t>
            </a:r>
            <a:endParaRPr lang="en-US" sz="3600" b="1" dirty="0">
              <a:solidFill>
                <a:schemeClr val="bg1"/>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67080352-B5C0-C0E6-B381-989ED3AA4E37}"/>
              </a:ext>
            </a:extLst>
          </p:cNvPr>
          <p:cNvSpPr>
            <a:spLocks noGrp="1"/>
          </p:cNvSpPr>
          <p:nvPr>
            <p:ph sz="quarter" idx="12"/>
          </p:nvPr>
        </p:nvSpPr>
        <p:spPr>
          <a:xfrm>
            <a:off x="4512403" y="1471278"/>
            <a:ext cx="7422922" cy="2785663"/>
          </a:xfrm>
          <a:solidFill>
            <a:srgbClr val="2D7A98">
              <a:alpha val="82000"/>
            </a:srgbClr>
          </a:solidFill>
          <a:ln>
            <a:noFill/>
          </a:ln>
          <a:effectLst>
            <a:outerShdw blurRad="50800" dist="38100" dir="18900000" algn="bl" rotWithShape="0">
              <a:prstClr val="black">
                <a:alpha val="40000"/>
              </a:prstClr>
            </a:outerShdw>
          </a:effectLst>
        </p:spPr>
        <p:txBody>
          <a:bodyPr tIns="274320" rIns="640080" anchor="t"/>
          <a:lstStyle/>
          <a:p>
            <a:pPr marL="457200" lvl="0" indent="-457200" algn="r">
              <a:buNone/>
            </a:pPr>
            <a:r>
              <a:rPr lang="en-US" sz="3600" dirty="0">
                <a:solidFill>
                  <a:schemeClr val="bg1"/>
                </a:solidFill>
                <a:latin typeface="Arial" panose="020B0604020202020204" pitchFamily="34" charset="0"/>
                <a:cs typeface="Arial" panose="020B0604020202020204" pitchFamily="34" charset="0"/>
              </a:rPr>
              <a:t>Lack of progress is usually an indicator that something is not working–</a:t>
            </a:r>
            <a:r>
              <a:rPr lang="en-US" sz="4000" b="1" dirty="0">
                <a:solidFill>
                  <a:schemeClr val="bg1"/>
                </a:solidFill>
                <a:latin typeface="Arial" panose="020B0604020202020204" pitchFamily="34" charset="0"/>
                <a:cs typeface="Arial" panose="020B0604020202020204" pitchFamily="34" charset="0"/>
              </a:rPr>
              <a:t>explore it</a:t>
            </a:r>
            <a:endParaRPr lang="en-US" sz="3600" b="1" dirty="0">
              <a:solidFill>
                <a:schemeClr val="bg1"/>
              </a:solidFill>
              <a:latin typeface="Arial" panose="020B0604020202020204" pitchFamily="34" charset="0"/>
              <a:cs typeface="Arial" panose="020B0604020202020204" pitchFamily="34" charset="0"/>
            </a:endParaRPr>
          </a:p>
        </p:txBody>
      </p:sp>
      <p:sp>
        <p:nvSpPr>
          <p:cNvPr id="21" name="Content Placeholder 20">
            <a:extLst>
              <a:ext uri="{FF2B5EF4-FFF2-40B4-BE49-F238E27FC236}">
                <a16:creationId xmlns:a16="http://schemas.microsoft.com/office/drawing/2014/main" id="{BFB28E44-C6A4-B66E-C5B6-A6E8067FDF1C}"/>
              </a:ext>
            </a:extLst>
          </p:cNvPr>
          <p:cNvSpPr>
            <a:spLocks noGrp="1"/>
          </p:cNvSpPr>
          <p:nvPr>
            <p:ph sz="quarter" idx="28"/>
          </p:nvPr>
        </p:nvSpPr>
        <p:spPr>
          <a:xfrm>
            <a:off x="4512402" y="4363452"/>
            <a:ext cx="7422923" cy="2277979"/>
          </a:xfrm>
          <a:solidFill>
            <a:srgbClr val="306B91">
              <a:alpha val="86000"/>
            </a:srgbClr>
          </a:solidFill>
          <a:ln>
            <a:noFill/>
          </a:ln>
          <a:effectLst>
            <a:outerShdw blurRad="50800" dist="38100" dir="2700000" algn="tl" rotWithShape="0">
              <a:prstClr val="black">
                <a:alpha val="40000"/>
              </a:prstClr>
            </a:outerShdw>
          </a:effectLst>
        </p:spPr>
        <p:txBody>
          <a:bodyPr rIns="365760" bIns="274320" anchor="ctr"/>
          <a:lstStyle/>
          <a:p>
            <a:pPr marL="693738" lvl="0" indent="-236538">
              <a:buNone/>
            </a:pPr>
            <a:r>
              <a:rPr lang="en-US" sz="3600" dirty="0">
                <a:solidFill>
                  <a:schemeClr val="bg1"/>
                </a:solidFill>
                <a:latin typeface="Arial" panose="020B0604020202020204" pitchFamily="34" charset="0"/>
                <a:cs typeface="Arial" panose="020B0604020202020204" pitchFamily="34" charset="0"/>
              </a:rPr>
              <a:t>When something is not working, </a:t>
            </a:r>
            <a:r>
              <a:rPr lang="en-US" sz="4000" b="1" dirty="0">
                <a:solidFill>
                  <a:schemeClr val="bg1"/>
                </a:solidFill>
                <a:latin typeface="Arial" panose="020B0604020202020204" pitchFamily="34" charset="0"/>
                <a:cs typeface="Arial" panose="020B0604020202020204" pitchFamily="34" charset="0"/>
              </a:rPr>
              <a:t>change it</a:t>
            </a:r>
            <a:endParaRPr lang="en-US" sz="3600" b="1" dirty="0">
              <a:solidFill>
                <a:schemeClr val="bg1"/>
              </a:solidFill>
              <a:latin typeface="Arial" panose="020B0604020202020204" pitchFamily="34" charset="0"/>
              <a:cs typeface="Arial" panose="020B0604020202020204" pitchFamily="34" charset="0"/>
            </a:endParaRPr>
          </a:p>
        </p:txBody>
      </p:sp>
      <p:pic>
        <p:nvPicPr>
          <p:cNvPr id="10" name="Graphic 9">
            <a:extLst>
              <a:ext uri="{FF2B5EF4-FFF2-40B4-BE49-F238E27FC236}">
                <a16:creationId xmlns:a16="http://schemas.microsoft.com/office/drawing/2014/main" id="{139D8A99-5ECD-37E1-A6C0-BAA26B46653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647414" y="4825608"/>
            <a:ext cx="1389468" cy="1389468"/>
          </a:xfrm>
          <a:prstGeom prst="rect">
            <a:avLst/>
          </a:prstGeom>
        </p:spPr>
      </p:pic>
      <p:pic>
        <p:nvPicPr>
          <p:cNvPr id="14" name="Graphic 13">
            <a:extLst>
              <a:ext uri="{FF2B5EF4-FFF2-40B4-BE49-F238E27FC236}">
                <a16:creationId xmlns:a16="http://schemas.microsoft.com/office/drawing/2014/main" id="{C318654E-C7A0-DA38-6B48-DD0F1FDA5ED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90023" y="5386722"/>
            <a:ext cx="1363578" cy="1148198"/>
          </a:xfrm>
          <a:prstGeom prst="rect">
            <a:avLst/>
          </a:prstGeom>
        </p:spPr>
      </p:pic>
      <p:pic>
        <p:nvPicPr>
          <p:cNvPr id="16" name="Graphic 15">
            <a:extLst>
              <a:ext uri="{FF2B5EF4-FFF2-40B4-BE49-F238E27FC236}">
                <a16:creationId xmlns:a16="http://schemas.microsoft.com/office/drawing/2014/main" id="{AF619559-B50D-6C5B-3D95-16469AF09C5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22232" y="2747212"/>
            <a:ext cx="1363575" cy="1363575"/>
          </a:xfrm>
          <a:prstGeom prst="rect">
            <a:avLst/>
          </a:prstGeom>
        </p:spPr>
      </p:pic>
    </p:spTree>
    <p:extLst>
      <p:ext uri="{BB962C8B-B14F-4D97-AF65-F5344CB8AC3E}">
        <p14:creationId xmlns:p14="http://schemas.microsoft.com/office/powerpoint/2010/main" val="3296319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group of people holding gears&#10;">
            <a:extLst>
              <a:ext uri="{FF2B5EF4-FFF2-40B4-BE49-F238E27FC236}">
                <a16:creationId xmlns:a16="http://schemas.microsoft.com/office/drawing/2014/main" id="{659FB9D6-E34B-6A5B-1E61-9FDA53897E3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345" t="5361" r="2" b="851"/>
          <a:stretch/>
        </p:blipFill>
        <p:spPr>
          <a:xfrm>
            <a:off x="20" y="10"/>
            <a:ext cx="8668492" cy="6857990"/>
          </a:xfrm>
          <a:prstGeom prst="rect">
            <a:avLst/>
          </a:prstGeom>
        </p:spPr>
      </p:pic>
      <p:sp>
        <p:nvSpPr>
          <p:cNvPr id="12" name="Rectangle 11">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BB36A-63E1-35D3-F3BA-FBEBB74AAF6E}"/>
              </a:ext>
            </a:extLst>
          </p:cNvPr>
          <p:cNvSpPr>
            <a:spLocks noGrp="1"/>
          </p:cNvSpPr>
          <p:nvPr>
            <p:ph type="title"/>
          </p:nvPr>
        </p:nvSpPr>
        <p:spPr>
          <a:xfrm>
            <a:off x="7848600" y="1122363"/>
            <a:ext cx="4023360" cy="3204134"/>
          </a:xfrm>
          <a:noFill/>
        </p:spPr>
        <p:txBody>
          <a:bodyPr vert="horz" lIns="91440" tIns="45720" rIns="91440" bIns="45720" rtlCol="0" anchor="b">
            <a:normAutofit/>
          </a:bodyPr>
          <a:lstStyle/>
          <a:p>
            <a:pPr algn="l"/>
            <a:r>
              <a:rPr lang="en-US" sz="4400" dirty="0">
                <a:solidFill>
                  <a:schemeClr val="tx1"/>
                </a:solidFill>
              </a:rPr>
              <a:t>Systems-Level Strategies for Building Collaborative Partnerships</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69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974970-7343-4B54-EDAC-8BAF1EF95261}"/>
            </a:ext>
          </a:extLst>
        </p:cNvPr>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42EC9FBF-14AA-C8E1-4D88-0D26317A274C}"/>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r:embed="rId4">
                    <a14:imgEffect>
                      <a14:saturation sat="66000"/>
                    </a14:imgEffect>
                    <a14:imgEffect>
                      <a14:brightnessContrast contrast="-40000"/>
                    </a14:imgEffect>
                  </a14:imgLayer>
                </a14:imgProps>
              </a:ext>
              <a:ext uri="{28A0092B-C50C-407E-A947-70E740481C1C}">
                <a14:useLocalDpi xmlns:a14="http://schemas.microsoft.com/office/drawing/2010/main" val="0"/>
              </a:ext>
            </a:extLst>
          </a:blip>
          <a:srcRect t="936" r="921" b="35818"/>
          <a:stretch/>
        </p:blipFill>
        <p:spPr>
          <a:xfrm>
            <a:off x="0" y="1262457"/>
            <a:ext cx="12192000" cy="5595543"/>
          </a:xfrm>
          <a:prstGeom prst="rect">
            <a:avLst/>
          </a:prstGeom>
          <a:ln>
            <a:noFill/>
          </a:ln>
          <a:effectLst/>
        </p:spPr>
      </p:pic>
      <p:sp>
        <p:nvSpPr>
          <p:cNvPr id="14" name="Title 13">
            <a:extLst>
              <a:ext uri="{FF2B5EF4-FFF2-40B4-BE49-F238E27FC236}">
                <a16:creationId xmlns:a16="http://schemas.microsoft.com/office/drawing/2014/main" id="{C6E3B86B-782A-B44E-99E7-55D22FE6F07B}"/>
              </a:ext>
            </a:extLst>
          </p:cNvPr>
          <p:cNvSpPr>
            <a:spLocks noGrp="1"/>
          </p:cNvSpPr>
          <p:nvPr>
            <p:ph type="title"/>
          </p:nvPr>
        </p:nvSpPr>
        <p:spPr>
          <a:xfrm>
            <a:off x="0" y="-160421"/>
            <a:ext cx="12192000" cy="1422878"/>
          </a:xfrm>
          <a:prstGeom prst="rect">
            <a:avLst/>
          </a:prstGeom>
          <a:solidFill>
            <a:schemeClr val="accent1">
              <a:lumMod val="75000"/>
            </a:schemeClr>
          </a:solidFill>
        </p:spPr>
        <p:txBody>
          <a:bodyPr vert="horz" lIns="91440" tIns="45720" rIns="91440" bIns="45720" rtlCol="0" anchor="ctr">
            <a:normAutofit/>
          </a:bodyPr>
          <a:lstStyle/>
          <a:p>
            <a:r>
              <a:rPr lang="en-US" kern="1200" dirty="0">
                <a:solidFill>
                  <a:srgbClr val="FFFFFF"/>
                </a:solidFill>
                <a:latin typeface="+mj-lt"/>
                <a:ea typeface="+mj-ea"/>
                <a:cs typeface="+mj-cs"/>
              </a:rPr>
              <a:t>Additional Tools for Implementing Collaborative Practice</a:t>
            </a:r>
          </a:p>
        </p:txBody>
      </p:sp>
      <p:sp>
        <p:nvSpPr>
          <p:cNvPr id="24" name="Content Placeholder 23">
            <a:extLst>
              <a:ext uri="{FF2B5EF4-FFF2-40B4-BE49-F238E27FC236}">
                <a16:creationId xmlns:a16="http://schemas.microsoft.com/office/drawing/2014/main" id="{457CD720-5F58-DBB9-ADE0-37532376FA81}"/>
              </a:ext>
            </a:extLst>
          </p:cNvPr>
          <p:cNvSpPr>
            <a:spLocks noGrp="1"/>
          </p:cNvSpPr>
          <p:nvPr>
            <p:ph sz="quarter" idx="11"/>
          </p:nvPr>
        </p:nvSpPr>
        <p:spPr>
          <a:xfrm>
            <a:off x="689810" y="2487624"/>
            <a:ext cx="2042353" cy="1882754"/>
          </a:xfrm>
          <a:prstGeom prst="rect">
            <a:avLst/>
          </a:prstGeom>
          <a:solidFill>
            <a:schemeClr val="tx2">
              <a:alpha val="54000"/>
            </a:schemeClr>
          </a:solidFill>
          <a:ln w="38100">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a:lstStyle/>
          <a:p>
            <a:r>
              <a:rPr lang="en-US" sz="2000" b="0" dirty="0">
                <a:solidFill>
                  <a:schemeClr val="bg1"/>
                </a:solidFill>
              </a:rPr>
              <a:t>Data Inventory</a:t>
            </a:r>
          </a:p>
        </p:txBody>
      </p:sp>
      <p:sp>
        <p:nvSpPr>
          <p:cNvPr id="25" name="Content Placeholder 24">
            <a:extLst>
              <a:ext uri="{FF2B5EF4-FFF2-40B4-BE49-F238E27FC236}">
                <a16:creationId xmlns:a16="http://schemas.microsoft.com/office/drawing/2014/main" id="{6A352C58-B0C0-826A-78DE-51B46628F916}"/>
              </a:ext>
            </a:extLst>
          </p:cNvPr>
          <p:cNvSpPr>
            <a:spLocks noGrp="1"/>
          </p:cNvSpPr>
          <p:nvPr>
            <p:ph sz="quarter" idx="12"/>
          </p:nvPr>
        </p:nvSpPr>
        <p:spPr>
          <a:xfrm>
            <a:off x="2837059" y="3212750"/>
            <a:ext cx="2042353" cy="1882754"/>
          </a:xfrm>
          <a:prstGeom prst="rect">
            <a:avLst/>
          </a:prstGeom>
          <a:solidFill>
            <a:schemeClr val="tx2">
              <a:alpha val="54000"/>
            </a:schemeClr>
          </a:solidFill>
          <a:ln w="38100">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a:lstStyle/>
          <a:p>
            <a:r>
              <a:rPr lang="en-US" sz="2000" b="0" dirty="0">
                <a:solidFill>
                  <a:schemeClr val="bg1"/>
                </a:solidFill>
              </a:rPr>
              <a:t>Drop-Off Analysis</a:t>
            </a:r>
          </a:p>
        </p:txBody>
      </p:sp>
      <p:sp>
        <p:nvSpPr>
          <p:cNvPr id="26" name="Content Placeholder 25">
            <a:extLst>
              <a:ext uri="{FF2B5EF4-FFF2-40B4-BE49-F238E27FC236}">
                <a16:creationId xmlns:a16="http://schemas.microsoft.com/office/drawing/2014/main" id="{5433448A-7C31-8789-F4C5-872C2B8A8C57}"/>
              </a:ext>
            </a:extLst>
          </p:cNvPr>
          <p:cNvSpPr>
            <a:spLocks noGrp="1"/>
          </p:cNvSpPr>
          <p:nvPr>
            <p:ph sz="quarter" idx="13"/>
          </p:nvPr>
        </p:nvSpPr>
        <p:spPr>
          <a:xfrm>
            <a:off x="4984314" y="2487623"/>
            <a:ext cx="2042353" cy="1882753"/>
          </a:xfrm>
          <a:prstGeom prst="rect">
            <a:avLst/>
          </a:prstGeom>
          <a:solidFill>
            <a:schemeClr val="tx2">
              <a:alpha val="54000"/>
            </a:schemeClr>
          </a:solidFill>
          <a:ln w="38100">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lIns="0" rIns="0"/>
          <a:lstStyle/>
          <a:p>
            <a:pPr>
              <a:spcBef>
                <a:spcPts val="0"/>
              </a:spcBef>
            </a:pPr>
            <a:r>
              <a:rPr lang="en-US" sz="2000" b="0" dirty="0">
                <a:solidFill>
                  <a:schemeClr val="bg1"/>
                </a:solidFill>
              </a:rPr>
              <a:t>System </a:t>
            </a:r>
          </a:p>
          <a:p>
            <a:pPr>
              <a:spcBef>
                <a:spcPts val="0"/>
              </a:spcBef>
            </a:pPr>
            <a:r>
              <a:rPr lang="en-US" sz="2000" b="0" dirty="0">
                <a:solidFill>
                  <a:schemeClr val="bg1"/>
                </a:solidFill>
              </a:rPr>
              <a:t>Walk-Through</a:t>
            </a:r>
          </a:p>
        </p:txBody>
      </p:sp>
      <p:sp>
        <p:nvSpPr>
          <p:cNvPr id="27" name="Content Placeholder 26">
            <a:extLst>
              <a:ext uri="{FF2B5EF4-FFF2-40B4-BE49-F238E27FC236}">
                <a16:creationId xmlns:a16="http://schemas.microsoft.com/office/drawing/2014/main" id="{E7106A77-195E-612B-3FFA-65B78D8C4241}"/>
              </a:ext>
            </a:extLst>
          </p:cNvPr>
          <p:cNvSpPr>
            <a:spLocks noGrp="1"/>
          </p:cNvSpPr>
          <p:nvPr>
            <p:ph sz="quarter" idx="14"/>
          </p:nvPr>
        </p:nvSpPr>
        <p:spPr>
          <a:xfrm>
            <a:off x="7131563" y="3288950"/>
            <a:ext cx="2042353" cy="1882753"/>
          </a:xfrm>
          <a:prstGeom prst="rect">
            <a:avLst/>
          </a:prstGeom>
          <a:solidFill>
            <a:schemeClr val="tx2">
              <a:alpha val="54000"/>
            </a:schemeClr>
          </a:solidFill>
          <a:ln w="38100">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a:lstStyle/>
          <a:p>
            <a:r>
              <a:rPr lang="en-US" sz="2000" b="0" dirty="0">
                <a:solidFill>
                  <a:schemeClr val="bg1"/>
                </a:solidFill>
              </a:rPr>
              <a:t>Communication Protocols</a:t>
            </a:r>
          </a:p>
        </p:txBody>
      </p:sp>
      <p:sp>
        <p:nvSpPr>
          <p:cNvPr id="28" name="Content Placeholder 27">
            <a:extLst>
              <a:ext uri="{FF2B5EF4-FFF2-40B4-BE49-F238E27FC236}">
                <a16:creationId xmlns:a16="http://schemas.microsoft.com/office/drawing/2014/main" id="{51C7DDE1-05D5-998D-5364-F6F135F0554F}"/>
              </a:ext>
            </a:extLst>
          </p:cNvPr>
          <p:cNvSpPr>
            <a:spLocks noGrp="1"/>
          </p:cNvSpPr>
          <p:nvPr>
            <p:ph sz="quarter" idx="15"/>
          </p:nvPr>
        </p:nvSpPr>
        <p:spPr>
          <a:xfrm>
            <a:off x="9278818" y="2487623"/>
            <a:ext cx="2042353" cy="1882753"/>
          </a:xfrm>
          <a:prstGeom prst="rect">
            <a:avLst/>
          </a:prstGeom>
          <a:solidFill>
            <a:schemeClr val="tx2">
              <a:alpha val="54000"/>
            </a:schemeClr>
          </a:solidFill>
          <a:ln w="38100">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txBody>
          <a:bodyPr/>
          <a:lstStyle/>
          <a:p>
            <a:r>
              <a:rPr lang="en-US" sz="2000" b="0" dirty="0">
                <a:solidFill>
                  <a:schemeClr val="bg1"/>
                </a:solidFill>
              </a:rPr>
              <a:t>Collaborative Capacity Instrument</a:t>
            </a:r>
          </a:p>
        </p:txBody>
      </p:sp>
    </p:spTree>
    <p:extLst>
      <p:ext uri="{BB962C8B-B14F-4D97-AF65-F5344CB8AC3E}">
        <p14:creationId xmlns:p14="http://schemas.microsoft.com/office/powerpoint/2010/main" val="4152659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68E6B7-1282-0E3F-8326-E7082DCE7BD9}"/>
              </a:ext>
            </a:extLst>
          </p:cNvPr>
          <p:cNvSpPr>
            <a:spLocks noGrp="1"/>
          </p:cNvSpPr>
          <p:nvPr>
            <p:ph type="title"/>
          </p:nvPr>
        </p:nvSpPr>
        <p:spPr>
          <a:xfrm>
            <a:off x="0" y="-32072"/>
            <a:ext cx="5807242" cy="6858000"/>
          </a:xfrm>
        </p:spPr>
        <p:txBody>
          <a:bodyPr lIns="548640" rIns="1280160"/>
          <a:lstStyle/>
          <a:p>
            <a:pPr algn="l"/>
            <a:r>
              <a:rPr lang="en-US" sz="4000" dirty="0"/>
              <a:t>Examples of Data Inventory Questions</a:t>
            </a:r>
          </a:p>
        </p:txBody>
      </p:sp>
      <p:sp>
        <p:nvSpPr>
          <p:cNvPr id="4" name="Content Placeholder 3">
            <a:extLst>
              <a:ext uri="{FF2B5EF4-FFF2-40B4-BE49-F238E27FC236}">
                <a16:creationId xmlns:a16="http://schemas.microsoft.com/office/drawing/2014/main" id="{86E048B5-A46E-6F8E-9B3F-8FB7164DE629}"/>
              </a:ext>
            </a:extLst>
          </p:cNvPr>
          <p:cNvSpPr>
            <a:spLocks noGrp="1"/>
          </p:cNvSpPr>
          <p:nvPr>
            <p:ph idx="1"/>
          </p:nvPr>
        </p:nvSpPr>
        <p:spPr>
          <a:xfrm>
            <a:off x="4684068" y="365345"/>
            <a:ext cx="7183243" cy="818867"/>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txBody>
          <a:bodyPr lIns="1280160" anchor="ctr"/>
          <a:lstStyle/>
          <a:p>
            <a:pPr algn="l"/>
            <a:r>
              <a:rPr lang="en-US" sz="1800" dirty="0"/>
              <a:t>What data do partners currently collect?</a:t>
            </a:r>
          </a:p>
        </p:txBody>
      </p:sp>
      <p:pic>
        <p:nvPicPr>
          <p:cNvPr id="25" name="Content Placeholder 24" descr="Bar graph with upward trend with solid fill">
            <a:extLst>
              <a:ext uri="{FF2B5EF4-FFF2-40B4-BE49-F238E27FC236}">
                <a16:creationId xmlns:a16="http://schemas.microsoft.com/office/drawing/2014/main" id="{5377A5F6-B7F2-B7D7-9722-595399EFC651}"/>
              </a:ext>
              <a:ext uri="{C183D7F6-B498-43B3-948B-1728B52AA6E4}">
                <adec:decorative xmlns:adec="http://schemas.microsoft.com/office/drawing/2017/decorative" val="1"/>
              </a:ext>
            </a:extLst>
          </p:cNvPr>
          <p:cNvPicPr>
            <a:picLocks noGrp="1" noChangeAspect="1"/>
          </p:cNvPicPr>
          <p:nvPr>
            <p:ph sz="quarter" idx="26"/>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921878" y="460083"/>
            <a:ext cx="685800" cy="685800"/>
          </a:xfrm>
          <a:prstGeom prst="rect">
            <a:avLst/>
          </a:prstGeom>
        </p:spPr>
      </p:pic>
      <p:sp>
        <p:nvSpPr>
          <p:cNvPr id="5" name="Content Placeholder 4">
            <a:extLst>
              <a:ext uri="{FF2B5EF4-FFF2-40B4-BE49-F238E27FC236}">
                <a16:creationId xmlns:a16="http://schemas.microsoft.com/office/drawing/2014/main" id="{5CA60FEE-7616-9E4C-ABA9-BDB063621949}"/>
              </a:ext>
            </a:extLst>
          </p:cNvPr>
          <p:cNvSpPr>
            <a:spLocks noGrp="1"/>
          </p:cNvSpPr>
          <p:nvPr>
            <p:ph sz="quarter" idx="11"/>
          </p:nvPr>
        </p:nvSpPr>
        <p:spPr>
          <a:xfrm>
            <a:off x="4684068" y="1420177"/>
            <a:ext cx="7183241" cy="818867"/>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txBody>
          <a:bodyPr lIns="1280160" anchor="ctr"/>
          <a:lstStyle/>
          <a:p>
            <a:pPr marL="0" indent="0">
              <a:buNone/>
            </a:pPr>
            <a:r>
              <a:rPr lang="en-US" sz="1800" dirty="0"/>
              <a:t>Where is the data stored?</a:t>
            </a:r>
          </a:p>
        </p:txBody>
      </p:sp>
      <p:sp>
        <p:nvSpPr>
          <p:cNvPr id="6" name="Content Placeholder 5">
            <a:extLst>
              <a:ext uri="{FF2B5EF4-FFF2-40B4-BE49-F238E27FC236}">
                <a16:creationId xmlns:a16="http://schemas.microsoft.com/office/drawing/2014/main" id="{67080352-B5C0-C0E6-B381-989ED3AA4E37}"/>
              </a:ext>
            </a:extLst>
          </p:cNvPr>
          <p:cNvSpPr>
            <a:spLocks noGrp="1"/>
          </p:cNvSpPr>
          <p:nvPr>
            <p:ph sz="quarter" idx="12"/>
          </p:nvPr>
        </p:nvSpPr>
        <p:spPr>
          <a:xfrm>
            <a:off x="4684294" y="2513338"/>
            <a:ext cx="7181157" cy="818867"/>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txBody>
          <a:bodyPr lIns="1280160" anchor="ctr"/>
          <a:lstStyle/>
          <a:p>
            <a:pPr marL="0" indent="0">
              <a:buNone/>
            </a:pPr>
            <a:r>
              <a:rPr lang="en-US" sz="1800" dirty="0"/>
              <a:t>Who can access the data?</a:t>
            </a:r>
          </a:p>
        </p:txBody>
      </p:sp>
      <p:sp>
        <p:nvSpPr>
          <p:cNvPr id="21" name="Content Placeholder 20">
            <a:extLst>
              <a:ext uri="{FF2B5EF4-FFF2-40B4-BE49-F238E27FC236}">
                <a16:creationId xmlns:a16="http://schemas.microsoft.com/office/drawing/2014/main" id="{BFB28E44-C6A4-B66E-C5B6-A6E8067FDF1C}"/>
              </a:ext>
            </a:extLst>
          </p:cNvPr>
          <p:cNvSpPr>
            <a:spLocks noGrp="1"/>
          </p:cNvSpPr>
          <p:nvPr>
            <p:ph sz="quarter" idx="28"/>
          </p:nvPr>
        </p:nvSpPr>
        <p:spPr>
          <a:xfrm>
            <a:off x="4684294" y="3596634"/>
            <a:ext cx="7181157" cy="818867"/>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txBody>
          <a:bodyPr lIns="1280160" anchor="ctr"/>
          <a:lstStyle/>
          <a:p>
            <a:pPr marL="0" indent="0">
              <a:buNone/>
            </a:pPr>
            <a:r>
              <a:rPr lang="en-US" sz="1800" dirty="0"/>
              <a:t>What essential data are missing or difficult to access?</a:t>
            </a:r>
          </a:p>
        </p:txBody>
      </p:sp>
      <p:sp>
        <p:nvSpPr>
          <p:cNvPr id="14" name="Content Placeholder 13">
            <a:extLst>
              <a:ext uri="{FF2B5EF4-FFF2-40B4-BE49-F238E27FC236}">
                <a16:creationId xmlns:a16="http://schemas.microsoft.com/office/drawing/2014/main" id="{062DCDA6-8C6B-8549-06DA-577238A3EA0A}"/>
              </a:ext>
            </a:extLst>
          </p:cNvPr>
          <p:cNvSpPr>
            <a:spLocks noGrp="1"/>
          </p:cNvSpPr>
          <p:nvPr>
            <p:ph sz="quarter" idx="20"/>
          </p:nvPr>
        </p:nvSpPr>
        <p:spPr>
          <a:xfrm>
            <a:off x="4684294" y="4654647"/>
            <a:ext cx="7181157" cy="818867"/>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txBody>
          <a:bodyPr lIns="1280160" anchor="ctr"/>
          <a:lstStyle/>
          <a:p>
            <a:pPr marL="0" indent="0">
              <a:buNone/>
            </a:pPr>
            <a:r>
              <a:rPr lang="en-US" sz="1800" dirty="0"/>
              <a:t>How is data shared between agencies?</a:t>
            </a:r>
          </a:p>
        </p:txBody>
      </p:sp>
      <p:sp>
        <p:nvSpPr>
          <p:cNvPr id="15" name="Content Placeholder 14">
            <a:extLst>
              <a:ext uri="{FF2B5EF4-FFF2-40B4-BE49-F238E27FC236}">
                <a16:creationId xmlns:a16="http://schemas.microsoft.com/office/drawing/2014/main" id="{7DA29909-89AC-6689-DBBB-A3F257F5EF0B}"/>
              </a:ext>
            </a:extLst>
          </p:cNvPr>
          <p:cNvSpPr>
            <a:spLocks noGrp="1"/>
          </p:cNvSpPr>
          <p:nvPr>
            <p:ph sz="quarter" idx="21"/>
          </p:nvPr>
        </p:nvSpPr>
        <p:spPr>
          <a:xfrm>
            <a:off x="4706042" y="5709479"/>
            <a:ext cx="7181157" cy="818867"/>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txBody>
          <a:bodyPr lIns="1280160" anchor="ctr"/>
          <a:lstStyle/>
          <a:p>
            <a:pPr marL="0" indent="0">
              <a:buNone/>
            </a:pPr>
            <a:r>
              <a:rPr lang="en-US" sz="1800" dirty="0"/>
              <a:t>What data is not shared between agencies?</a:t>
            </a:r>
          </a:p>
        </p:txBody>
      </p:sp>
      <p:pic>
        <p:nvPicPr>
          <p:cNvPr id="27" name="Content Placeholder 26" descr="Usb Stick with solid fill">
            <a:extLst>
              <a:ext uri="{FF2B5EF4-FFF2-40B4-BE49-F238E27FC236}">
                <a16:creationId xmlns:a16="http://schemas.microsoft.com/office/drawing/2014/main" id="{BB3A2818-77FD-26C5-B479-C6C3BCD65D29}"/>
              </a:ext>
              <a:ext uri="{C183D7F6-B498-43B3-948B-1728B52AA6E4}">
                <adec:decorative xmlns:adec="http://schemas.microsoft.com/office/drawing/2017/decorative" val="1"/>
              </a:ext>
            </a:extLst>
          </p:cNvPr>
          <p:cNvPicPr>
            <a:picLocks noGrp="1" noChangeAspect="1"/>
          </p:cNvPicPr>
          <p:nvPr>
            <p:ph sz="quarter" idx="27"/>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926336" y="1508197"/>
            <a:ext cx="685800" cy="685800"/>
          </a:xfrm>
          <a:prstGeom prst="rect">
            <a:avLst/>
          </a:prstGeom>
        </p:spPr>
      </p:pic>
      <p:pic>
        <p:nvPicPr>
          <p:cNvPr id="29" name="Content Placeholder 28" descr="Icon depicting a key">
            <a:extLst>
              <a:ext uri="{FF2B5EF4-FFF2-40B4-BE49-F238E27FC236}">
                <a16:creationId xmlns:a16="http://schemas.microsoft.com/office/drawing/2014/main" id="{C9E73B1A-95A8-C608-7C27-3906BC9CBA85}"/>
              </a:ext>
              <a:ext uri="{C183D7F6-B498-43B3-948B-1728B52AA6E4}">
                <adec:decorative xmlns:adec="http://schemas.microsoft.com/office/drawing/2017/decorative" val="1"/>
              </a:ext>
            </a:extLst>
          </p:cNvPr>
          <p:cNvPicPr>
            <a:picLocks noGrp="1" noChangeAspect="1"/>
          </p:cNvPicPr>
          <p:nvPr>
            <p:ph sz="quarter" idx="13"/>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921878" y="2534551"/>
            <a:ext cx="661878" cy="685800"/>
          </a:xfrm>
          <a:prstGeom prst="rect">
            <a:avLst/>
          </a:prstGeom>
        </p:spPr>
      </p:pic>
      <p:pic>
        <p:nvPicPr>
          <p:cNvPr id="31" name="Content Placeholder 30" descr="Research with solid fill">
            <a:extLst>
              <a:ext uri="{FF2B5EF4-FFF2-40B4-BE49-F238E27FC236}">
                <a16:creationId xmlns:a16="http://schemas.microsoft.com/office/drawing/2014/main" id="{D9FD4101-DC13-2677-CD6C-299A4800A748}"/>
              </a:ext>
              <a:ext uri="{C183D7F6-B498-43B3-948B-1728B52AA6E4}">
                <adec:decorative xmlns:adec="http://schemas.microsoft.com/office/drawing/2017/decorative" val="1"/>
              </a:ext>
            </a:extLst>
          </p:cNvPr>
          <p:cNvPicPr>
            <a:picLocks noGrp="1" noChangeAspect="1"/>
          </p:cNvPicPr>
          <p:nvPr>
            <p:ph sz="quarter" idx="14"/>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921878" y="3700516"/>
            <a:ext cx="685800" cy="685800"/>
          </a:xfrm>
          <a:prstGeom prst="rect">
            <a:avLst/>
          </a:prstGeom>
        </p:spPr>
      </p:pic>
      <p:pic>
        <p:nvPicPr>
          <p:cNvPr id="33" name="Content Placeholder 32" descr="Icon depicting arrows pointing to each other in a circle">
            <a:extLst>
              <a:ext uri="{FF2B5EF4-FFF2-40B4-BE49-F238E27FC236}">
                <a16:creationId xmlns:a16="http://schemas.microsoft.com/office/drawing/2014/main" id="{757FE6DE-6791-6504-7E44-C5B1AB54F0B5}"/>
              </a:ext>
              <a:ext uri="{C183D7F6-B498-43B3-948B-1728B52AA6E4}">
                <adec:decorative xmlns:adec="http://schemas.microsoft.com/office/drawing/2017/decorative" val="1"/>
              </a:ext>
            </a:extLst>
          </p:cNvPr>
          <p:cNvPicPr>
            <a:picLocks noGrp="1" noChangeAspect="1"/>
          </p:cNvPicPr>
          <p:nvPr>
            <p:ph sz="quarter" idx="15"/>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914588" y="4714046"/>
            <a:ext cx="685800" cy="685800"/>
          </a:xfrm>
          <a:prstGeom prst="rect">
            <a:avLst/>
          </a:prstGeom>
        </p:spPr>
      </p:pic>
      <p:pic>
        <p:nvPicPr>
          <p:cNvPr id="35" name="Content Placeholder 34" descr="Icon depicting a &quot;no&quot; sign">
            <a:extLst>
              <a:ext uri="{FF2B5EF4-FFF2-40B4-BE49-F238E27FC236}">
                <a16:creationId xmlns:a16="http://schemas.microsoft.com/office/drawing/2014/main" id="{E1680644-4524-873E-4605-08155324945B}"/>
              </a:ext>
              <a:ext uri="{C183D7F6-B498-43B3-948B-1728B52AA6E4}">
                <adec:decorative xmlns:adec="http://schemas.microsoft.com/office/drawing/2017/decorative" val="1"/>
              </a:ext>
            </a:extLst>
          </p:cNvPr>
          <p:cNvPicPr>
            <a:picLocks noGrp="1" noChangeAspect="1"/>
          </p:cNvPicPr>
          <p:nvPr>
            <p:ph sz="quarter" idx="16"/>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4921878" y="5776012"/>
            <a:ext cx="685800" cy="685800"/>
          </a:xfrm>
          <a:prstGeom prst="rect">
            <a:avLst/>
          </a:prstGeom>
        </p:spPr>
      </p:pic>
    </p:spTree>
    <p:extLst>
      <p:ext uri="{BB962C8B-B14F-4D97-AF65-F5344CB8AC3E}">
        <p14:creationId xmlns:p14="http://schemas.microsoft.com/office/powerpoint/2010/main" val="1214318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alpha val="94000"/>
          </a:schemeClr>
        </a:solidFill>
        <a:effectLst/>
      </p:bgPr>
    </p:bg>
    <p:spTree>
      <p:nvGrpSpPr>
        <p:cNvPr id="1" name=""/>
        <p:cNvGrpSpPr/>
        <p:nvPr/>
      </p:nvGrpSpPr>
      <p:grpSpPr>
        <a:xfrm>
          <a:off x="0" y="0"/>
          <a:ext cx="0" cy="0"/>
          <a:chOff x="0" y="0"/>
          <a:chExt cx="0" cy="0"/>
        </a:xfrm>
      </p:grpSpPr>
      <p:sp>
        <p:nvSpPr>
          <p:cNvPr id="2" name="Flowchart: Data 1">
            <a:extLst>
              <a:ext uri="{FF2B5EF4-FFF2-40B4-BE49-F238E27FC236}">
                <a16:creationId xmlns:a16="http://schemas.microsoft.com/office/drawing/2014/main" id="{9DFFF99E-76AD-F578-8C85-8A6274234BB4}"/>
              </a:ext>
              <a:ext uri="{C183D7F6-B498-43B3-948B-1728B52AA6E4}">
                <adec:decorative xmlns:adec="http://schemas.microsoft.com/office/drawing/2017/decorative" val="1"/>
              </a:ext>
            </a:extLst>
          </p:cNvPr>
          <p:cNvSpPr/>
          <p:nvPr/>
        </p:nvSpPr>
        <p:spPr>
          <a:xfrm>
            <a:off x="9331329" y="213515"/>
            <a:ext cx="3291840" cy="823185"/>
          </a:xfrm>
          <a:prstGeom prst="flowChartInputOutput">
            <a:avLst/>
          </a:prstGeom>
          <a:gradFill>
            <a:gsLst>
              <a:gs pos="62000">
                <a:schemeClr val="bg1">
                  <a:lumMod val="95000"/>
                </a:schemeClr>
              </a:gs>
              <a:gs pos="13765">
                <a:schemeClr val="accent1"/>
              </a:gs>
              <a:gs pos="35000">
                <a:srgbClr val="648FAB"/>
              </a:gs>
              <a:gs pos="4000">
                <a:schemeClr val="accent1">
                  <a:alpha val="96000"/>
                </a:schemeClr>
              </a:gs>
              <a:gs pos="93000">
                <a:schemeClr val="bg1"/>
              </a:gs>
            </a:gsLst>
            <a:lin ang="13500000" scaled="0"/>
          </a:gradFill>
          <a:ln>
            <a:noFill/>
          </a:ln>
          <a:effectLst>
            <a:softEdge rad="25400"/>
          </a:effectLst>
        </p:spPr>
        <p:style>
          <a:lnRef idx="2">
            <a:schemeClr val="accent6"/>
          </a:lnRef>
          <a:fillRef idx="1">
            <a:schemeClr val="lt1"/>
          </a:fillRef>
          <a:effectRef idx="0">
            <a:schemeClr val="accent6"/>
          </a:effectRef>
          <a:fontRef idx="minor">
            <a:schemeClr val="dk1"/>
          </a:fontRef>
        </p:style>
        <p:txBody>
          <a:bodyPr lIns="0" rtlCol="0" anchor="ctr"/>
          <a:lstStyle/>
          <a:p>
            <a:pPr indent="225425"/>
            <a:endParaRPr lang="en-US" dirty="0"/>
          </a:p>
        </p:txBody>
      </p:sp>
      <p:sp>
        <p:nvSpPr>
          <p:cNvPr id="7" name="Flowchart: Data 6">
            <a:extLst>
              <a:ext uri="{FF2B5EF4-FFF2-40B4-BE49-F238E27FC236}">
                <a16:creationId xmlns:a16="http://schemas.microsoft.com/office/drawing/2014/main" id="{9DD4A18D-D678-C6FD-9745-80CB7EF8FAC9}"/>
              </a:ext>
              <a:ext uri="{C183D7F6-B498-43B3-948B-1728B52AA6E4}">
                <adec:decorative xmlns:adec="http://schemas.microsoft.com/office/drawing/2017/decorative" val="1"/>
              </a:ext>
            </a:extLst>
          </p:cNvPr>
          <p:cNvSpPr/>
          <p:nvPr/>
        </p:nvSpPr>
        <p:spPr>
          <a:xfrm>
            <a:off x="8569726" y="1164284"/>
            <a:ext cx="3291840" cy="813816"/>
          </a:xfrm>
          <a:prstGeom prst="flowChartInputOutput">
            <a:avLst/>
          </a:prstGeom>
          <a:gradFill>
            <a:gsLst>
              <a:gs pos="62000">
                <a:schemeClr val="bg1">
                  <a:lumMod val="95000"/>
                </a:schemeClr>
              </a:gs>
              <a:gs pos="33000">
                <a:srgbClr val="648FAB"/>
              </a:gs>
              <a:gs pos="15000">
                <a:schemeClr val="accent1">
                  <a:alpha val="96000"/>
                </a:schemeClr>
              </a:gs>
              <a:gs pos="93000">
                <a:schemeClr val="bg1"/>
              </a:gs>
            </a:gsLst>
            <a:lin ang="13500000" scaled="0"/>
          </a:gradFill>
          <a:ln>
            <a:noFill/>
            <a:prstDash val="sysDot"/>
          </a:ln>
          <a:effectLst>
            <a:softEdge rad="254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8" name="Flowchart: Data 7">
            <a:extLst>
              <a:ext uri="{FF2B5EF4-FFF2-40B4-BE49-F238E27FC236}">
                <a16:creationId xmlns:a16="http://schemas.microsoft.com/office/drawing/2014/main" id="{D130272F-2C73-4791-63AD-29E8D1ADE813}"/>
              </a:ext>
              <a:ext uri="{C183D7F6-B498-43B3-948B-1728B52AA6E4}">
                <adec:decorative xmlns:adec="http://schemas.microsoft.com/office/drawing/2017/decorative" val="1"/>
              </a:ext>
            </a:extLst>
          </p:cNvPr>
          <p:cNvSpPr/>
          <p:nvPr/>
        </p:nvSpPr>
        <p:spPr>
          <a:xfrm>
            <a:off x="7917631" y="2111821"/>
            <a:ext cx="3291840" cy="813816"/>
          </a:xfrm>
          <a:prstGeom prst="flowChartInputOutput">
            <a:avLst/>
          </a:prstGeom>
          <a:gradFill>
            <a:gsLst>
              <a:gs pos="62000">
                <a:schemeClr val="bg1">
                  <a:lumMod val="95000"/>
                </a:schemeClr>
              </a:gs>
              <a:gs pos="33000">
                <a:srgbClr val="648FAB"/>
              </a:gs>
              <a:gs pos="15000">
                <a:schemeClr val="accent1">
                  <a:alpha val="96000"/>
                </a:schemeClr>
              </a:gs>
              <a:gs pos="93000">
                <a:schemeClr val="bg1"/>
              </a:gs>
            </a:gsLst>
            <a:lin ang="13500000" scaled="0"/>
          </a:gradFill>
          <a:ln>
            <a:noFill/>
          </a:ln>
          <a:effectLst>
            <a:softEdge rad="254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Flowchart: Data 8">
            <a:extLst>
              <a:ext uri="{FF2B5EF4-FFF2-40B4-BE49-F238E27FC236}">
                <a16:creationId xmlns:a16="http://schemas.microsoft.com/office/drawing/2014/main" id="{983AD36D-15DB-A5DA-8130-80BE099AA3A9}"/>
              </a:ext>
              <a:ext uri="{C183D7F6-B498-43B3-948B-1728B52AA6E4}">
                <adec:decorative xmlns:adec="http://schemas.microsoft.com/office/drawing/2017/decorative" val="1"/>
              </a:ext>
            </a:extLst>
          </p:cNvPr>
          <p:cNvSpPr/>
          <p:nvPr/>
        </p:nvSpPr>
        <p:spPr>
          <a:xfrm>
            <a:off x="7225888" y="3059358"/>
            <a:ext cx="3291840" cy="813816"/>
          </a:xfrm>
          <a:prstGeom prst="flowChartInputOutput">
            <a:avLst/>
          </a:prstGeom>
          <a:gradFill>
            <a:gsLst>
              <a:gs pos="62000">
                <a:schemeClr val="bg1">
                  <a:lumMod val="95000"/>
                </a:schemeClr>
              </a:gs>
              <a:gs pos="33000">
                <a:srgbClr val="648FAB"/>
              </a:gs>
              <a:gs pos="17000">
                <a:schemeClr val="accent1">
                  <a:alpha val="96000"/>
                </a:schemeClr>
              </a:gs>
              <a:gs pos="93000">
                <a:schemeClr val="bg1"/>
              </a:gs>
            </a:gsLst>
            <a:lin ang="13500000" scaled="0"/>
          </a:gradFill>
          <a:ln>
            <a:noFill/>
          </a:ln>
          <a:effectLst>
            <a:softEdge rad="254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Flowchart: Data 9">
            <a:extLst>
              <a:ext uri="{FF2B5EF4-FFF2-40B4-BE49-F238E27FC236}">
                <a16:creationId xmlns:a16="http://schemas.microsoft.com/office/drawing/2014/main" id="{74CDE401-BA19-5308-2AC4-9FBAAC92B2FE}"/>
              </a:ext>
              <a:ext uri="{C183D7F6-B498-43B3-948B-1728B52AA6E4}">
                <adec:decorative xmlns:adec="http://schemas.microsoft.com/office/drawing/2017/decorative" val="1"/>
              </a:ext>
            </a:extLst>
          </p:cNvPr>
          <p:cNvSpPr/>
          <p:nvPr/>
        </p:nvSpPr>
        <p:spPr>
          <a:xfrm>
            <a:off x="6563346" y="4006895"/>
            <a:ext cx="3291840" cy="813816"/>
          </a:xfrm>
          <a:prstGeom prst="flowChartInputOutput">
            <a:avLst/>
          </a:prstGeom>
          <a:gradFill>
            <a:gsLst>
              <a:gs pos="62000">
                <a:schemeClr val="bg1">
                  <a:lumMod val="95000"/>
                </a:schemeClr>
              </a:gs>
              <a:gs pos="33000">
                <a:srgbClr val="648FAB"/>
              </a:gs>
              <a:gs pos="16000">
                <a:schemeClr val="accent1"/>
              </a:gs>
              <a:gs pos="93000">
                <a:schemeClr val="bg1"/>
              </a:gs>
            </a:gsLst>
            <a:lin ang="13500000" scaled="0"/>
          </a:gradFill>
          <a:ln>
            <a:noFill/>
          </a:ln>
          <a:effectLst>
            <a:softEdge rad="254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2" name="Flowchart: Data 11">
            <a:extLst>
              <a:ext uri="{FF2B5EF4-FFF2-40B4-BE49-F238E27FC236}">
                <a16:creationId xmlns:a16="http://schemas.microsoft.com/office/drawing/2014/main" id="{CF79228A-485F-0535-2564-EBB7939791AA}"/>
              </a:ext>
              <a:ext uri="{C183D7F6-B498-43B3-948B-1728B52AA6E4}">
                <adec:decorative xmlns:adec="http://schemas.microsoft.com/office/drawing/2017/decorative" val="1"/>
              </a:ext>
            </a:extLst>
          </p:cNvPr>
          <p:cNvSpPr/>
          <p:nvPr/>
        </p:nvSpPr>
        <p:spPr>
          <a:xfrm>
            <a:off x="5713446" y="5901969"/>
            <a:ext cx="2523090" cy="813816"/>
          </a:xfrm>
          <a:prstGeom prst="flowChartInputOutput">
            <a:avLst/>
          </a:prstGeom>
          <a:gradFill>
            <a:gsLst>
              <a:gs pos="0">
                <a:schemeClr val="accent1"/>
              </a:gs>
              <a:gs pos="62000">
                <a:schemeClr val="bg1">
                  <a:lumMod val="95000"/>
                </a:schemeClr>
              </a:gs>
              <a:gs pos="38000">
                <a:srgbClr val="648FAB"/>
              </a:gs>
              <a:gs pos="19000">
                <a:schemeClr val="accent1"/>
              </a:gs>
              <a:gs pos="93000">
                <a:schemeClr val="bg1"/>
              </a:gs>
            </a:gsLst>
            <a:lin ang="13500000" scaled="0"/>
          </a:gradFill>
          <a:ln>
            <a:noFill/>
          </a:ln>
        </p:spPr>
        <p:style>
          <a:lnRef idx="2">
            <a:schemeClr val="accent6"/>
          </a:lnRef>
          <a:fillRef idx="1">
            <a:schemeClr val="lt1"/>
          </a:fillRef>
          <a:effectRef idx="0">
            <a:schemeClr val="accent6"/>
          </a:effectRef>
          <a:fontRef idx="minor">
            <a:schemeClr val="dk1"/>
          </a:fontRef>
        </p:style>
        <p:txBody>
          <a:bodyPr lIns="0" rIns="365760" rtlCol="0" anchor="ctr"/>
          <a:lstStyle/>
          <a:p>
            <a:pPr algn="ctr"/>
            <a:endParaRPr lang="en-US" sz="1600" dirty="0"/>
          </a:p>
        </p:txBody>
      </p:sp>
      <p:sp>
        <p:nvSpPr>
          <p:cNvPr id="11" name="Flowchart: Data 10">
            <a:extLst>
              <a:ext uri="{FF2B5EF4-FFF2-40B4-BE49-F238E27FC236}">
                <a16:creationId xmlns:a16="http://schemas.microsoft.com/office/drawing/2014/main" id="{9DF55737-E164-E398-4BC6-35E509102F5F}"/>
              </a:ext>
              <a:ext uri="{C183D7F6-B498-43B3-948B-1728B52AA6E4}">
                <adec:decorative xmlns:adec="http://schemas.microsoft.com/office/drawing/2017/decorative" val="1"/>
              </a:ext>
            </a:extLst>
          </p:cNvPr>
          <p:cNvSpPr/>
          <p:nvPr/>
        </p:nvSpPr>
        <p:spPr>
          <a:xfrm>
            <a:off x="5852067" y="4954432"/>
            <a:ext cx="3291840" cy="813816"/>
          </a:xfrm>
          <a:prstGeom prst="flowChartInputOutput">
            <a:avLst/>
          </a:prstGeom>
          <a:gradFill>
            <a:gsLst>
              <a:gs pos="62000">
                <a:schemeClr val="bg1">
                  <a:lumMod val="95000"/>
                </a:schemeClr>
              </a:gs>
              <a:gs pos="33000">
                <a:srgbClr val="648FAB"/>
              </a:gs>
              <a:gs pos="17000">
                <a:schemeClr val="accent1"/>
              </a:gs>
              <a:gs pos="93000">
                <a:schemeClr val="bg1"/>
              </a:gs>
            </a:gsLst>
            <a:lin ang="13500000" scaled="0"/>
          </a:gradFill>
          <a:ln>
            <a:noFill/>
          </a:ln>
          <a:effectLst>
            <a:softEdge rad="254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3" name="Title 2">
            <a:extLst>
              <a:ext uri="{FF2B5EF4-FFF2-40B4-BE49-F238E27FC236}">
                <a16:creationId xmlns:a16="http://schemas.microsoft.com/office/drawing/2014/main" id="{7668E6B7-1282-0E3F-8326-E7082DCE7BD9}"/>
              </a:ext>
              <a:ext uri="{C183D7F6-B498-43B3-948B-1728B52AA6E4}">
                <adec:decorative xmlns:adec="http://schemas.microsoft.com/office/drawing/2017/decorative" val="0"/>
              </a:ext>
            </a:extLst>
          </p:cNvPr>
          <p:cNvSpPr>
            <a:spLocks noGrp="1"/>
          </p:cNvSpPr>
          <p:nvPr>
            <p:ph type="title"/>
          </p:nvPr>
        </p:nvSpPr>
        <p:spPr>
          <a:xfrm>
            <a:off x="183520" y="3806699"/>
            <a:ext cx="3526193" cy="2294386"/>
          </a:xfrm>
          <a:noFill/>
        </p:spPr>
        <p:txBody>
          <a:bodyPr/>
          <a:lstStyle/>
          <a:p>
            <a:r>
              <a:rPr lang="en-US" sz="3200" b="1" dirty="0"/>
              <a:t>Sample Drop-Off </a:t>
            </a:r>
            <a:br>
              <a:rPr lang="en-US" sz="3200" b="1" dirty="0"/>
            </a:br>
            <a:r>
              <a:rPr lang="en-US" sz="3200" b="1" dirty="0"/>
              <a:t>Analysis</a:t>
            </a:r>
          </a:p>
        </p:txBody>
      </p:sp>
      <p:sp>
        <p:nvSpPr>
          <p:cNvPr id="36" name="Freeform: Shape 35">
            <a:extLst>
              <a:ext uri="{FF2B5EF4-FFF2-40B4-BE49-F238E27FC236}">
                <a16:creationId xmlns:a16="http://schemas.microsoft.com/office/drawing/2014/main" id="{8A92DF9F-D0CF-7D5F-18A0-562FC6BB1620}"/>
              </a:ext>
              <a:ext uri="{C183D7F6-B498-43B3-948B-1728B52AA6E4}">
                <adec:decorative xmlns:adec="http://schemas.microsoft.com/office/drawing/2017/decorative" val="1"/>
              </a:ext>
            </a:extLst>
          </p:cNvPr>
          <p:cNvSpPr/>
          <p:nvPr/>
        </p:nvSpPr>
        <p:spPr>
          <a:xfrm>
            <a:off x="1069820" y="213515"/>
            <a:ext cx="9145826" cy="809899"/>
          </a:xfrm>
          <a:custGeom>
            <a:avLst/>
            <a:gdLst>
              <a:gd name="connsiteX0" fmla="*/ 0 w 11479091"/>
              <a:gd name="connsiteY0" fmla="*/ 809897 h 809897"/>
              <a:gd name="connsiteX1" fmla="*/ 819932 w 11479091"/>
              <a:gd name="connsiteY1" fmla="*/ 0 h 809897"/>
              <a:gd name="connsiteX2" fmla="*/ 10659159 w 11479091"/>
              <a:gd name="connsiteY2" fmla="*/ 0 h 809897"/>
              <a:gd name="connsiteX3" fmla="*/ 11479091 w 11479091"/>
              <a:gd name="connsiteY3" fmla="*/ 809897 h 809897"/>
              <a:gd name="connsiteX4" fmla="*/ 0 w 11479091"/>
              <a:gd name="connsiteY4" fmla="*/ 809897 h 80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9091" h="809897">
                <a:moveTo>
                  <a:pt x="11479091" y="1"/>
                </a:moveTo>
                <a:lnTo>
                  <a:pt x="10659159" y="809896"/>
                </a:lnTo>
                <a:lnTo>
                  <a:pt x="819932" y="809896"/>
                </a:lnTo>
                <a:lnTo>
                  <a:pt x="0" y="1"/>
                </a:lnTo>
                <a:lnTo>
                  <a:pt x="11479091" y="1"/>
                </a:lnTo>
                <a:close/>
              </a:path>
            </a:pathLst>
          </a:custGeom>
          <a:solidFill>
            <a:srgbClr val="2B809A"/>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073611" tIns="64771" rIns="2073611" bIns="64771" numCol="1" spcCol="1270" anchor="ctr" anchorCtr="0">
            <a:noAutofit/>
          </a:bodyPr>
          <a:lstStyle/>
          <a:p>
            <a:pPr marL="0" lvl="0" indent="0" algn="ctr" defTabSz="2266950">
              <a:lnSpc>
                <a:spcPct val="90000"/>
              </a:lnSpc>
              <a:spcBef>
                <a:spcPct val="0"/>
              </a:spcBef>
              <a:spcAft>
                <a:spcPct val="35000"/>
              </a:spcAft>
              <a:buNone/>
            </a:pPr>
            <a:endParaRPr lang="en-US" sz="5100" b="1" kern="1200" dirty="0">
              <a:solidFill>
                <a:schemeClr val="bg1"/>
              </a:solidFill>
              <a:highlight>
                <a:srgbClr val="AADAE4"/>
              </a:highlight>
              <a:latin typeface="Arial" panose="020B0604020202020204" pitchFamily="34" charset="0"/>
              <a:cs typeface="Arial" panose="020B0604020202020204" pitchFamily="34" charset="0"/>
            </a:endParaRPr>
          </a:p>
        </p:txBody>
      </p:sp>
      <p:sp>
        <p:nvSpPr>
          <p:cNvPr id="37" name="Freeform: Shape 36">
            <a:extLst>
              <a:ext uri="{FF2B5EF4-FFF2-40B4-BE49-F238E27FC236}">
                <a16:creationId xmlns:a16="http://schemas.microsoft.com/office/drawing/2014/main" id="{100A5BC9-6EDF-EE86-EB1C-8C80559F39DB}"/>
              </a:ext>
              <a:ext uri="{C183D7F6-B498-43B3-948B-1728B52AA6E4}">
                <adec:decorative xmlns:adec="http://schemas.microsoft.com/office/drawing/2017/decorative" val="1"/>
              </a:ext>
            </a:extLst>
          </p:cNvPr>
          <p:cNvSpPr/>
          <p:nvPr/>
        </p:nvSpPr>
        <p:spPr>
          <a:xfrm>
            <a:off x="1723093" y="1161591"/>
            <a:ext cx="7840458" cy="809899"/>
          </a:xfrm>
          <a:custGeom>
            <a:avLst/>
            <a:gdLst>
              <a:gd name="connsiteX0" fmla="*/ 0 w 9839221"/>
              <a:gd name="connsiteY0" fmla="*/ 809897 h 809897"/>
              <a:gd name="connsiteX1" fmla="*/ 819932 w 9839221"/>
              <a:gd name="connsiteY1" fmla="*/ 0 h 809897"/>
              <a:gd name="connsiteX2" fmla="*/ 9019289 w 9839221"/>
              <a:gd name="connsiteY2" fmla="*/ 0 h 809897"/>
              <a:gd name="connsiteX3" fmla="*/ 9839221 w 9839221"/>
              <a:gd name="connsiteY3" fmla="*/ 809897 h 809897"/>
              <a:gd name="connsiteX4" fmla="*/ 0 w 9839221"/>
              <a:gd name="connsiteY4" fmla="*/ 809897 h 80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9221" h="809897">
                <a:moveTo>
                  <a:pt x="9839221" y="1"/>
                </a:moveTo>
                <a:lnTo>
                  <a:pt x="9019289" y="809896"/>
                </a:lnTo>
                <a:lnTo>
                  <a:pt x="819932" y="809896"/>
                </a:lnTo>
                <a:lnTo>
                  <a:pt x="0" y="1"/>
                </a:lnTo>
                <a:lnTo>
                  <a:pt x="9839221" y="1"/>
                </a:lnTo>
                <a:close/>
              </a:path>
            </a:pathLst>
          </a:custGeom>
          <a:solidFill>
            <a:srgbClr val="247592"/>
          </a:solidFill>
        </p:spPr>
        <p:style>
          <a:lnRef idx="2">
            <a:schemeClr val="lt1">
              <a:hueOff val="0"/>
              <a:satOff val="0"/>
              <a:lumOff val="0"/>
              <a:alphaOff val="0"/>
            </a:schemeClr>
          </a:lnRef>
          <a:fillRef idx="1">
            <a:schemeClr val="accent2">
              <a:hueOff val="68470"/>
              <a:satOff val="3226"/>
              <a:lumOff val="-1144"/>
              <a:alphaOff val="0"/>
            </a:schemeClr>
          </a:fillRef>
          <a:effectRef idx="0">
            <a:schemeClr val="accent2">
              <a:hueOff val="68470"/>
              <a:satOff val="3226"/>
              <a:lumOff val="-1144"/>
              <a:alphaOff val="0"/>
            </a:schemeClr>
          </a:effectRef>
          <a:fontRef idx="minor">
            <a:schemeClr val="lt1"/>
          </a:fontRef>
        </p:style>
        <p:txBody>
          <a:bodyPr spcFirstLastPara="0" vert="horz" wrap="square" lIns="1786633" tIns="64771" rIns="1786634" bIns="64771" numCol="1" spcCol="1270" anchor="ctr" anchorCtr="0">
            <a:noAutofit/>
          </a:bodyPr>
          <a:lstStyle/>
          <a:p>
            <a:pPr marL="0" lvl="0" indent="0" algn="ctr" defTabSz="2266950">
              <a:lnSpc>
                <a:spcPct val="90000"/>
              </a:lnSpc>
              <a:spcBef>
                <a:spcPct val="0"/>
              </a:spcBef>
              <a:spcAft>
                <a:spcPct val="35000"/>
              </a:spcAft>
              <a:buNone/>
            </a:pPr>
            <a:endParaRPr lang="en-US" sz="5100" b="1" kern="1200" dirty="0">
              <a:solidFill>
                <a:schemeClr val="bg1"/>
              </a:solidFill>
              <a:highlight>
                <a:srgbClr val="AADAE4"/>
              </a:highlight>
              <a:latin typeface="Arial" panose="020B0604020202020204" pitchFamily="34" charset="0"/>
              <a:cs typeface="Arial" panose="020B0604020202020204" pitchFamily="34" charset="0"/>
            </a:endParaRPr>
          </a:p>
        </p:txBody>
      </p:sp>
      <p:sp>
        <p:nvSpPr>
          <p:cNvPr id="38" name="Freeform: Shape 37">
            <a:extLst>
              <a:ext uri="{FF2B5EF4-FFF2-40B4-BE49-F238E27FC236}">
                <a16:creationId xmlns:a16="http://schemas.microsoft.com/office/drawing/2014/main" id="{971A13CE-9062-E75B-4DD7-31FFA88B188F}"/>
              </a:ext>
              <a:ext uri="{C183D7F6-B498-43B3-948B-1728B52AA6E4}">
                <adec:decorative xmlns:adec="http://schemas.microsoft.com/office/drawing/2017/decorative" val="1"/>
              </a:ext>
            </a:extLst>
          </p:cNvPr>
          <p:cNvSpPr/>
          <p:nvPr/>
        </p:nvSpPr>
        <p:spPr>
          <a:xfrm>
            <a:off x="2387765" y="2109667"/>
            <a:ext cx="6509936" cy="809898"/>
          </a:xfrm>
          <a:custGeom>
            <a:avLst/>
            <a:gdLst>
              <a:gd name="connsiteX0" fmla="*/ 0 w 8199351"/>
              <a:gd name="connsiteY0" fmla="*/ 809897 h 809897"/>
              <a:gd name="connsiteX1" fmla="*/ 819932 w 8199351"/>
              <a:gd name="connsiteY1" fmla="*/ 0 h 809897"/>
              <a:gd name="connsiteX2" fmla="*/ 7379419 w 8199351"/>
              <a:gd name="connsiteY2" fmla="*/ 0 h 809897"/>
              <a:gd name="connsiteX3" fmla="*/ 8199351 w 8199351"/>
              <a:gd name="connsiteY3" fmla="*/ 809897 h 809897"/>
              <a:gd name="connsiteX4" fmla="*/ 0 w 8199351"/>
              <a:gd name="connsiteY4" fmla="*/ 809897 h 80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9351" h="809897">
                <a:moveTo>
                  <a:pt x="8199351" y="1"/>
                </a:moveTo>
                <a:lnTo>
                  <a:pt x="7379419" y="809896"/>
                </a:lnTo>
                <a:lnTo>
                  <a:pt x="819932" y="809896"/>
                </a:lnTo>
                <a:lnTo>
                  <a:pt x="0" y="1"/>
                </a:lnTo>
                <a:lnTo>
                  <a:pt x="8199351" y="1"/>
                </a:lnTo>
                <a:close/>
              </a:path>
            </a:pathLst>
          </a:custGeom>
          <a:solidFill>
            <a:srgbClr val="1D6A8A"/>
          </a:solidFill>
        </p:spPr>
        <p:style>
          <a:lnRef idx="2">
            <a:schemeClr val="lt1">
              <a:hueOff val="0"/>
              <a:satOff val="0"/>
              <a:lumOff val="0"/>
              <a:alphaOff val="0"/>
            </a:schemeClr>
          </a:lnRef>
          <a:fillRef idx="1">
            <a:schemeClr val="accent2">
              <a:hueOff val="136941"/>
              <a:satOff val="6451"/>
              <a:lumOff val="-2288"/>
              <a:alphaOff val="0"/>
            </a:schemeClr>
          </a:fillRef>
          <a:effectRef idx="0">
            <a:schemeClr val="accent2">
              <a:hueOff val="136941"/>
              <a:satOff val="6451"/>
              <a:lumOff val="-2288"/>
              <a:alphaOff val="0"/>
            </a:schemeClr>
          </a:effectRef>
          <a:fontRef idx="minor">
            <a:schemeClr val="lt1"/>
          </a:fontRef>
        </p:style>
        <p:txBody>
          <a:bodyPr spcFirstLastPara="0" vert="horz" wrap="square" lIns="1499656" tIns="64771" rIns="1499657" bIns="64770" numCol="1" spcCol="1270" anchor="ctr" anchorCtr="0">
            <a:noAutofit/>
          </a:bodyPr>
          <a:lstStyle/>
          <a:p>
            <a:pPr marL="0" lvl="0" indent="0" algn="ctr" defTabSz="2266950">
              <a:lnSpc>
                <a:spcPct val="90000"/>
              </a:lnSpc>
              <a:spcBef>
                <a:spcPct val="0"/>
              </a:spcBef>
              <a:spcAft>
                <a:spcPct val="35000"/>
              </a:spcAft>
              <a:buNone/>
            </a:pPr>
            <a:endParaRPr lang="en-US" sz="5100" b="1" kern="1200" dirty="0">
              <a:solidFill>
                <a:schemeClr val="bg1"/>
              </a:solidFill>
              <a:highlight>
                <a:srgbClr val="AADAE4"/>
              </a:highlight>
              <a:latin typeface="Arial" panose="020B0604020202020204" pitchFamily="34" charset="0"/>
              <a:cs typeface="Arial" panose="020B0604020202020204" pitchFamily="34" charset="0"/>
            </a:endParaRPr>
          </a:p>
        </p:txBody>
      </p:sp>
      <p:sp>
        <p:nvSpPr>
          <p:cNvPr id="39" name="Freeform: Shape 38">
            <a:extLst>
              <a:ext uri="{FF2B5EF4-FFF2-40B4-BE49-F238E27FC236}">
                <a16:creationId xmlns:a16="http://schemas.microsoft.com/office/drawing/2014/main" id="{F55B589A-4249-41F8-F7C8-3D5AECAF0E36}"/>
              </a:ext>
              <a:ext uri="{C183D7F6-B498-43B3-948B-1728B52AA6E4}">
                <adec:decorative xmlns:adec="http://schemas.microsoft.com/office/drawing/2017/decorative" val="1"/>
              </a:ext>
            </a:extLst>
          </p:cNvPr>
          <p:cNvSpPr/>
          <p:nvPr/>
        </p:nvSpPr>
        <p:spPr>
          <a:xfrm>
            <a:off x="3093491" y="3057742"/>
            <a:ext cx="5143045" cy="809898"/>
          </a:xfrm>
          <a:custGeom>
            <a:avLst/>
            <a:gdLst>
              <a:gd name="connsiteX0" fmla="*/ 0 w 6559481"/>
              <a:gd name="connsiteY0" fmla="*/ 809897 h 809897"/>
              <a:gd name="connsiteX1" fmla="*/ 819932 w 6559481"/>
              <a:gd name="connsiteY1" fmla="*/ 0 h 809897"/>
              <a:gd name="connsiteX2" fmla="*/ 5739549 w 6559481"/>
              <a:gd name="connsiteY2" fmla="*/ 0 h 809897"/>
              <a:gd name="connsiteX3" fmla="*/ 6559481 w 6559481"/>
              <a:gd name="connsiteY3" fmla="*/ 809897 h 809897"/>
              <a:gd name="connsiteX4" fmla="*/ 0 w 6559481"/>
              <a:gd name="connsiteY4" fmla="*/ 809897 h 80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1" h="809897">
                <a:moveTo>
                  <a:pt x="6559481" y="1"/>
                </a:moveTo>
                <a:lnTo>
                  <a:pt x="5739549" y="809896"/>
                </a:lnTo>
                <a:lnTo>
                  <a:pt x="819932" y="809896"/>
                </a:lnTo>
                <a:lnTo>
                  <a:pt x="0" y="1"/>
                </a:lnTo>
                <a:lnTo>
                  <a:pt x="6559481" y="1"/>
                </a:lnTo>
                <a:close/>
              </a:path>
            </a:pathLst>
          </a:custGeom>
          <a:solidFill>
            <a:srgbClr val="175F81"/>
          </a:solidFill>
        </p:spPr>
        <p:style>
          <a:lnRef idx="2">
            <a:schemeClr val="lt1">
              <a:hueOff val="0"/>
              <a:satOff val="0"/>
              <a:lumOff val="0"/>
              <a:alphaOff val="0"/>
            </a:schemeClr>
          </a:lnRef>
          <a:fillRef idx="1">
            <a:schemeClr val="accent2">
              <a:hueOff val="205411"/>
              <a:satOff val="9677"/>
              <a:lumOff val="-3433"/>
              <a:alphaOff val="0"/>
            </a:schemeClr>
          </a:fillRef>
          <a:effectRef idx="0">
            <a:schemeClr val="accent2">
              <a:hueOff val="205411"/>
              <a:satOff val="9677"/>
              <a:lumOff val="-3433"/>
              <a:alphaOff val="0"/>
            </a:schemeClr>
          </a:effectRef>
          <a:fontRef idx="minor">
            <a:schemeClr val="lt1"/>
          </a:fontRef>
        </p:style>
        <p:txBody>
          <a:bodyPr spcFirstLastPara="0" vert="horz" wrap="square" lIns="1212679" tIns="64771" rIns="1212680" bIns="64770" numCol="1" spcCol="1270" anchor="ctr" anchorCtr="0">
            <a:noAutofit/>
          </a:bodyPr>
          <a:lstStyle/>
          <a:p>
            <a:pPr marL="0" lvl="0" indent="0" algn="ctr" defTabSz="2266950">
              <a:lnSpc>
                <a:spcPct val="90000"/>
              </a:lnSpc>
              <a:spcBef>
                <a:spcPct val="0"/>
              </a:spcBef>
              <a:spcAft>
                <a:spcPct val="35000"/>
              </a:spcAft>
              <a:buNone/>
            </a:pPr>
            <a:endParaRPr lang="en-US" sz="5100" b="1" kern="1200" dirty="0">
              <a:solidFill>
                <a:schemeClr val="bg1"/>
              </a:solidFill>
              <a:highlight>
                <a:srgbClr val="AADAE4"/>
              </a:highlight>
              <a:latin typeface="Arial" panose="020B0604020202020204" pitchFamily="34" charset="0"/>
              <a:cs typeface="Arial" panose="020B0604020202020204" pitchFamily="34" charset="0"/>
            </a:endParaRPr>
          </a:p>
        </p:txBody>
      </p:sp>
      <p:sp>
        <p:nvSpPr>
          <p:cNvPr id="40" name="Freeform: Shape 39">
            <a:extLst>
              <a:ext uri="{FF2B5EF4-FFF2-40B4-BE49-F238E27FC236}">
                <a16:creationId xmlns:a16="http://schemas.microsoft.com/office/drawing/2014/main" id="{E1D56925-724D-A258-AA20-C663A2A613D3}"/>
              </a:ext>
              <a:ext uri="{C183D7F6-B498-43B3-948B-1728B52AA6E4}">
                <adec:decorative xmlns:adec="http://schemas.microsoft.com/office/drawing/2017/decorative" val="1"/>
              </a:ext>
            </a:extLst>
          </p:cNvPr>
          <p:cNvSpPr/>
          <p:nvPr/>
        </p:nvSpPr>
        <p:spPr>
          <a:xfrm>
            <a:off x="3772351" y="4005817"/>
            <a:ext cx="3830202" cy="809898"/>
          </a:xfrm>
          <a:custGeom>
            <a:avLst/>
            <a:gdLst>
              <a:gd name="connsiteX0" fmla="*/ 0 w 4919610"/>
              <a:gd name="connsiteY0" fmla="*/ 809897 h 809897"/>
              <a:gd name="connsiteX1" fmla="*/ 819932 w 4919610"/>
              <a:gd name="connsiteY1" fmla="*/ 0 h 809897"/>
              <a:gd name="connsiteX2" fmla="*/ 4099678 w 4919610"/>
              <a:gd name="connsiteY2" fmla="*/ 0 h 809897"/>
              <a:gd name="connsiteX3" fmla="*/ 4919610 w 4919610"/>
              <a:gd name="connsiteY3" fmla="*/ 809897 h 809897"/>
              <a:gd name="connsiteX4" fmla="*/ 0 w 4919610"/>
              <a:gd name="connsiteY4" fmla="*/ 809897 h 80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610" h="809897">
                <a:moveTo>
                  <a:pt x="4919610" y="1"/>
                </a:moveTo>
                <a:lnTo>
                  <a:pt x="4099678" y="809896"/>
                </a:lnTo>
                <a:lnTo>
                  <a:pt x="819932" y="809896"/>
                </a:lnTo>
                <a:lnTo>
                  <a:pt x="0" y="1"/>
                </a:lnTo>
                <a:lnTo>
                  <a:pt x="4919610" y="1"/>
                </a:lnTo>
                <a:close/>
              </a:path>
            </a:pathLst>
          </a:custGeom>
          <a:solidFill>
            <a:srgbClr val="125477"/>
          </a:solidFill>
        </p:spPr>
        <p:style>
          <a:lnRef idx="2">
            <a:schemeClr val="lt1">
              <a:hueOff val="0"/>
              <a:satOff val="0"/>
              <a:lumOff val="0"/>
              <a:alphaOff val="0"/>
            </a:schemeClr>
          </a:lnRef>
          <a:fillRef idx="1">
            <a:schemeClr val="accent2">
              <a:hueOff val="273881"/>
              <a:satOff val="12903"/>
              <a:lumOff val="-4577"/>
              <a:alphaOff val="0"/>
            </a:schemeClr>
          </a:fillRef>
          <a:effectRef idx="0">
            <a:schemeClr val="accent2">
              <a:hueOff val="273881"/>
              <a:satOff val="12903"/>
              <a:lumOff val="-4577"/>
              <a:alphaOff val="0"/>
            </a:schemeClr>
          </a:effectRef>
          <a:fontRef idx="minor">
            <a:schemeClr val="lt1"/>
          </a:fontRef>
        </p:style>
        <p:txBody>
          <a:bodyPr spcFirstLastPara="0" vert="horz" wrap="square" lIns="925703" tIns="64771" rIns="925701" bIns="64770" numCol="1" spcCol="1270" anchor="ctr" anchorCtr="0">
            <a:noAutofit/>
          </a:bodyPr>
          <a:lstStyle/>
          <a:p>
            <a:pPr marL="0" lvl="0" indent="0" algn="ctr" defTabSz="2266950">
              <a:lnSpc>
                <a:spcPct val="90000"/>
              </a:lnSpc>
              <a:spcBef>
                <a:spcPct val="0"/>
              </a:spcBef>
              <a:spcAft>
                <a:spcPct val="35000"/>
              </a:spcAft>
              <a:buNone/>
            </a:pPr>
            <a:endParaRPr lang="en-US" sz="5100" b="1" kern="1200" dirty="0">
              <a:solidFill>
                <a:schemeClr val="bg1"/>
              </a:solidFill>
              <a:highlight>
                <a:srgbClr val="AADAE4"/>
              </a:highlight>
              <a:latin typeface="Arial" panose="020B0604020202020204" pitchFamily="34" charset="0"/>
              <a:cs typeface="Arial" panose="020B0604020202020204" pitchFamily="34" charset="0"/>
            </a:endParaRPr>
          </a:p>
        </p:txBody>
      </p:sp>
      <p:sp>
        <p:nvSpPr>
          <p:cNvPr id="41" name="Freeform: Shape 40">
            <a:extLst>
              <a:ext uri="{FF2B5EF4-FFF2-40B4-BE49-F238E27FC236}">
                <a16:creationId xmlns:a16="http://schemas.microsoft.com/office/drawing/2014/main" id="{1206461B-4BAE-94B9-E158-DC83A15F4158}"/>
              </a:ext>
              <a:ext uri="{C183D7F6-B498-43B3-948B-1728B52AA6E4}">
                <adec:decorative xmlns:adec="http://schemas.microsoft.com/office/drawing/2017/decorative" val="1"/>
              </a:ext>
            </a:extLst>
          </p:cNvPr>
          <p:cNvSpPr/>
          <p:nvPr/>
        </p:nvSpPr>
        <p:spPr>
          <a:xfrm>
            <a:off x="4452696" y="4953892"/>
            <a:ext cx="2518864" cy="809898"/>
          </a:xfrm>
          <a:custGeom>
            <a:avLst/>
            <a:gdLst>
              <a:gd name="connsiteX0" fmla="*/ 0 w 3279740"/>
              <a:gd name="connsiteY0" fmla="*/ 809897 h 809897"/>
              <a:gd name="connsiteX1" fmla="*/ 819932 w 3279740"/>
              <a:gd name="connsiteY1" fmla="*/ 0 h 809897"/>
              <a:gd name="connsiteX2" fmla="*/ 2459808 w 3279740"/>
              <a:gd name="connsiteY2" fmla="*/ 0 h 809897"/>
              <a:gd name="connsiteX3" fmla="*/ 3279740 w 3279740"/>
              <a:gd name="connsiteY3" fmla="*/ 809897 h 809897"/>
              <a:gd name="connsiteX4" fmla="*/ 0 w 3279740"/>
              <a:gd name="connsiteY4" fmla="*/ 809897 h 80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9740" h="809897">
                <a:moveTo>
                  <a:pt x="3279740" y="1"/>
                </a:moveTo>
                <a:lnTo>
                  <a:pt x="2459808" y="809896"/>
                </a:lnTo>
                <a:lnTo>
                  <a:pt x="819932" y="809896"/>
                </a:lnTo>
                <a:lnTo>
                  <a:pt x="0" y="1"/>
                </a:lnTo>
                <a:lnTo>
                  <a:pt x="3279740" y="1"/>
                </a:lnTo>
                <a:close/>
              </a:path>
            </a:pathLst>
          </a:custGeom>
          <a:solidFill>
            <a:srgbClr val="0D496C"/>
          </a:solidFill>
        </p:spPr>
        <p:style>
          <a:lnRef idx="2">
            <a:schemeClr val="lt1">
              <a:hueOff val="0"/>
              <a:satOff val="0"/>
              <a:lumOff val="0"/>
              <a:alphaOff val="0"/>
            </a:schemeClr>
          </a:lnRef>
          <a:fillRef idx="1">
            <a:schemeClr val="accent2">
              <a:hueOff val="342352"/>
              <a:satOff val="16128"/>
              <a:lumOff val="-5721"/>
              <a:alphaOff val="0"/>
            </a:schemeClr>
          </a:fillRef>
          <a:effectRef idx="0">
            <a:schemeClr val="accent2">
              <a:hueOff val="342352"/>
              <a:satOff val="16128"/>
              <a:lumOff val="-5721"/>
              <a:alphaOff val="0"/>
            </a:schemeClr>
          </a:effectRef>
          <a:fontRef idx="minor">
            <a:schemeClr val="lt1"/>
          </a:fontRef>
        </p:style>
        <p:txBody>
          <a:bodyPr spcFirstLastPara="0" vert="horz" wrap="square" lIns="594276" tIns="20320" rIns="594274" bIns="20321" numCol="1" spcCol="1270" anchor="ctr" anchorCtr="0">
            <a:noAutofit/>
          </a:bodyPr>
          <a:lstStyle/>
          <a:p>
            <a:pPr marL="0" lvl="0" indent="0" algn="ctr" defTabSz="711200">
              <a:lnSpc>
                <a:spcPct val="90000"/>
              </a:lnSpc>
              <a:spcBef>
                <a:spcPct val="0"/>
              </a:spcBef>
              <a:spcAft>
                <a:spcPct val="35000"/>
              </a:spcAft>
              <a:buNone/>
            </a:pPr>
            <a:endParaRPr lang="en-US" sz="1600" b="1" kern="1200" dirty="0">
              <a:solidFill>
                <a:schemeClr val="bg1"/>
              </a:solidFill>
              <a:highlight>
                <a:srgbClr val="AADAE4"/>
              </a:highlight>
              <a:latin typeface="Arial" panose="020B0604020202020204" pitchFamily="34" charset="0"/>
              <a:cs typeface="Arial" panose="020B0604020202020204" pitchFamily="34" charset="0"/>
            </a:endParaRPr>
          </a:p>
        </p:txBody>
      </p:sp>
      <p:sp>
        <p:nvSpPr>
          <p:cNvPr id="42" name="Freeform: Shape 41">
            <a:extLst>
              <a:ext uri="{FF2B5EF4-FFF2-40B4-BE49-F238E27FC236}">
                <a16:creationId xmlns:a16="http://schemas.microsoft.com/office/drawing/2014/main" id="{D130B4E8-C483-EE32-3F9F-96971B726D77}"/>
              </a:ext>
              <a:ext uri="{C183D7F6-B498-43B3-948B-1728B52AA6E4}">
                <adec:decorative xmlns:adec="http://schemas.microsoft.com/office/drawing/2017/decorative" val="1"/>
              </a:ext>
            </a:extLst>
          </p:cNvPr>
          <p:cNvSpPr/>
          <p:nvPr/>
        </p:nvSpPr>
        <p:spPr>
          <a:xfrm>
            <a:off x="5135930" y="5901970"/>
            <a:ext cx="1182356" cy="809898"/>
          </a:xfrm>
          <a:custGeom>
            <a:avLst/>
            <a:gdLst>
              <a:gd name="connsiteX0" fmla="*/ 0 w 1639870"/>
              <a:gd name="connsiteY0" fmla="*/ 809897 h 809897"/>
              <a:gd name="connsiteX1" fmla="*/ 819932 w 1639870"/>
              <a:gd name="connsiteY1" fmla="*/ 0 h 809897"/>
              <a:gd name="connsiteX2" fmla="*/ 819938 w 1639870"/>
              <a:gd name="connsiteY2" fmla="*/ 0 h 809897"/>
              <a:gd name="connsiteX3" fmla="*/ 1639870 w 1639870"/>
              <a:gd name="connsiteY3" fmla="*/ 809897 h 809897"/>
              <a:gd name="connsiteX4" fmla="*/ 0 w 1639870"/>
              <a:gd name="connsiteY4" fmla="*/ 809897 h 80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9870" h="809897">
                <a:moveTo>
                  <a:pt x="1639870" y="1"/>
                </a:moveTo>
                <a:lnTo>
                  <a:pt x="819938" y="809896"/>
                </a:lnTo>
                <a:lnTo>
                  <a:pt x="819932" y="809896"/>
                </a:lnTo>
                <a:lnTo>
                  <a:pt x="0" y="1"/>
                </a:lnTo>
                <a:lnTo>
                  <a:pt x="1639870" y="1"/>
                </a:lnTo>
                <a:close/>
              </a:path>
            </a:pathLst>
          </a:custGeom>
          <a:solidFill>
            <a:srgbClr val="093E61"/>
          </a:solidFill>
        </p:spPr>
        <p:style>
          <a:lnRef idx="2">
            <a:schemeClr val="lt1">
              <a:hueOff val="0"/>
              <a:satOff val="0"/>
              <a:lumOff val="0"/>
              <a:alphaOff val="0"/>
            </a:schemeClr>
          </a:lnRef>
          <a:fillRef idx="1">
            <a:schemeClr val="accent2">
              <a:hueOff val="410822"/>
              <a:satOff val="19354"/>
              <a:lumOff val="-6865"/>
              <a:alphaOff val="0"/>
            </a:schemeClr>
          </a:fillRef>
          <a:effectRef idx="0">
            <a:schemeClr val="accent2">
              <a:hueOff val="410822"/>
              <a:satOff val="19354"/>
              <a:lumOff val="-6865"/>
              <a:alphaOff val="0"/>
            </a:schemeClr>
          </a:effectRef>
          <a:fontRef idx="minor">
            <a:schemeClr val="lt1"/>
          </a:fontRef>
        </p:style>
        <p:txBody>
          <a:bodyPr spcFirstLastPara="0" vert="horz" wrap="square" lIns="10161" tIns="10160" rIns="10160" bIns="10161" numCol="1" spcCol="1270" anchor="ctr" anchorCtr="0">
            <a:noAutofit/>
          </a:bodyPr>
          <a:lstStyle/>
          <a:p>
            <a:pPr marL="0" lvl="0" indent="0" algn="ctr" defTabSz="355600">
              <a:lnSpc>
                <a:spcPct val="90000"/>
              </a:lnSpc>
              <a:spcBef>
                <a:spcPct val="0"/>
              </a:spcBef>
              <a:spcAft>
                <a:spcPct val="35000"/>
              </a:spcAft>
              <a:buNone/>
            </a:pPr>
            <a:endParaRPr lang="en-US" sz="800" b="1" kern="1200" dirty="0">
              <a:solidFill>
                <a:schemeClr val="bg1"/>
              </a:solidFill>
              <a:highlight>
                <a:srgbClr val="AADAE4"/>
              </a:highlight>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86E048B5-A46E-6F8E-9B3F-8FB7164DE629}"/>
              </a:ext>
            </a:extLst>
          </p:cNvPr>
          <p:cNvSpPr>
            <a:spLocks noGrp="1"/>
          </p:cNvSpPr>
          <p:nvPr>
            <p:ph idx="1"/>
          </p:nvPr>
        </p:nvSpPr>
        <p:spPr>
          <a:xfrm>
            <a:off x="1723093" y="219745"/>
            <a:ext cx="7840458" cy="809898"/>
          </a:xfrm>
          <a:ln>
            <a:noFill/>
          </a:ln>
        </p:spPr>
        <p:txBody>
          <a:bodyPr anchor="ctr"/>
          <a:lstStyle/>
          <a:p>
            <a:pPr>
              <a:spcBef>
                <a:spcPts val="600"/>
              </a:spcBef>
              <a:spcAft>
                <a:spcPts val="600"/>
              </a:spcAft>
            </a:pPr>
            <a:r>
              <a:rPr lang="en-US" sz="1800" b="1" dirty="0">
                <a:solidFill>
                  <a:schemeClr val="bg1"/>
                </a:solidFill>
              </a:rPr>
              <a:t>Families with a substantiated case of child abuse or neglect</a:t>
            </a:r>
          </a:p>
        </p:txBody>
      </p:sp>
      <p:sp>
        <p:nvSpPr>
          <p:cNvPr id="13" name="TextBox 12">
            <a:extLst>
              <a:ext uri="{FF2B5EF4-FFF2-40B4-BE49-F238E27FC236}">
                <a16:creationId xmlns:a16="http://schemas.microsoft.com/office/drawing/2014/main" id="{84617837-7B41-E51C-2043-4DDFD5E1D7B4}"/>
              </a:ext>
            </a:extLst>
          </p:cNvPr>
          <p:cNvSpPr txBox="1"/>
          <p:nvPr/>
        </p:nvSpPr>
        <p:spPr>
          <a:xfrm>
            <a:off x="9941067" y="356323"/>
            <a:ext cx="1893417" cy="646331"/>
          </a:xfrm>
          <a:prstGeom prst="rect">
            <a:avLst/>
          </a:prstGeom>
          <a:noFill/>
        </p:spPr>
        <p:txBody>
          <a:bodyPr wrap="square" rtlCol="0">
            <a:spAutoFit/>
          </a:bodyPr>
          <a:lstStyle/>
          <a:p>
            <a:r>
              <a:rPr lang="en-US" dirty="0"/>
              <a:t>   1000 children, 700 parents</a:t>
            </a:r>
          </a:p>
        </p:txBody>
      </p:sp>
      <p:sp>
        <p:nvSpPr>
          <p:cNvPr id="5" name="Content Placeholder 4">
            <a:extLst>
              <a:ext uri="{FF2B5EF4-FFF2-40B4-BE49-F238E27FC236}">
                <a16:creationId xmlns:a16="http://schemas.microsoft.com/office/drawing/2014/main" id="{5CA60FEE-7616-9E4C-ABA9-BDB063621949}"/>
              </a:ext>
              <a:ext uri="{C183D7F6-B498-43B3-948B-1728B52AA6E4}">
                <adec:decorative xmlns:adec="http://schemas.microsoft.com/office/drawing/2017/decorative" val="0"/>
              </a:ext>
            </a:extLst>
          </p:cNvPr>
          <p:cNvSpPr>
            <a:spLocks noGrp="1"/>
          </p:cNvSpPr>
          <p:nvPr>
            <p:ph sz="quarter" idx="11"/>
          </p:nvPr>
        </p:nvSpPr>
        <p:spPr>
          <a:xfrm>
            <a:off x="2454996" y="1187129"/>
            <a:ext cx="6442705" cy="792980"/>
          </a:xfrm>
          <a:ln>
            <a:noFill/>
          </a:ln>
        </p:spPr>
        <p:txBody>
          <a:bodyPr anchor="ctr"/>
          <a:lstStyle/>
          <a:p>
            <a:pPr marL="0" indent="0" algn="ctr">
              <a:spcBef>
                <a:spcPts val="600"/>
              </a:spcBef>
              <a:spcAft>
                <a:spcPts val="600"/>
              </a:spcAft>
              <a:buNone/>
            </a:pPr>
            <a:r>
              <a:rPr lang="en-US" sz="2000" b="1" dirty="0">
                <a:solidFill>
                  <a:schemeClr val="bg1"/>
                </a:solidFill>
              </a:rPr>
              <a:t>60% </a:t>
            </a:r>
            <a:r>
              <a:rPr lang="en-US" sz="1800" b="1" dirty="0">
                <a:solidFill>
                  <a:schemeClr val="bg1"/>
                </a:solidFill>
              </a:rPr>
              <a:t>of parents need SUD assessment</a:t>
            </a:r>
          </a:p>
        </p:txBody>
      </p:sp>
      <p:sp>
        <p:nvSpPr>
          <p:cNvPr id="16" name="TextBox 15">
            <a:extLst>
              <a:ext uri="{FF2B5EF4-FFF2-40B4-BE49-F238E27FC236}">
                <a16:creationId xmlns:a16="http://schemas.microsoft.com/office/drawing/2014/main" id="{EF113E34-F87E-879F-D20B-30550692B23B}"/>
              </a:ext>
            </a:extLst>
          </p:cNvPr>
          <p:cNvSpPr txBox="1"/>
          <p:nvPr/>
        </p:nvSpPr>
        <p:spPr>
          <a:xfrm>
            <a:off x="9514172" y="1393544"/>
            <a:ext cx="1402948" cy="369332"/>
          </a:xfrm>
          <a:prstGeom prst="rect">
            <a:avLst/>
          </a:prstGeom>
          <a:noFill/>
        </p:spPr>
        <p:txBody>
          <a:bodyPr wrap="none" rtlCol="0">
            <a:spAutoFit/>
          </a:bodyPr>
          <a:lstStyle/>
          <a:p>
            <a:r>
              <a:rPr lang="en-US" dirty="0"/>
              <a:t>420 parents</a:t>
            </a:r>
          </a:p>
        </p:txBody>
      </p:sp>
      <p:sp>
        <p:nvSpPr>
          <p:cNvPr id="6" name="Content Placeholder 5">
            <a:extLst>
              <a:ext uri="{FF2B5EF4-FFF2-40B4-BE49-F238E27FC236}">
                <a16:creationId xmlns:a16="http://schemas.microsoft.com/office/drawing/2014/main" id="{67080352-B5C0-C0E6-B381-989ED3AA4E37}"/>
              </a:ext>
            </a:extLst>
          </p:cNvPr>
          <p:cNvSpPr>
            <a:spLocks noGrp="1"/>
          </p:cNvSpPr>
          <p:nvPr>
            <p:ph sz="quarter" idx="12"/>
          </p:nvPr>
        </p:nvSpPr>
        <p:spPr>
          <a:xfrm>
            <a:off x="3011273" y="2091667"/>
            <a:ext cx="5225263" cy="826294"/>
          </a:xfrm>
          <a:ln>
            <a:noFill/>
          </a:ln>
        </p:spPr>
        <p:txBody>
          <a:bodyPr anchor="ctr"/>
          <a:lstStyle/>
          <a:p>
            <a:pPr marL="0" indent="0" algn="ctr">
              <a:spcBef>
                <a:spcPts val="600"/>
              </a:spcBef>
              <a:spcAft>
                <a:spcPts val="600"/>
              </a:spcAft>
              <a:buNone/>
            </a:pPr>
            <a:r>
              <a:rPr lang="en-US" sz="2000" b="1" dirty="0">
                <a:solidFill>
                  <a:schemeClr val="bg1"/>
                </a:solidFill>
              </a:rPr>
              <a:t>50% </a:t>
            </a:r>
            <a:r>
              <a:rPr lang="en-US" sz="1800" b="1" dirty="0">
                <a:solidFill>
                  <a:schemeClr val="bg1"/>
                </a:solidFill>
              </a:rPr>
              <a:t>obtain an assessment</a:t>
            </a:r>
          </a:p>
        </p:txBody>
      </p:sp>
      <p:sp>
        <p:nvSpPr>
          <p:cNvPr id="17" name="TextBox 16">
            <a:extLst>
              <a:ext uri="{FF2B5EF4-FFF2-40B4-BE49-F238E27FC236}">
                <a16:creationId xmlns:a16="http://schemas.microsoft.com/office/drawing/2014/main" id="{B48320DB-7598-C4D3-AA97-C39DBADB06D4}"/>
              </a:ext>
            </a:extLst>
          </p:cNvPr>
          <p:cNvSpPr txBox="1"/>
          <p:nvPr/>
        </p:nvSpPr>
        <p:spPr>
          <a:xfrm>
            <a:off x="8807631" y="2329950"/>
            <a:ext cx="1402948" cy="369332"/>
          </a:xfrm>
          <a:prstGeom prst="rect">
            <a:avLst/>
          </a:prstGeom>
          <a:noFill/>
        </p:spPr>
        <p:txBody>
          <a:bodyPr wrap="none" rtlCol="0">
            <a:spAutoFit/>
          </a:bodyPr>
          <a:lstStyle/>
          <a:p>
            <a:r>
              <a:rPr lang="en-US" dirty="0"/>
              <a:t>210 parents</a:t>
            </a:r>
          </a:p>
        </p:txBody>
      </p:sp>
      <p:sp>
        <p:nvSpPr>
          <p:cNvPr id="21" name="Content Placeholder 20">
            <a:extLst>
              <a:ext uri="{FF2B5EF4-FFF2-40B4-BE49-F238E27FC236}">
                <a16:creationId xmlns:a16="http://schemas.microsoft.com/office/drawing/2014/main" id="{BFB28E44-C6A4-B66E-C5B6-A6E8067FDF1C}"/>
              </a:ext>
            </a:extLst>
          </p:cNvPr>
          <p:cNvSpPr>
            <a:spLocks noGrp="1"/>
          </p:cNvSpPr>
          <p:nvPr>
            <p:ph sz="quarter" idx="28"/>
          </p:nvPr>
        </p:nvSpPr>
        <p:spPr>
          <a:xfrm>
            <a:off x="3767839" y="3089696"/>
            <a:ext cx="3830202" cy="776339"/>
          </a:xfrm>
          <a:ln>
            <a:noFill/>
          </a:ln>
        </p:spPr>
        <p:txBody>
          <a:bodyPr anchor="ctr"/>
          <a:lstStyle/>
          <a:p>
            <a:pPr marL="0" indent="0" algn="ctr">
              <a:spcBef>
                <a:spcPts val="600"/>
              </a:spcBef>
              <a:spcAft>
                <a:spcPts val="600"/>
              </a:spcAft>
              <a:buNone/>
            </a:pPr>
            <a:r>
              <a:rPr lang="en-US" sz="2000" b="1" dirty="0">
                <a:solidFill>
                  <a:schemeClr val="bg1"/>
                </a:solidFill>
              </a:rPr>
              <a:t>80% </a:t>
            </a:r>
            <a:r>
              <a:rPr lang="en-US" sz="1800" b="1" dirty="0">
                <a:solidFill>
                  <a:schemeClr val="bg1"/>
                </a:solidFill>
              </a:rPr>
              <a:t>need SUD treatment</a:t>
            </a:r>
          </a:p>
        </p:txBody>
      </p:sp>
      <p:sp>
        <p:nvSpPr>
          <p:cNvPr id="18" name="TextBox 17">
            <a:extLst>
              <a:ext uri="{FF2B5EF4-FFF2-40B4-BE49-F238E27FC236}">
                <a16:creationId xmlns:a16="http://schemas.microsoft.com/office/drawing/2014/main" id="{85B6EE16-43AA-DE19-FA26-EDC16A4A8F30}"/>
              </a:ext>
            </a:extLst>
          </p:cNvPr>
          <p:cNvSpPr txBox="1"/>
          <p:nvPr/>
        </p:nvSpPr>
        <p:spPr>
          <a:xfrm>
            <a:off x="8160603" y="3280719"/>
            <a:ext cx="1402948" cy="369332"/>
          </a:xfrm>
          <a:prstGeom prst="rect">
            <a:avLst/>
          </a:prstGeom>
          <a:noFill/>
        </p:spPr>
        <p:txBody>
          <a:bodyPr wrap="none" rtlCol="0">
            <a:spAutoFit/>
          </a:bodyPr>
          <a:lstStyle/>
          <a:p>
            <a:r>
              <a:rPr lang="en-US" dirty="0"/>
              <a:t>168 parents</a:t>
            </a:r>
          </a:p>
        </p:txBody>
      </p:sp>
      <p:sp>
        <p:nvSpPr>
          <p:cNvPr id="14" name="Content Placeholder 13">
            <a:extLst>
              <a:ext uri="{FF2B5EF4-FFF2-40B4-BE49-F238E27FC236}">
                <a16:creationId xmlns:a16="http://schemas.microsoft.com/office/drawing/2014/main" id="{062DCDA6-8C6B-8549-06DA-577238A3EA0A}"/>
              </a:ext>
            </a:extLst>
          </p:cNvPr>
          <p:cNvSpPr>
            <a:spLocks noGrp="1"/>
          </p:cNvSpPr>
          <p:nvPr>
            <p:ph sz="quarter" idx="20"/>
          </p:nvPr>
        </p:nvSpPr>
        <p:spPr>
          <a:xfrm>
            <a:off x="2426595" y="4031746"/>
            <a:ext cx="6601025" cy="855825"/>
          </a:xfrm>
          <a:ln>
            <a:noFill/>
          </a:ln>
        </p:spPr>
        <p:txBody>
          <a:bodyPr anchor="ctr"/>
          <a:lstStyle/>
          <a:p>
            <a:pPr marL="0" indent="0" algn="ctr">
              <a:spcBef>
                <a:spcPts val="600"/>
              </a:spcBef>
              <a:spcAft>
                <a:spcPts val="600"/>
              </a:spcAft>
              <a:buNone/>
            </a:pPr>
            <a:r>
              <a:rPr lang="en-US" sz="1800" b="1" dirty="0">
                <a:solidFill>
                  <a:schemeClr val="bg1"/>
                </a:solidFill>
              </a:rPr>
              <a:t>50% </a:t>
            </a:r>
            <a:r>
              <a:rPr lang="en-US" sz="1600" b="1" dirty="0">
                <a:solidFill>
                  <a:schemeClr val="bg1"/>
                </a:solidFill>
              </a:rPr>
              <a:t>attend 1</a:t>
            </a:r>
            <a:r>
              <a:rPr lang="en-US" sz="1600" b="1" baseline="30000" dirty="0">
                <a:solidFill>
                  <a:schemeClr val="bg1"/>
                </a:solidFill>
              </a:rPr>
              <a:t>st</a:t>
            </a:r>
            <a:r>
              <a:rPr lang="en-US" sz="1600" b="1" dirty="0">
                <a:solidFill>
                  <a:schemeClr val="bg1"/>
                </a:solidFill>
              </a:rPr>
              <a:t> tx session</a:t>
            </a:r>
            <a:endParaRPr lang="en-US" sz="1800" b="1" dirty="0">
              <a:solidFill>
                <a:schemeClr val="bg1"/>
              </a:solidFill>
            </a:endParaRPr>
          </a:p>
        </p:txBody>
      </p:sp>
      <p:sp>
        <p:nvSpPr>
          <p:cNvPr id="19" name="TextBox 18">
            <a:extLst>
              <a:ext uri="{FF2B5EF4-FFF2-40B4-BE49-F238E27FC236}">
                <a16:creationId xmlns:a16="http://schemas.microsoft.com/office/drawing/2014/main" id="{9043F3E0-B37F-D9E4-DF3E-14C032D9329C}"/>
              </a:ext>
            </a:extLst>
          </p:cNvPr>
          <p:cNvSpPr txBox="1"/>
          <p:nvPr/>
        </p:nvSpPr>
        <p:spPr>
          <a:xfrm>
            <a:off x="7529341" y="4224358"/>
            <a:ext cx="1274708" cy="369332"/>
          </a:xfrm>
          <a:prstGeom prst="rect">
            <a:avLst/>
          </a:prstGeom>
          <a:noFill/>
        </p:spPr>
        <p:txBody>
          <a:bodyPr wrap="none" rtlCol="0">
            <a:spAutoFit/>
          </a:bodyPr>
          <a:lstStyle/>
          <a:p>
            <a:r>
              <a:rPr lang="en-US" dirty="0"/>
              <a:t>84 parents</a:t>
            </a:r>
          </a:p>
        </p:txBody>
      </p:sp>
      <p:sp>
        <p:nvSpPr>
          <p:cNvPr id="15" name="Content Placeholder 14">
            <a:extLst>
              <a:ext uri="{FF2B5EF4-FFF2-40B4-BE49-F238E27FC236}">
                <a16:creationId xmlns:a16="http://schemas.microsoft.com/office/drawing/2014/main" id="{7DA29909-89AC-6689-DBBB-A3F257F5EF0B}"/>
              </a:ext>
            </a:extLst>
          </p:cNvPr>
          <p:cNvSpPr>
            <a:spLocks noGrp="1"/>
          </p:cNvSpPr>
          <p:nvPr>
            <p:ph sz="quarter" idx="21"/>
          </p:nvPr>
        </p:nvSpPr>
        <p:spPr>
          <a:xfrm>
            <a:off x="4874221" y="4979620"/>
            <a:ext cx="1667530" cy="768020"/>
          </a:xfrm>
          <a:ln>
            <a:noFill/>
          </a:ln>
        </p:spPr>
        <p:txBody>
          <a:bodyPr anchor="ctr"/>
          <a:lstStyle/>
          <a:p>
            <a:pPr marL="0" indent="0" algn="ctr">
              <a:spcBef>
                <a:spcPts val="600"/>
              </a:spcBef>
              <a:spcAft>
                <a:spcPts val="600"/>
              </a:spcAft>
              <a:buNone/>
            </a:pPr>
            <a:r>
              <a:rPr lang="en-US" sz="1600" b="1" dirty="0">
                <a:solidFill>
                  <a:schemeClr val="bg1"/>
                </a:solidFill>
              </a:rPr>
              <a:t>30% </a:t>
            </a:r>
            <a:r>
              <a:rPr lang="en-US" sz="1400" b="1" dirty="0">
                <a:solidFill>
                  <a:schemeClr val="bg1"/>
                </a:solidFill>
              </a:rPr>
              <a:t>complete 90 days tx</a:t>
            </a:r>
            <a:endParaRPr lang="en-US" sz="1600" b="1" dirty="0">
              <a:solidFill>
                <a:schemeClr val="bg1"/>
              </a:solidFill>
            </a:endParaRPr>
          </a:p>
        </p:txBody>
      </p:sp>
      <p:sp>
        <p:nvSpPr>
          <p:cNvPr id="20" name="TextBox 19">
            <a:extLst>
              <a:ext uri="{FF2B5EF4-FFF2-40B4-BE49-F238E27FC236}">
                <a16:creationId xmlns:a16="http://schemas.microsoft.com/office/drawing/2014/main" id="{DAB3F9A3-EB0B-60C7-E300-9A47B7D9A154}"/>
              </a:ext>
            </a:extLst>
          </p:cNvPr>
          <p:cNvSpPr txBox="1"/>
          <p:nvPr/>
        </p:nvSpPr>
        <p:spPr>
          <a:xfrm>
            <a:off x="6934558" y="5172857"/>
            <a:ext cx="1154483" cy="338554"/>
          </a:xfrm>
          <a:prstGeom prst="rect">
            <a:avLst/>
          </a:prstGeom>
          <a:noFill/>
        </p:spPr>
        <p:txBody>
          <a:bodyPr wrap="none" rtlCol="0">
            <a:spAutoFit/>
          </a:bodyPr>
          <a:lstStyle/>
          <a:p>
            <a:r>
              <a:rPr lang="en-US" sz="1600" dirty="0"/>
              <a:t>25 parents</a:t>
            </a:r>
          </a:p>
        </p:txBody>
      </p:sp>
      <p:sp>
        <p:nvSpPr>
          <p:cNvPr id="24" name="Content Placeholder 23">
            <a:extLst>
              <a:ext uri="{FF2B5EF4-FFF2-40B4-BE49-F238E27FC236}">
                <a16:creationId xmlns:a16="http://schemas.microsoft.com/office/drawing/2014/main" id="{9D6FB4CE-8ED0-02DB-032D-E5F4A47323BB}"/>
              </a:ext>
            </a:extLst>
          </p:cNvPr>
          <p:cNvSpPr>
            <a:spLocks noGrp="1"/>
          </p:cNvSpPr>
          <p:nvPr>
            <p:ph sz="quarter" idx="15"/>
          </p:nvPr>
        </p:nvSpPr>
        <p:spPr>
          <a:xfrm>
            <a:off x="2792698" y="5900365"/>
            <a:ext cx="5890953" cy="511034"/>
          </a:xfrm>
        </p:spPr>
        <p:txBody>
          <a:bodyPr anchor="t"/>
          <a:lstStyle/>
          <a:p>
            <a:pPr marL="0" indent="0" algn="ctr">
              <a:spcBef>
                <a:spcPts val="0"/>
              </a:spcBef>
              <a:buNone/>
            </a:pPr>
            <a:r>
              <a:rPr lang="en-US" sz="1600" b="1" dirty="0">
                <a:solidFill>
                  <a:schemeClr val="bg1"/>
                </a:solidFill>
              </a:rPr>
              <a:t>50% </a:t>
            </a:r>
          </a:p>
          <a:p>
            <a:pPr marL="0" indent="0" algn="ctr">
              <a:spcBef>
                <a:spcPts val="0"/>
              </a:spcBef>
              <a:buNone/>
            </a:pPr>
            <a:r>
              <a:rPr lang="en-US" sz="1200" b="1" dirty="0">
                <a:solidFill>
                  <a:schemeClr val="bg1"/>
                </a:solidFill>
              </a:rPr>
              <a:t>reunify</a:t>
            </a:r>
            <a:endParaRPr lang="en-US" sz="1400" b="1" dirty="0">
              <a:solidFill>
                <a:schemeClr val="bg1"/>
              </a:solidFill>
            </a:endParaRPr>
          </a:p>
        </p:txBody>
      </p:sp>
      <p:sp>
        <p:nvSpPr>
          <p:cNvPr id="22" name="TextBox 21">
            <a:extLst>
              <a:ext uri="{FF2B5EF4-FFF2-40B4-BE49-F238E27FC236}">
                <a16:creationId xmlns:a16="http://schemas.microsoft.com/office/drawing/2014/main" id="{09AAFAA3-1E3E-1CF6-1849-8F3E3C81C781}"/>
              </a:ext>
            </a:extLst>
          </p:cNvPr>
          <p:cNvSpPr txBox="1"/>
          <p:nvPr/>
        </p:nvSpPr>
        <p:spPr>
          <a:xfrm>
            <a:off x="6294138" y="6110408"/>
            <a:ext cx="1154483" cy="338554"/>
          </a:xfrm>
          <a:prstGeom prst="rect">
            <a:avLst/>
          </a:prstGeom>
          <a:noFill/>
        </p:spPr>
        <p:txBody>
          <a:bodyPr wrap="none" rtlCol="0">
            <a:spAutoFit/>
          </a:bodyPr>
          <a:lstStyle/>
          <a:p>
            <a:r>
              <a:rPr lang="en-US" sz="1600" dirty="0"/>
              <a:t>13 parents</a:t>
            </a:r>
          </a:p>
        </p:txBody>
      </p:sp>
      <p:sp>
        <p:nvSpPr>
          <p:cNvPr id="45" name="Footer Placeholder 44">
            <a:extLst>
              <a:ext uri="{FF2B5EF4-FFF2-40B4-BE49-F238E27FC236}">
                <a16:creationId xmlns:a16="http://schemas.microsoft.com/office/drawing/2014/main" id="{B4F48A6A-69FC-6760-E121-BDEB5EDF2DD2}"/>
              </a:ext>
            </a:extLst>
          </p:cNvPr>
          <p:cNvSpPr>
            <a:spLocks noGrp="1"/>
          </p:cNvSpPr>
          <p:nvPr>
            <p:ph type="ftr" sz="quarter" idx="25"/>
          </p:nvPr>
        </p:nvSpPr>
        <p:spPr>
          <a:xfrm>
            <a:off x="7901346" y="6486525"/>
            <a:ext cx="4114800" cy="365125"/>
          </a:xfrm>
        </p:spPr>
        <p:txBody>
          <a:bodyPr/>
          <a:lstStyle/>
          <a:p>
            <a:r>
              <a:rPr lang="en-US" dirty="0">
                <a:solidFill>
                  <a:schemeClr val="bg1"/>
                </a:solidFill>
                <a:cs typeface="Arial"/>
              </a:rPr>
              <a:t>(Children and Family Futures, n.d.)</a:t>
            </a:r>
          </a:p>
        </p:txBody>
      </p:sp>
    </p:spTree>
    <p:extLst>
      <p:ext uri="{BB962C8B-B14F-4D97-AF65-F5344CB8AC3E}">
        <p14:creationId xmlns:p14="http://schemas.microsoft.com/office/powerpoint/2010/main" val="3024678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6CF01BA1-912E-401F-E758-6E0164680CA8}"/>
              </a:ext>
              <a:ext uri="{C183D7F6-B498-43B3-948B-1728B52AA6E4}">
                <adec:decorative xmlns:adec="http://schemas.microsoft.com/office/drawing/2017/decorative" val="1"/>
              </a:ext>
            </a:extLst>
          </p:cNvPr>
          <p:cNvSpPr/>
          <p:nvPr/>
        </p:nvSpPr>
        <p:spPr>
          <a:xfrm>
            <a:off x="410639" y="3761396"/>
            <a:ext cx="11392555" cy="2757810"/>
          </a:xfrm>
          <a:prstGeom prst="roundRect">
            <a:avLst>
              <a:gd name="adj" fmla="val 9244"/>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0B7A402B-2B7F-2D41-D7F0-4683EFCBCA05}"/>
              </a:ext>
              <a:ext uri="{C183D7F6-B498-43B3-948B-1728B52AA6E4}">
                <adec:decorative xmlns:adec="http://schemas.microsoft.com/office/drawing/2017/decorative" val="1"/>
              </a:ext>
            </a:extLst>
          </p:cNvPr>
          <p:cNvSpPr/>
          <p:nvPr/>
        </p:nvSpPr>
        <p:spPr>
          <a:xfrm>
            <a:off x="386073" y="840993"/>
            <a:ext cx="11393424" cy="2648165"/>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A1ADF6D-13C3-1BB5-F825-F68E44CA9F49}"/>
              </a:ext>
            </a:extLst>
          </p:cNvPr>
          <p:cNvSpPr>
            <a:spLocks noGrp="1"/>
          </p:cNvSpPr>
          <p:nvPr>
            <p:ph type="title"/>
          </p:nvPr>
        </p:nvSpPr>
        <p:spPr>
          <a:xfrm>
            <a:off x="0" y="17443"/>
            <a:ext cx="12192000" cy="898976"/>
          </a:xfrm>
        </p:spPr>
        <p:txBody>
          <a:bodyPr>
            <a:normAutofit/>
          </a:bodyPr>
          <a:lstStyle/>
          <a:p>
            <a:pPr algn="ctr"/>
            <a:r>
              <a:rPr lang="en-US" sz="3600" b="1" dirty="0">
                <a:solidFill>
                  <a:schemeClr val="tx2"/>
                </a:solidFill>
              </a:rPr>
              <a:t>Why Systems Need to Do Better for Families</a:t>
            </a:r>
          </a:p>
        </p:txBody>
      </p:sp>
      <p:sp>
        <p:nvSpPr>
          <p:cNvPr id="21" name="Rectangle 20">
            <a:extLst>
              <a:ext uri="{FF2B5EF4-FFF2-40B4-BE49-F238E27FC236}">
                <a16:creationId xmlns:a16="http://schemas.microsoft.com/office/drawing/2014/main" id="{69EC2100-E9E5-D466-2488-6FE5CFEF0564}"/>
              </a:ext>
              <a:ext uri="{C183D7F6-B498-43B3-948B-1728B52AA6E4}">
                <adec:decorative xmlns:adec="http://schemas.microsoft.com/office/drawing/2017/decorative" val="1"/>
              </a:ext>
            </a:extLst>
          </p:cNvPr>
          <p:cNvSpPr/>
          <p:nvPr/>
        </p:nvSpPr>
        <p:spPr>
          <a:xfrm>
            <a:off x="386073" y="813780"/>
            <a:ext cx="11393424" cy="512064"/>
          </a:xfrm>
          <a:prstGeom prst="rect">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DAB69011-54A9-260A-F2E0-C560B834FE92}"/>
              </a:ext>
            </a:extLst>
          </p:cNvPr>
          <p:cNvSpPr>
            <a:spLocks noGrp="1"/>
          </p:cNvSpPr>
          <p:nvPr>
            <p:ph sz="quarter" idx="16"/>
          </p:nvPr>
        </p:nvSpPr>
        <p:spPr>
          <a:xfrm>
            <a:off x="4747434" y="917133"/>
            <a:ext cx="2739842" cy="443589"/>
          </a:xfrm>
        </p:spPr>
        <p:txBody>
          <a:bodyPr>
            <a:normAutofit lnSpcReduction="10000"/>
          </a:bodyPr>
          <a:lstStyle/>
          <a:p>
            <a:pPr marL="0" indent="0" algn="ctr">
              <a:buNone/>
            </a:pPr>
            <a:r>
              <a:rPr lang="en-US" b="1" dirty="0">
                <a:solidFill>
                  <a:schemeClr val="bg1"/>
                </a:solidFill>
                <a:latin typeface="+mj-lt"/>
              </a:rPr>
              <a:t>ADULTS</a:t>
            </a:r>
          </a:p>
        </p:txBody>
      </p:sp>
      <p:sp>
        <p:nvSpPr>
          <p:cNvPr id="4" name="Content Placeholder 3">
            <a:extLst>
              <a:ext uri="{FF2B5EF4-FFF2-40B4-BE49-F238E27FC236}">
                <a16:creationId xmlns:a16="http://schemas.microsoft.com/office/drawing/2014/main" id="{E22BBEB6-1322-9C5E-8A86-25ABE03966AA}"/>
              </a:ext>
            </a:extLst>
          </p:cNvPr>
          <p:cNvSpPr>
            <a:spLocks noGrp="1"/>
          </p:cNvSpPr>
          <p:nvPr>
            <p:ph sz="half" idx="1"/>
          </p:nvPr>
        </p:nvSpPr>
        <p:spPr>
          <a:xfrm>
            <a:off x="1652675" y="1857733"/>
            <a:ext cx="4062996" cy="1347018"/>
          </a:xfrm>
        </p:spPr>
        <p:txBody>
          <a:bodyPr anchor="b">
            <a:normAutofit lnSpcReduction="10000"/>
          </a:bodyPr>
          <a:lstStyle/>
          <a:p>
            <a:pPr marL="0" indent="0" algn="r">
              <a:buNone/>
            </a:pPr>
            <a:r>
              <a:rPr lang="en-US" dirty="0">
                <a:noFill/>
              </a:rPr>
              <a:t>51.3 million </a:t>
            </a:r>
          </a:p>
          <a:p>
            <a:pPr marL="0" indent="0" algn="r">
              <a:buNone/>
            </a:pPr>
            <a:r>
              <a:rPr lang="en-US" dirty="0">
                <a:solidFill>
                  <a:schemeClr val="bg1"/>
                </a:solidFill>
              </a:rPr>
              <a:t>In Need of Substance Use Disorder Treatment</a:t>
            </a:r>
          </a:p>
        </p:txBody>
      </p:sp>
      <p:sp>
        <p:nvSpPr>
          <p:cNvPr id="5" name="Content Placeholder 4">
            <a:extLst>
              <a:ext uri="{FF2B5EF4-FFF2-40B4-BE49-F238E27FC236}">
                <a16:creationId xmlns:a16="http://schemas.microsoft.com/office/drawing/2014/main" id="{758897C9-71DA-1A49-AD01-6BE1EFDADE38}"/>
              </a:ext>
            </a:extLst>
          </p:cNvPr>
          <p:cNvSpPr>
            <a:spLocks noGrp="1"/>
          </p:cNvSpPr>
          <p:nvPr>
            <p:ph sz="half" idx="2"/>
          </p:nvPr>
        </p:nvSpPr>
        <p:spPr>
          <a:xfrm>
            <a:off x="6552795" y="1659306"/>
            <a:ext cx="5226702" cy="1496390"/>
          </a:xfrm>
        </p:spPr>
        <p:txBody>
          <a:bodyPr lIns="0" rIns="0" bIns="0" anchor="b">
            <a:normAutofit fontScale="85000" lnSpcReduction="20000"/>
          </a:bodyPr>
          <a:lstStyle/>
          <a:p>
            <a:pPr marL="0" indent="0" algn="r">
              <a:buNone/>
            </a:pPr>
            <a:endParaRPr lang="en-US" dirty="0">
              <a:solidFill>
                <a:schemeClr val="bg1"/>
              </a:solidFill>
            </a:endParaRPr>
          </a:p>
          <a:p>
            <a:pPr marL="0" indent="0">
              <a:buNone/>
            </a:pPr>
            <a:r>
              <a:rPr lang="en-US" sz="2400" dirty="0">
                <a:noFill/>
              </a:rPr>
              <a:t>11.6 million </a:t>
            </a:r>
          </a:p>
          <a:p>
            <a:pPr marL="0" indent="0">
              <a:buNone/>
            </a:pPr>
            <a:r>
              <a:rPr lang="en-US" dirty="0">
                <a:solidFill>
                  <a:schemeClr val="bg1"/>
                </a:solidFill>
              </a:rPr>
              <a:t>Received </a:t>
            </a:r>
          </a:p>
          <a:p>
            <a:pPr marL="0" indent="0">
              <a:lnSpc>
                <a:spcPct val="100000"/>
              </a:lnSpc>
              <a:buNone/>
            </a:pPr>
            <a:r>
              <a:rPr lang="en-US" dirty="0">
                <a:solidFill>
                  <a:schemeClr val="bg1"/>
                </a:solidFill>
              </a:rPr>
              <a:t>Substance Use Disorder Treatment</a:t>
            </a:r>
          </a:p>
        </p:txBody>
      </p:sp>
      <p:sp>
        <p:nvSpPr>
          <p:cNvPr id="11" name="TextBox 10">
            <a:extLst>
              <a:ext uri="{FF2B5EF4-FFF2-40B4-BE49-F238E27FC236}">
                <a16:creationId xmlns:a16="http://schemas.microsoft.com/office/drawing/2014/main" id="{E3A3583F-645E-70E1-3FED-757CAAAD2429}"/>
              </a:ext>
              <a:ext uri="{C183D7F6-B498-43B3-948B-1728B52AA6E4}">
                <adec:decorative xmlns:adec="http://schemas.microsoft.com/office/drawing/2017/decorative" val="1"/>
              </a:ext>
            </a:extLst>
          </p:cNvPr>
          <p:cNvSpPr txBox="1"/>
          <p:nvPr/>
        </p:nvSpPr>
        <p:spPr>
          <a:xfrm>
            <a:off x="6392741" y="1553734"/>
            <a:ext cx="1623918" cy="707886"/>
          </a:xfrm>
          <a:prstGeom prst="rect">
            <a:avLst/>
          </a:prstGeom>
          <a:noFill/>
        </p:spPr>
        <p:txBody>
          <a:bodyPr wrap="square" rtlCol="0">
            <a:spAutoFit/>
          </a:bodyPr>
          <a:lstStyle/>
          <a:p>
            <a:r>
              <a:rPr lang="en-US" sz="4000" b="1" dirty="0">
                <a:solidFill>
                  <a:schemeClr val="bg1"/>
                </a:solidFill>
              </a:rPr>
              <a:t>11.6M</a:t>
            </a:r>
          </a:p>
        </p:txBody>
      </p:sp>
      <p:sp>
        <p:nvSpPr>
          <p:cNvPr id="15" name="TextBox 14">
            <a:extLst>
              <a:ext uri="{FF2B5EF4-FFF2-40B4-BE49-F238E27FC236}">
                <a16:creationId xmlns:a16="http://schemas.microsoft.com/office/drawing/2014/main" id="{CBDF4AEC-827E-91E1-A4A5-D126CCC7FDE6}"/>
              </a:ext>
              <a:ext uri="{C183D7F6-B498-43B3-948B-1728B52AA6E4}">
                <adec:decorative xmlns:adec="http://schemas.microsoft.com/office/drawing/2017/decorative" val="1"/>
              </a:ext>
            </a:extLst>
          </p:cNvPr>
          <p:cNvSpPr txBox="1"/>
          <p:nvPr/>
        </p:nvSpPr>
        <p:spPr>
          <a:xfrm>
            <a:off x="2323912" y="1242940"/>
            <a:ext cx="3434568" cy="1323439"/>
          </a:xfrm>
          <a:prstGeom prst="rect">
            <a:avLst/>
          </a:prstGeom>
          <a:noFill/>
        </p:spPr>
        <p:txBody>
          <a:bodyPr wrap="square" rtlCol="0">
            <a:spAutoFit/>
          </a:bodyPr>
          <a:lstStyle/>
          <a:p>
            <a:pPr algn="r"/>
            <a:r>
              <a:rPr lang="en-US" sz="8000" b="1" dirty="0">
                <a:solidFill>
                  <a:schemeClr val="bg1"/>
                </a:solidFill>
              </a:rPr>
              <a:t>51.3M</a:t>
            </a:r>
            <a:r>
              <a:rPr lang="en-US" sz="4000" b="1" dirty="0">
                <a:solidFill>
                  <a:schemeClr val="bg1"/>
                </a:solidFill>
              </a:rPr>
              <a:t>  </a:t>
            </a:r>
          </a:p>
        </p:txBody>
      </p:sp>
      <p:sp>
        <p:nvSpPr>
          <p:cNvPr id="16" name="Rectangle 15">
            <a:extLst>
              <a:ext uri="{FF2B5EF4-FFF2-40B4-BE49-F238E27FC236}">
                <a16:creationId xmlns:a16="http://schemas.microsoft.com/office/drawing/2014/main" id="{7F399CFF-33C0-DAE5-50FB-6AE7E3F85614}"/>
              </a:ext>
              <a:ext uri="{C183D7F6-B498-43B3-948B-1728B52AA6E4}">
                <adec:decorative xmlns:adec="http://schemas.microsoft.com/office/drawing/2017/decorative" val="1"/>
              </a:ext>
            </a:extLst>
          </p:cNvPr>
          <p:cNvSpPr/>
          <p:nvPr/>
        </p:nvSpPr>
        <p:spPr>
          <a:xfrm>
            <a:off x="410639" y="3754509"/>
            <a:ext cx="11392555" cy="516096"/>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a:extLst>
              <a:ext uri="{FF2B5EF4-FFF2-40B4-BE49-F238E27FC236}">
                <a16:creationId xmlns:a16="http://schemas.microsoft.com/office/drawing/2014/main" id="{37710650-EA9F-0A55-FA49-09B00FBB633D}"/>
              </a:ext>
            </a:extLst>
          </p:cNvPr>
          <p:cNvSpPr>
            <a:spLocks noGrp="1"/>
          </p:cNvSpPr>
          <p:nvPr>
            <p:ph sz="quarter" idx="14"/>
          </p:nvPr>
        </p:nvSpPr>
        <p:spPr>
          <a:xfrm>
            <a:off x="5047163" y="3833275"/>
            <a:ext cx="2140384" cy="419957"/>
          </a:xfrm>
        </p:spPr>
        <p:txBody>
          <a:bodyPr>
            <a:normAutofit fontScale="92500" lnSpcReduction="10000"/>
          </a:bodyPr>
          <a:lstStyle/>
          <a:p>
            <a:pPr marL="0" indent="0" algn="ctr">
              <a:buNone/>
            </a:pPr>
            <a:r>
              <a:rPr lang="en-US" b="1" dirty="0">
                <a:solidFill>
                  <a:schemeClr val="bg1"/>
                </a:solidFill>
                <a:latin typeface="+mj-lt"/>
              </a:rPr>
              <a:t>CHILDREN</a:t>
            </a:r>
          </a:p>
        </p:txBody>
      </p:sp>
      <p:sp>
        <p:nvSpPr>
          <p:cNvPr id="6" name="Content Placeholder 5">
            <a:extLst>
              <a:ext uri="{FF2B5EF4-FFF2-40B4-BE49-F238E27FC236}">
                <a16:creationId xmlns:a16="http://schemas.microsoft.com/office/drawing/2014/main" id="{FBD5CF7C-049A-6A68-A640-F8CDDFAAE213}"/>
              </a:ext>
            </a:extLst>
          </p:cNvPr>
          <p:cNvSpPr>
            <a:spLocks noGrp="1"/>
          </p:cNvSpPr>
          <p:nvPr>
            <p:ph sz="half" idx="13"/>
          </p:nvPr>
        </p:nvSpPr>
        <p:spPr>
          <a:xfrm>
            <a:off x="1135549" y="4986741"/>
            <a:ext cx="4580122" cy="1281720"/>
          </a:xfrm>
        </p:spPr>
        <p:txBody>
          <a:bodyPr>
            <a:normAutofit lnSpcReduction="10000"/>
          </a:bodyPr>
          <a:lstStyle/>
          <a:p>
            <a:pPr marL="0" indent="0">
              <a:buNone/>
            </a:pPr>
            <a:r>
              <a:rPr lang="en-US" dirty="0">
                <a:noFill/>
              </a:rPr>
              <a:t>21 million </a:t>
            </a:r>
          </a:p>
          <a:p>
            <a:pPr marL="0" indent="0" algn="r">
              <a:buNone/>
            </a:pPr>
            <a:r>
              <a:rPr lang="en-US" dirty="0">
                <a:solidFill>
                  <a:schemeClr val="bg1"/>
                </a:solidFill>
              </a:rPr>
              <a:t>Affected by Parental Substance Use</a:t>
            </a:r>
          </a:p>
        </p:txBody>
      </p:sp>
      <p:sp>
        <p:nvSpPr>
          <p:cNvPr id="17" name="TextBox 16">
            <a:extLst>
              <a:ext uri="{FF2B5EF4-FFF2-40B4-BE49-F238E27FC236}">
                <a16:creationId xmlns:a16="http://schemas.microsoft.com/office/drawing/2014/main" id="{613EC493-4B3F-8F8E-5C24-43FE0B3472A5}"/>
              </a:ext>
              <a:ext uri="{C183D7F6-B498-43B3-948B-1728B52AA6E4}">
                <adec:decorative xmlns:adec="http://schemas.microsoft.com/office/drawing/2017/decorative" val="1"/>
              </a:ext>
            </a:extLst>
          </p:cNvPr>
          <p:cNvSpPr txBox="1"/>
          <p:nvPr/>
        </p:nvSpPr>
        <p:spPr>
          <a:xfrm>
            <a:off x="3148617" y="4182585"/>
            <a:ext cx="2058957" cy="1200329"/>
          </a:xfrm>
          <a:prstGeom prst="rect">
            <a:avLst/>
          </a:prstGeom>
          <a:noFill/>
        </p:spPr>
        <p:txBody>
          <a:bodyPr wrap="square" rtlCol="0">
            <a:spAutoFit/>
          </a:bodyPr>
          <a:lstStyle/>
          <a:p>
            <a:r>
              <a:rPr lang="en-US" sz="7200" b="1" dirty="0">
                <a:solidFill>
                  <a:schemeClr val="bg1"/>
                </a:solidFill>
              </a:rPr>
              <a:t>21M</a:t>
            </a:r>
            <a:endParaRPr lang="en-US" sz="4000" b="1" dirty="0">
              <a:solidFill>
                <a:schemeClr val="bg1"/>
              </a:solidFill>
            </a:endParaRPr>
          </a:p>
        </p:txBody>
      </p:sp>
      <p:sp>
        <p:nvSpPr>
          <p:cNvPr id="8" name="Content Placeholder 7">
            <a:extLst>
              <a:ext uri="{FF2B5EF4-FFF2-40B4-BE49-F238E27FC236}">
                <a16:creationId xmlns:a16="http://schemas.microsoft.com/office/drawing/2014/main" id="{3769B543-4D81-4CEA-7784-0001BE1DF68D}"/>
              </a:ext>
            </a:extLst>
          </p:cNvPr>
          <p:cNvSpPr>
            <a:spLocks noGrp="1"/>
          </p:cNvSpPr>
          <p:nvPr>
            <p:ph sz="quarter" idx="15"/>
          </p:nvPr>
        </p:nvSpPr>
        <p:spPr>
          <a:xfrm>
            <a:off x="6555704" y="3600929"/>
            <a:ext cx="5331432" cy="2580093"/>
          </a:xfrm>
        </p:spPr>
        <p:txBody>
          <a:bodyPr anchor="b">
            <a:normAutofit/>
          </a:bodyPr>
          <a:lstStyle/>
          <a:p>
            <a:pPr marL="0" indent="0" algn="r">
              <a:buNone/>
            </a:pPr>
            <a:r>
              <a:rPr lang="en-US" sz="2400" dirty="0">
                <a:noFill/>
              </a:rPr>
              <a:t>236,143 </a:t>
            </a:r>
          </a:p>
          <a:p>
            <a:pPr marL="0" indent="0">
              <a:lnSpc>
                <a:spcPct val="100000"/>
              </a:lnSpc>
              <a:spcBef>
                <a:spcPts val="0"/>
              </a:spcBef>
              <a:buNone/>
            </a:pPr>
            <a:r>
              <a:rPr lang="en-US" sz="2400" dirty="0">
                <a:solidFill>
                  <a:schemeClr val="bg1"/>
                </a:solidFill>
              </a:rPr>
              <a:t>Parental Substance Use</a:t>
            </a:r>
          </a:p>
          <a:p>
            <a:pPr marL="0" indent="0">
              <a:lnSpc>
                <a:spcPct val="100000"/>
              </a:lnSpc>
              <a:spcBef>
                <a:spcPts val="0"/>
              </a:spcBef>
              <a:buNone/>
            </a:pPr>
            <a:r>
              <a:rPr lang="en-US" sz="2400" dirty="0">
                <a:solidFill>
                  <a:schemeClr val="bg1"/>
                </a:solidFill>
              </a:rPr>
              <a:t>Associated with Their Removal</a:t>
            </a:r>
          </a:p>
        </p:txBody>
      </p:sp>
      <p:sp>
        <p:nvSpPr>
          <p:cNvPr id="20" name="TextBox 19">
            <a:extLst>
              <a:ext uri="{FF2B5EF4-FFF2-40B4-BE49-F238E27FC236}">
                <a16:creationId xmlns:a16="http://schemas.microsoft.com/office/drawing/2014/main" id="{62CB8821-CC97-A222-68D6-C3DF24F466CD}"/>
              </a:ext>
              <a:ext uri="{C183D7F6-B498-43B3-948B-1728B52AA6E4}">
                <adec:decorative xmlns:adec="http://schemas.microsoft.com/office/drawing/2017/decorative" val="1"/>
              </a:ext>
            </a:extLst>
          </p:cNvPr>
          <p:cNvSpPr txBox="1"/>
          <p:nvPr/>
        </p:nvSpPr>
        <p:spPr>
          <a:xfrm>
            <a:off x="6643667" y="4587532"/>
            <a:ext cx="2531067" cy="707886"/>
          </a:xfrm>
          <a:prstGeom prst="rect">
            <a:avLst/>
          </a:prstGeom>
          <a:noFill/>
        </p:spPr>
        <p:txBody>
          <a:bodyPr wrap="square" rtlCol="0">
            <a:spAutoFit/>
          </a:bodyPr>
          <a:lstStyle/>
          <a:p>
            <a:r>
              <a:rPr lang="en-US" sz="4000" b="1" dirty="0">
                <a:solidFill>
                  <a:schemeClr val="bg1"/>
                </a:solidFill>
              </a:rPr>
              <a:t>236,143K</a:t>
            </a:r>
            <a:endParaRPr lang="en-US" sz="2000" b="1" dirty="0">
              <a:solidFill>
                <a:schemeClr val="bg1"/>
              </a:solidFill>
            </a:endParaRPr>
          </a:p>
        </p:txBody>
      </p:sp>
      <p:cxnSp>
        <p:nvCxnSpPr>
          <p:cNvPr id="24" name="Straight Connector 23">
            <a:extLst>
              <a:ext uri="{FF2B5EF4-FFF2-40B4-BE49-F238E27FC236}">
                <a16:creationId xmlns:a16="http://schemas.microsoft.com/office/drawing/2014/main" id="{D9C45403-A4EE-6D45-9074-68EB3672FC5A}"/>
              </a:ext>
              <a:ext uri="{C183D7F6-B498-43B3-948B-1728B52AA6E4}">
                <adec:decorative xmlns:adec="http://schemas.microsoft.com/office/drawing/2017/decorative" val="1"/>
              </a:ext>
            </a:extLst>
          </p:cNvPr>
          <p:cNvCxnSpPr/>
          <p:nvPr/>
        </p:nvCxnSpPr>
        <p:spPr>
          <a:xfrm>
            <a:off x="6119764" y="4320338"/>
            <a:ext cx="0" cy="1129442"/>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grpSp>
        <p:nvGrpSpPr>
          <p:cNvPr id="25" name="Group 24">
            <a:extLst>
              <a:ext uri="{FF2B5EF4-FFF2-40B4-BE49-F238E27FC236}">
                <a16:creationId xmlns:a16="http://schemas.microsoft.com/office/drawing/2014/main" id="{4AE7D964-ABC5-6D0A-9081-23EF3B2E1967}"/>
              </a:ext>
              <a:ext uri="{C183D7F6-B498-43B3-948B-1728B52AA6E4}">
                <adec:decorative xmlns:adec="http://schemas.microsoft.com/office/drawing/2017/decorative" val="1"/>
              </a:ext>
            </a:extLst>
          </p:cNvPr>
          <p:cNvGrpSpPr>
            <a:grpSpLocks/>
          </p:cNvGrpSpPr>
          <p:nvPr/>
        </p:nvGrpSpPr>
        <p:grpSpPr>
          <a:xfrm>
            <a:off x="10002073" y="4361896"/>
            <a:ext cx="1683661" cy="1353682"/>
            <a:chOff x="7662676" y="2225697"/>
            <a:chExt cx="3995771" cy="3621698"/>
          </a:xfrm>
          <a:solidFill>
            <a:schemeClr val="bg1">
              <a:alpha val="10000"/>
            </a:schemeClr>
          </a:solidFill>
        </p:grpSpPr>
        <p:grpSp>
          <p:nvGrpSpPr>
            <p:cNvPr id="26" name="Content Placeholder 19" descr="Neighborhood with solid fill">
              <a:extLst>
                <a:ext uri="{FF2B5EF4-FFF2-40B4-BE49-F238E27FC236}">
                  <a16:creationId xmlns:a16="http://schemas.microsoft.com/office/drawing/2014/main" id="{22E65D6D-3F17-8686-7C31-9E9C525C46AD}"/>
                </a:ext>
              </a:extLst>
            </p:cNvPr>
            <p:cNvGrpSpPr>
              <a:grpSpLocks/>
            </p:cNvGrpSpPr>
            <p:nvPr/>
          </p:nvGrpSpPr>
          <p:grpSpPr>
            <a:xfrm>
              <a:off x="7906318" y="2677688"/>
              <a:ext cx="3752129" cy="3169707"/>
              <a:chOff x="8055862" y="2863668"/>
              <a:chExt cx="3752129" cy="3169707"/>
            </a:xfrm>
            <a:grpFill/>
          </p:grpSpPr>
          <p:sp>
            <p:nvSpPr>
              <p:cNvPr id="28" name="Freeform: Shape 27">
                <a:extLst>
                  <a:ext uri="{FF2B5EF4-FFF2-40B4-BE49-F238E27FC236}">
                    <a16:creationId xmlns:a16="http://schemas.microsoft.com/office/drawing/2014/main" id="{DB618A9F-4DDF-7864-492F-FAA5EF6FF090}"/>
                  </a:ext>
                </a:extLst>
              </p:cNvPr>
              <p:cNvSpPr>
                <a:spLocks/>
              </p:cNvSpPr>
              <p:nvPr/>
            </p:nvSpPr>
            <p:spPr>
              <a:xfrm>
                <a:off x="8055862" y="2863668"/>
                <a:ext cx="3358944" cy="3169707"/>
              </a:xfrm>
              <a:custGeom>
                <a:avLst/>
                <a:gdLst>
                  <a:gd name="connsiteX0" fmla="*/ 1466581 w 3358943"/>
                  <a:gd name="connsiteY0" fmla="*/ 3169707 h 3169707"/>
                  <a:gd name="connsiteX1" fmla="*/ 3358943 w 3358943"/>
                  <a:gd name="connsiteY1" fmla="*/ 189236 h 3169707"/>
                  <a:gd name="connsiteX2" fmla="*/ 3358943 w 3358943"/>
                  <a:gd name="connsiteY2" fmla="*/ 0 h 3169707"/>
                  <a:gd name="connsiteX3" fmla="*/ 0 w 3358943"/>
                  <a:gd name="connsiteY3" fmla="*/ 3169707 h 3169707"/>
                </a:gdLst>
                <a:ahLst/>
                <a:cxnLst>
                  <a:cxn ang="0">
                    <a:pos x="connsiteX0" y="connsiteY0"/>
                  </a:cxn>
                  <a:cxn ang="0">
                    <a:pos x="connsiteX1" y="connsiteY1"/>
                  </a:cxn>
                  <a:cxn ang="0">
                    <a:pos x="connsiteX2" y="connsiteY2"/>
                  </a:cxn>
                  <a:cxn ang="0">
                    <a:pos x="connsiteX3" y="connsiteY3"/>
                  </a:cxn>
                </a:cxnLst>
                <a:rect l="l" t="t" r="r" b="b"/>
                <a:pathLst>
                  <a:path w="3358943" h="3169707">
                    <a:moveTo>
                      <a:pt x="1466581" y="3169707"/>
                    </a:moveTo>
                    <a:cubicBezTo>
                      <a:pt x="1655817" y="1750435"/>
                      <a:pt x="2460071" y="473091"/>
                      <a:pt x="3358943" y="189236"/>
                    </a:cubicBezTo>
                    <a:lnTo>
                      <a:pt x="3358943" y="0"/>
                    </a:lnTo>
                    <a:cubicBezTo>
                      <a:pt x="2412762" y="189236"/>
                      <a:pt x="851563" y="1324654"/>
                      <a:pt x="0" y="3169707"/>
                    </a:cubicBezTo>
                    <a:close/>
                  </a:path>
                </a:pathLst>
              </a:custGeom>
              <a:grpFill/>
              <a:ln w="47228"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CF1B36D5-9C79-ABA1-6CBA-EE4F05695936}"/>
                  </a:ext>
                </a:extLst>
              </p:cNvPr>
              <p:cNvSpPr>
                <a:spLocks/>
              </p:cNvSpPr>
              <p:nvPr/>
            </p:nvSpPr>
            <p:spPr>
              <a:xfrm>
                <a:off x="9846226" y="4330249"/>
                <a:ext cx="1961765" cy="1036068"/>
              </a:xfrm>
              <a:custGeom>
                <a:avLst/>
                <a:gdLst>
                  <a:gd name="connsiteX0" fmla="*/ 1541377 w 1961765"/>
                  <a:gd name="connsiteY0" fmla="*/ 539323 h 1036068"/>
                  <a:gd name="connsiteX1" fmla="*/ 1541377 w 1961765"/>
                  <a:gd name="connsiteY1" fmla="*/ 141927 h 1036068"/>
                  <a:gd name="connsiteX2" fmla="*/ 1354553 w 1961765"/>
                  <a:gd name="connsiteY2" fmla="*/ 141927 h 1036068"/>
                  <a:gd name="connsiteX3" fmla="*/ 1354553 w 1961765"/>
                  <a:gd name="connsiteY3" fmla="*/ 359549 h 1036068"/>
                  <a:gd name="connsiteX4" fmla="*/ 980859 w 1961765"/>
                  <a:gd name="connsiteY4" fmla="*/ 0 h 1036068"/>
                  <a:gd name="connsiteX5" fmla="*/ 980859 w 1961765"/>
                  <a:gd name="connsiteY5" fmla="*/ 0 h 1036068"/>
                  <a:gd name="connsiteX6" fmla="*/ 0 w 1961765"/>
                  <a:gd name="connsiteY6" fmla="*/ 946181 h 1036068"/>
                  <a:gd name="connsiteX7" fmla="*/ 105073 w 1961765"/>
                  <a:gd name="connsiteY7" fmla="*/ 1036069 h 1036068"/>
                  <a:gd name="connsiteX8" fmla="*/ 980859 w 1961765"/>
                  <a:gd name="connsiteY8" fmla="*/ 193967 h 1036068"/>
                  <a:gd name="connsiteX9" fmla="*/ 980859 w 1961765"/>
                  <a:gd name="connsiteY9" fmla="*/ 193967 h 1036068"/>
                  <a:gd name="connsiteX10" fmla="*/ 1856644 w 1961765"/>
                  <a:gd name="connsiteY10" fmla="*/ 1036069 h 1036068"/>
                  <a:gd name="connsiteX11" fmla="*/ 1961765 w 1961765"/>
                  <a:gd name="connsiteY11" fmla="*/ 946181 h 1036068"/>
                  <a:gd name="connsiteX12" fmla="*/ 1541377 w 1961765"/>
                  <a:gd name="connsiteY12" fmla="*/ 539323 h 1036068"/>
                  <a:gd name="connsiteX13" fmla="*/ 1541377 w 1961765"/>
                  <a:gd name="connsiteY13" fmla="*/ 539323 h 103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1765" h="1036068">
                    <a:moveTo>
                      <a:pt x="1541377" y="539323"/>
                    </a:moveTo>
                    <a:lnTo>
                      <a:pt x="1541377" y="141927"/>
                    </a:lnTo>
                    <a:lnTo>
                      <a:pt x="1354553" y="141927"/>
                    </a:lnTo>
                    <a:lnTo>
                      <a:pt x="1354553" y="359549"/>
                    </a:lnTo>
                    <a:lnTo>
                      <a:pt x="980859" y="0"/>
                    </a:lnTo>
                    <a:lnTo>
                      <a:pt x="980859" y="0"/>
                    </a:lnTo>
                    <a:lnTo>
                      <a:pt x="0" y="946181"/>
                    </a:lnTo>
                    <a:lnTo>
                      <a:pt x="105073" y="1036069"/>
                    </a:lnTo>
                    <a:lnTo>
                      <a:pt x="980859" y="193967"/>
                    </a:lnTo>
                    <a:lnTo>
                      <a:pt x="980859" y="193967"/>
                    </a:lnTo>
                    <a:lnTo>
                      <a:pt x="1856644" y="1036069"/>
                    </a:lnTo>
                    <a:lnTo>
                      <a:pt x="1961765" y="946181"/>
                    </a:lnTo>
                    <a:lnTo>
                      <a:pt x="1541377" y="539323"/>
                    </a:lnTo>
                    <a:lnTo>
                      <a:pt x="1541377" y="539323"/>
                    </a:lnTo>
                    <a:close/>
                  </a:path>
                </a:pathLst>
              </a:custGeom>
              <a:grpFill/>
              <a:ln w="47228"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D162D114-EE42-DE79-C91C-40888B6DDF8F}"/>
                  </a:ext>
                </a:extLst>
              </p:cNvPr>
              <p:cNvSpPr>
                <a:spLocks/>
              </p:cNvSpPr>
              <p:nvPr/>
            </p:nvSpPr>
            <p:spPr>
              <a:xfrm>
                <a:off x="10126485" y="4656681"/>
                <a:ext cx="1401247" cy="1376693"/>
              </a:xfrm>
              <a:custGeom>
                <a:avLst/>
                <a:gdLst>
                  <a:gd name="connsiteX0" fmla="*/ 0 w 1401247"/>
                  <a:gd name="connsiteY0" fmla="*/ 674154 h 1376693"/>
                  <a:gd name="connsiteX1" fmla="*/ 0 w 1401247"/>
                  <a:gd name="connsiteY1" fmla="*/ 1376694 h 1376693"/>
                  <a:gd name="connsiteX2" fmla="*/ 560471 w 1401247"/>
                  <a:gd name="connsiteY2" fmla="*/ 1376694 h 1376693"/>
                  <a:gd name="connsiteX3" fmla="*/ 560471 w 1401247"/>
                  <a:gd name="connsiteY3" fmla="*/ 785330 h 1376693"/>
                  <a:gd name="connsiteX4" fmla="*/ 840729 w 1401247"/>
                  <a:gd name="connsiteY4" fmla="*/ 785330 h 1376693"/>
                  <a:gd name="connsiteX5" fmla="*/ 840729 w 1401247"/>
                  <a:gd name="connsiteY5" fmla="*/ 1376694 h 1376693"/>
                  <a:gd name="connsiteX6" fmla="*/ 1401247 w 1401247"/>
                  <a:gd name="connsiteY6" fmla="*/ 1376694 h 1376693"/>
                  <a:gd name="connsiteX7" fmla="*/ 1401247 w 1401247"/>
                  <a:gd name="connsiteY7" fmla="*/ 674154 h 1376693"/>
                  <a:gd name="connsiteX8" fmla="*/ 700600 w 1401247"/>
                  <a:gd name="connsiteY8" fmla="*/ 0 h 1376693"/>
                  <a:gd name="connsiteX9" fmla="*/ 0 w 1401247"/>
                  <a:gd name="connsiteY9" fmla="*/ 674154 h 1376693"/>
                  <a:gd name="connsiteX10" fmla="*/ 420388 w 1401247"/>
                  <a:gd name="connsiteY10" fmla="*/ 1069185 h 1376693"/>
                  <a:gd name="connsiteX11" fmla="*/ 140130 w 1401247"/>
                  <a:gd name="connsiteY11" fmla="*/ 1069185 h 1376693"/>
                  <a:gd name="connsiteX12" fmla="*/ 140130 w 1401247"/>
                  <a:gd name="connsiteY12" fmla="*/ 785330 h 1376693"/>
                  <a:gd name="connsiteX13" fmla="*/ 420388 w 1401247"/>
                  <a:gd name="connsiteY13" fmla="*/ 785330 h 1376693"/>
                  <a:gd name="connsiteX14" fmla="*/ 420388 w 1401247"/>
                  <a:gd name="connsiteY14" fmla="*/ 1069185 h 1376693"/>
                  <a:gd name="connsiteX15" fmla="*/ 980859 w 1401247"/>
                  <a:gd name="connsiteY15" fmla="*/ 785330 h 1376693"/>
                  <a:gd name="connsiteX16" fmla="*/ 1261118 w 1401247"/>
                  <a:gd name="connsiteY16" fmla="*/ 785330 h 1376693"/>
                  <a:gd name="connsiteX17" fmla="*/ 1261118 w 1401247"/>
                  <a:gd name="connsiteY17" fmla="*/ 1069185 h 1376693"/>
                  <a:gd name="connsiteX18" fmla="*/ 980859 w 1401247"/>
                  <a:gd name="connsiteY18" fmla="*/ 1069185 h 1376693"/>
                  <a:gd name="connsiteX19" fmla="*/ 980859 w 1401247"/>
                  <a:gd name="connsiteY19" fmla="*/ 785330 h 137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01247" h="1376693">
                    <a:moveTo>
                      <a:pt x="0" y="674154"/>
                    </a:moveTo>
                    <a:lnTo>
                      <a:pt x="0" y="1376694"/>
                    </a:lnTo>
                    <a:lnTo>
                      <a:pt x="560471" y="1376694"/>
                    </a:lnTo>
                    <a:lnTo>
                      <a:pt x="560471" y="785330"/>
                    </a:lnTo>
                    <a:lnTo>
                      <a:pt x="840729" y="785330"/>
                    </a:lnTo>
                    <a:lnTo>
                      <a:pt x="840729" y="1376694"/>
                    </a:lnTo>
                    <a:lnTo>
                      <a:pt x="1401247" y="1376694"/>
                    </a:lnTo>
                    <a:lnTo>
                      <a:pt x="1401247" y="674154"/>
                    </a:lnTo>
                    <a:lnTo>
                      <a:pt x="700600" y="0"/>
                    </a:lnTo>
                    <a:lnTo>
                      <a:pt x="0" y="674154"/>
                    </a:lnTo>
                    <a:close/>
                    <a:moveTo>
                      <a:pt x="420388" y="1069185"/>
                    </a:moveTo>
                    <a:lnTo>
                      <a:pt x="140130" y="1069185"/>
                    </a:lnTo>
                    <a:lnTo>
                      <a:pt x="140130" y="785330"/>
                    </a:lnTo>
                    <a:lnTo>
                      <a:pt x="420388" y="785330"/>
                    </a:lnTo>
                    <a:lnTo>
                      <a:pt x="420388" y="1069185"/>
                    </a:lnTo>
                    <a:close/>
                    <a:moveTo>
                      <a:pt x="980859" y="785330"/>
                    </a:moveTo>
                    <a:lnTo>
                      <a:pt x="1261118" y="785330"/>
                    </a:lnTo>
                    <a:lnTo>
                      <a:pt x="1261118" y="1069185"/>
                    </a:lnTo>
                    <a:lnTo>
                      <a:pt x="980859" y="1069185"/>
                    </a:lnTo>
                    <a:lnTo>
                      <a:pt x="980859" y="785330"/>
                    </a:lnTo>
                    <a:close/>
                  </a:path>
                </a:pathLst>
              </a:custGeom>
              <a:grpFill/>
              <a:ln w="47228" cap="flat">
                <a:noFill/>
                <a:prstDash val="solid"/>
                <a:miter/>
              </a:ln>
            </p:spPr>
            <p:txBody>
              <a:bodyPr rtlCol="0" anchor="ctr"/>
              <a:lstStyle/>
              <a:p>
                <a:endParaRPr lang="en-US" dirty="0"/>
              </a:p>
            </p:txBody>
          </p:sp>
        </p:grpSp>
        <p:pic>
          <p:nvPicPr>
            <p:cNvPr id="27" name="Content Placeholder 29" descr="Suburban scene with solid fill">
              <a:extLst>
                <a:ext uri="{FF2B5EF4-FFF2-40B4-BE49-F238E27FC236}">
                  <a16:creationId xmlns:a16="http://schemas.microsoft.com/office/drawing/2014/main" id="{A48D166C-E349-D7F1-177F-64AA55600A8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662676" y="2225697"/>
              <a:ext cx="1616739" cy="1616739"/>
            </a:xfrm>
            <a:prstGeom prst="rect">
              <a:avLst/>
            </a:prstGeom>
          </p:spPr>
        </p:pic>
      </p:grpSp>
      <p:cxnSp>
        <p:nvCxnSpPr>
          <p:cNvPr id="31" name="Straight Connector 30">
            <a:extLst>
              <a:ext uri="{FF2B5EF4-FFF2-40B4-BE49-F238E27FC236}">
                <a16:creationId xmlns:a16="http://schemas.microsoft.com/office/drawing/2014/main" id="{F482E50E-96D9-FD0A-BE03-8BCD1C1226B8}"/>
              </a:ext>
              <a:ext uri="{C183D7F6-B498-43B3-948B-1728B52AA6E4}">
                <adec:decorative xmlns:adec="http://schemas.microsoft.com/office/drawing/2017/decorative" val="1"/>
              </a:ext>
            </a:extLst>
          </p:cNvPr>
          <p:cNvCxnSpPr/>
          <p:nvPr/>
        </p:nvCxnSpPr>
        <p:spPr>
          <a:xfrm>
            <a:off x="6122556" y="1339938"/>
            <a:ext cx="0" cy="1129442"/>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grpSp>
        <p:nvGrpSpPr>
          <p:cNvPr id="42" name="Group 41">
            <a:extLst>
              <a:ext uri="{FF2B5EF4-FFF2-40B4-BE49-F238E27FC236}">
                <a16:creationId xmlns:a16="http://schemas.microsoft.com/office/drawing/2014/main" id="{95B82D1C-7F45-BF22-C1E8-BB158F1A7CFA}"/>
              </a:ext>
              <a:ext uri="{C183D7F6-B498-43B3-948B-1728B52AA6E4}">
                <adec:decorative xmlns:adec="http://schemas.microsoft.com/office/drawing/2017/decorative" val="1"/>
              </a:ext>
            </a:extLst>
          </p:cNvPr>
          <p:cNvGrpSpPr/>
          <p:nvPr/>
        </p:nvGrpSpPr>
        <p:grpSpPr>
          <a:xfrm>
            <a:off x="8123256" y="1569335"/>
            <a:ext cx="3354611" cy="1148320"/>
            <a:chOff x="8152253" y="1604988"/>
            <a:chExt cx="2790109" cy="914400"/>
          </a:xfrm>
          <a:solidFill>
            <a:schemeClr val="bg1">
              <a:alpha val="88000"/>
            </a:schemeClr>
          </a:solidFill>
        </p:grpSpPr>
        <p:pic>
          <p:nvPicPr>
            <p:cNvPr id="33" name="Graphic 32" descr="Users with solid fill">
              <a:extLst>
                <a:ext uri="{FF2B5EF4-FFF2-40B4-BE49-F238E27FC236}">
                  <a16:creationId xmlns:a16="http://schemas.microsoft.com/office/drawing/2014/main" id="{19546240-94A8-FACF-D351-3943AE894D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90107" y="1604988"/>
              <a:ext cx="914400" cy="914400"/>
            </a:xfrm>
            <a:prstGeom prst="rect">
              <a:avLst/>
            </a:prstGeom>
          </p:spPr>
        </p:pic>
        <p:pic>
          <p:nvPicPr>
            <p:cNvPr id="34" name="Graphic 33" descr="Users with solid fill">
              <a:extLst>
                <a:ext uri="{FF2B5EF4-FFF2-40B4-BE49-F238E27FC236}">
                  <a16:creationId xmlns:a16="http://schemas.microsoft.com/office/drawing/2014/main" id="{66A27374-B9FB-9CA9-066A-7A8F7C7CA9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52253" y="1604988"/>
              <a:ext cx="914400" cy="914400"/>
            </a:xfrm>
            <a:prstGeom prst="rect">
              <a:avLst/>
            </a:prstGeom>
          </p:spPr>
        </p:pic>
        <p:pic>
          <p:nvPicPr>
            <p:cNvPr id="35" name="Graphic 34" descr="Users with solid fill">
              <a:extLst>
                <a:ext uri="{FF2B5EF4-FFF2-40B4-BE49-F238E27FC236}">
                  <a16:creationId xmlns:a16="http://schemas.microsoft.com/office/drawing/2014/main" id="{F335E06F-C1F0-29C2-0951-4A87527D24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27962" y="1604988"/>
              <a:ext cx="914400" cy="914400"/>
            </a:xfrm>
            <a:prstGeom prst="rect">
              <a:avLst/>
            </a:prstGeom>
          </p:spPr>
        </p:pic>
        <p:pic>
          <p:nvPicPr>
            <p:cNvPr id="37" name="Graphic 36" descr="User with solid fill">
              <a:extLst>
                <a:ext uri="{FF2B5EF4-FFF2-40B4-BE49-F238E27FC236}">
                  <a16:creationId xmlns:a16="http://schemas.microsoft.com/office/drawing/2014/main" id="{2C8721EB-97DD-3399-720B-7593D85ABE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17852" y="1799010"/>
              <a:ext cx="635094" cy="635094"/>
            </a:xfrm>
            <a:prstGeom prst="rect">
              <a:avLst/>
            </a:prstGeom>
          </p:spPr>
        </p:pic>
        <p:pic>
          <p:nvPicPr>
            <p:cNvPr id="40" name="Graphic 39" descr="User with solid fill">
              <a:extLst>
                <a:ext uri="{FF2B5EF4-FFF2-40B4-BE49-F238E27FC236}">
                  <a16:creationId xmlns:a16="http://schemas.microsoft.com/office/drawing/2014/main" id="{B715D4DD-3535-54A8-BB41-A9DBD2AE68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63919" y="1781491"/>
              <a:ext cx="635094" cy="635094"/>
            </a:xfrm>
            <a:prstGeom prst="rect">
              <a:avLst/>
            </a:prstGeom>
          </p:spPr>
        </p:pic>
      </p:grpSp>
      <p:pic>
        <p:nvPicPr>
          <p:cNvPr id="44" name="Graphic 43">
            <a:extLst>
              <a:ext uri="{FF2B5EF4-FFF2-40B4-BE49-F238E27FC236}">
                <a16:creationId xmlns:a16="http://schemas.microsoft.com/office/drawing/2014/main" id="{A834415C-9E50-74E0-890E-95B285F56DD4}"/>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5022" y="4337438"/>
            <a:ext cx="1909730" cy="1909730"/>
          </a:xfrm>
          <a:prstGeom prst="rect">
            <a:avLst/>
          </a:prstGeom>
        </p:spPr>
      </p:pic>
      <p:grpSp>
        <p:nvGrpSpPr>
          <p:cNvPr id="3" name="Group 2">
            <a:extLst>
              <a:ext uri="{FF2B5EF4-FFF2-40B4-BE49-F238E27FC236}">
                <a16:creationId xmlns:a16="http://schemas.microsoft.com/office/drawing/2014/main" id="{C9EFB02F-9587-DD1F-6229-C1AF93B8BC5A}"/>
              </a:ext>
              <a:ext uri="{C183D7F6-B498-43B3-948B-1728B52AA6E4}">
                <adec:decorative xmlns:adec="http://schemas.microsoft.com/office/drawing/2017/decorative" val="1"/>
              </a:ext>
            </a:extLst>
          </p:cNvPr>
          <p:cNvGrpSpPr/>
          <p:nvPr/>
        </p:nvGrpSpPr>
        <p:grpSpPr>
          <a:xfrm flipH="1">
            <a:off x="507993" y="1440456"/>
            <a:ext cx="1645920" cy="1463040"/>
            <a:chOff x="4167718" y="1186506"/>
            <a:chExt cx="1775793" cy="1556940"/>
          </a:xfrm>
        </p:grpSpPr>
        <p:sp>
          <p:nvSpPr>
            <p:cNvPr id="50" name="Freeform: Shape 49">
              <a:extLst>
                <a:ext uri="{FF2B5EF4-FFF2-40B4-BE49-F238E27FC236}">
                  <a16:creationId xmlns:a16="http://schemas.microsoft.com/office/drawing/2014/main" id="{0A83D7E9-D052-F1EF-BB7E-C51069ABB64F}"/>
                </a:ext>
              </a:extLst>
            </p:cNvPr>
            <p:cNvSpPr/>
            <p:nvPr/>
          </p:nvSpPr>
          <p:spPr>
            <a:xfrm flipH="1">
              <a:off x="4167718" y="1996812"/>
              <a:ext cx="1775793" cy="746634"/>
            </a:xfrm>
            <a:custGeom>
              <a:avLst/>
              <a:gdLst>
                <a:gd name="connsiteX0" fmla="*/ 1775792 w 1775793"/>
                <a:gd name="connsiteY0" fmla="*/ 80713 h 746634"/>
                <a:gd name="connsiteX1" fmla="*/ 1695878 w 1775793"/>
                <a:gd name="connsiteY1" fmla="*/ 1 h 746634"/>
                <a:gd name="connsiteX2" fmla="*/ 1653343 w 1775793"/>
                <a:gd name="connsiteY2" fmla="*/ 11941 h 746634"/>
                <a:gd name="connsiteX3" fmla="*/ 1308275 w 1775793"/>
                <a:gd name="connsiteY3" fmla="*/ 209236 h 746634"/>
                <a:gd name="connsiteX4" fmla="*/ 1307851 w 1775793"/>
                <a:gd name="connsiteY4" fmla="*/ 277261 h 746634"/>
                <a:gd name="connsiteX5" fmla="*/ 1145104 w 1775793"/>
                <a:gd name="connsiteY5" fmla="*/ 403584 h 746634"/>
                <a:gd name="connsiteX6" fmla="*/ 786999 w 1775793"/>
                <a:gd name="connsiteY6" fmla="*/ 403584 h 746634"/>
                <a:gd name="connsiteX7" fmla="*/ 786999 w 1775793"/>
                <a:gd name="connsiteY7" fmla="*/ 322866 h 746634"/>
                <a:gd name="connsiteX8" fmla="*/ 1150229 w 1775793"/>
                <a:gd name="connsiteY8" fmla="*/ 322866 h 746634"/>
                <a:gd name="connsiteX9" fmla="*/ 1230947 w 1775793"/>
                <a:gd name="connsiteY9" fmla="*/ 242148 h 746634"/>
                <a:gd name="connsiteX10" fmla="*/ 1150229 w 1775793"/>
                <a:gd name="connsiteY10" fmla="*/ 161431 h 746634"/>
                <a:gd name="connsiteX11" fmla="*/ 665922 w 1775793"/>
                <a:gd name="connsiteY11" fmla="*/ 161431 h 746634"/>
                <a:gd name="connsiteX12" fmla="*/ 570655 w 1775793"/>
                <a:gd name="connsiteY12" fmla="*/ 188632 h 746634"/>
                <a:gd name="connsiteX13" fmla="*/ 0 w 1775793"/>
                <a:gd name="connsiteY13" fmla="*/ 464122 h 746634"/>
                <a:gd name="connsiteX14" fmla="*/ 282512 w 1775793"/>
                <a:gd name="connsiteY14" fmla="*/ 746635 h 746634"/>
                <a:gd name="connsiteX15" fmla="*/ 766819 w 1775793"/>
                <a:gd name="connsiteY15" fmla="*/ 565020 h 746634"/>
                <a:gd name="connsiteX16" fmla="*/ 1143974 w 1775793"/>
                <a:gd name="connsiteY16" fmla="*/ 565020 h 746634"/>
                <a:gd name="connsiteX17" fmla="*/ 1191718 w 1775793"/>
                <a:gd name="connsiteY17" fmla="*/ 549381 h 746634"/>
                <a:gd name="connsiteX18" fmla="*/ 1745987 w 1775793"/>
                <a:gd name="connsiteY18" fmla="*/ 142866 h 746634"/>
                <a:gd name="connsiteX19" fmla="*/ 1775792 w 1775793"/>
                <a:gd name="connsiteY19" fmla="*/ 80713 h 74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75793" h="746634">
                  <a:moveTo>
                    <a:pt x="1775792" y="80713"/>
                  </a:moveTo>
                  <a:cubicBezTo>
                    <a:pt x="1776012" y="36356"/>
                    <a:pt x="1740232" y="221"/>
                    <a:pt x="1695878" y="1"/>
                  </a:cubicBezTo>
                  <a:cubicBezTo>
                    <a:pt x="1680862" y="-74"/>
                    <a:pt x="1666127" y="4063"/>
                    <a:pt x="1653343" y="11941"/>
                  </a:cubicBezTo>
                  <a:lnTo>
                    <a:pt x="1308275" y="209236"/>
                  </a:lnTo>
                  <a:cubicBezTo>
                    <a:pt x="1312934" y="231687"/>
                    <a:pt x="1312789" y="254870"/>
                    <a:pt x="1307851" y="277261"/>
                  </a:cubicBezTo>
                  <a:cubicBezTo>
                    <a:pt x="1289748" y="352201"/>
                    <a:pt x="1222191" y="404637"/>
                    <a:pt x="1145104" y="403584"/>
                  </a:cubicBezTo>
                  <a:lnTo>
                    <a:pt x="786999" y="403584"/>
                  </a:lnTo>
                  <a:lnTo>
                    <a:pt x="786999" y="322866"/>
                  </a:lnTo>
                  <a:lnTo>
                    <a:pt x="1150229" y="322866"/>
                  </a:lnTo>
                  <a:cubicBezTo>
                    <a:pt x="1194808" y="322866"/>
                    <a:pt x="1230947" y="286727"/>
                    <a:pt x="1230947" y="242148"/>
                  </a:cubicBezTo>
                  <a:cubicBezTo>
                    <a:pt x="1230947" y="197570"/>
                    <a:pt x="1194808" y="161431"/>
                    <a:pt x="1150229" y="161431"/>
                  </a:cubicBezTo>
                  <a:lnTo>
                    <a:pt x="665922" y="161431"/>
                  </a:lnTo>
                  <a:cubicBezTo>
                    <a:pt x="632251" y="161439"/>
                    <a:pt x="599253" y="170860"/>
                    <a:pt x="570655" y="188632"/>
                  </a:cubicBezTo>
                  <a:lnTo>
                    <a:pt x="0" y="464122"/>
                  </a:lnTo>
                  <a:lnTo>
                    <a:pt x="282512" y="746635"/>
                  </a:lnTo>
                  <a:cubicBezTo>
                    <a:pt x="413053" y="616094"/>
                    <a:pt x="582682" y="565020"/>
                    <a:pt x="766819" y="565020"/>
                  </a:cubicBezTo>
                  <a:lnTo>
                    <a:pt x="1143974" y="565020"/>
                  </a:lnTo>
                  <a:cubicBezTo>
                    <a:pt x="1161146" y="565018"/>
                    <a:pt x="1177873" y="559539"/>
                    <a:pt x="1191718" y="549381"/>
                  </a:cubicBezTo>
                  <a:lnTo>
                    <a:pt x="1745987" y="142866"/>
                  </a:lnTo>
                  <a:cubicBezTo>
                    <a:pt x="1764780" y="127699"/>
                    <a:pt x="1775730" y="104864"/>
                    <a:pt x="1775792" y="80713"/>
                  </a:cubicBezTo>
                  <a:close/>
                </a:path>
              </a:pathLst>
            </a:custGeom>
            <a:solidFill>
              <a:schemeClr val="bg1">
                <a:alpha val="70000"/>
              </a:schemeClr>
            </a:solidFill>
            <a:ln w="20141"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274B8AE7-8A33-E1A5-9B58-D6E8CA64A835}"/>
                </a:ext>
              </a:extLst>
            </p:cNvPr>
            <p:cNvSpPr/>
            <p:nvPr/>
          </p:nvSpPr>
          <p:spPr>
            <a:xfrm flipH="1">
              <a:off x="4559656" y="1186506"/>
              <a:ext cx="914400" cy="822960"/>
            </a:xfrm>
            <a:custGeom>
              <a:avLst/>
              <a:gdLst>
                <a:gd name="connsiteX0" fmla="*/ 343051 w 686101"/>
                <a:gd name="connsiteY0" fmla="*/ 135506 h 650082"/>
                <a:gd name="connsiteX1" fmla="*/ 0 w 686101"/>
                <a:gd name="connsiteY1" fmla="*/ 175865 h 650082"/>
                <a:gd name="connsiteX2" fmla="*/ 343051 w 686101"/>
                <a:gd name="connsiteY2" fmla="*/ 650082 h 650082"/>
                <a:gd name="connsiteX3" fmla="*/ 686102 w 686101"/>
                <a:gd name="connsiteY3" fmla="*/ 175865 h 650082"/>
                <a:gd name="connsiteX4" fmla="*/ 343051 w 686101"/>
                <a:gd name="connsiteY4" fmla="*/ 135506 h 650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6101" h="650082">
                  <a:moveTo>
                    <a:pt x="343051" y="135506"/>
                  </a:moveTo>
                  <a:cubicBezTo>
                    <a:pt x="215920" y="-116737"/>
                    <a:pt x="0" y="34609"/>
                    <a:pt x="0" y="175865"/>
                  </a:cubicBezTo>
                  <a:cubicBezTo>
                    <a:pt x="0" y="387750"/>
                    <a:pt x="343051" y="650082"/>
                    <a:pt x="343051" y="650082"/>
                  </a:cubicBezTo>
                  <a:cubicBezTo>
                    <a:pt x="343051" y="650082"/>
                    <a:pt x="686102" y="387750"/>
                    <a:pt x="686102" y="175865"/>
                  </a:cubicBezTo>
                  <a:cubicBezTo>
                    <a:pt x="686102" y="34609"/>
                    <a:pt x="470181" y="-116737"/>
                    <a:pt x="343051" y="135506"/>
                  </a:cubicBezTo>
                  <a:close/>
                </a:path>
              </a:pathLst>
            </a:custGeom>
            <a:solidFill>
              <a:schemeClr val="bg1">
                <a:alpha val="70000"/>
              </a:schemeClr>
            </a:solidFill>
            <a:ln w="20141" cap="flat">
              <a:noFill/>
              <a:prstDash val="solid"/>
              <a:miter/>
            </a:ln>
          </p:spPr>
          <p:txBody>
            <a:bodyPr rtlCol="0" anchor="ctr"/>
            <a:lstStyle/>
            <a:p>
              <a:endParaRPr lang="en-US" dirty="0"/>
            </a:p>
          </p:txBody>
        </p:sp>
        <p:pic>
          <p:nvPicPr>
            <p:cNvPr id="46" name="Graphic 45" descr="User with solid fill">
              <a:extLst>
                <a:ext uri="{FF2B5EF4-FFF2-40B4-BE49-F238E27FC236}">
                  <a16:creationId xmlns:a16="http://schemas.microsoft.com/office/drawing/2014/main" id="{228BDAA2-C98A-774E-1899-7328398EDB34}"/>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734834" y="1315239"/>
              <a:ext cx="554452" cy="554452"/>
            </a:xfrm>
            <a:prstGeom prst="rect">
              <a:avLst/>
            </a:prstGeom>
          </p:spPr>
        </p:pic>
      </p:grpSp>
      <p:sp>
        <p:nvSpPr>
          <p:cNvPr id="52" name="Footer Placeholder 51">
            <a:extLst>
              <a:ext uri="{FF2B5EF4-FFF2-40B4-BE49-F238E27FC236}">
                <a16:creationId xmlns:a16="http://schemas.microsoft.com/office/drawing/2014/main" id="{8425D8D7-6478-BFAF-3A81-0469F8AA4C76}"/>
              </a:ext>
            </a:extLst>
          </p:cNvPr>
          <p:cNvSpPr>
            <a:spLocks noGrp="1"/>
          </p:cNvSpPr>
          <p:nvPr>
            <p:ph type="ftr" sz="quarter" idx="11"/>
          </p:nvPr>
        </p:nvSpPr>
        <p:spPr>
          <a:xfrm>
            <a:off x="3603010" y="6516376"/>
            <a:ext cx="8408520" cy="365125"/>
          </a:xfrm>
        </p:spPr>
        <p:txBody>
          <a:bodyPr/>
          <a:lstStyle/>
          <a:p>
            <a:pPr algn="l"/>
            <a:r>
              <a:rPr lang="en-US" dirty="0">
                <a:solidFill>
                  <a:schemeClr val="tx1"/>
                </a:solidFill>
              </a:rPr>
              <a:t>(Substance Abuse and Mental Health Services Administration, 2024; Ghertner, 2023; AFCARS Data 2021 as of 10/01/24)</a:t>
            </a:r>
          </a:p>
        </p:txBody>
      </p:sp>
    </p:spTree>
    <p:extLst>
      <p:ext uri="{BB962C8B-B14F-4D97-AF65-F5344CB8AC3E}">
        <p14:creationId xmlns:p14="http://schemas.microsoft.com/office/powerpoint/2010/main" val="884817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199" y="1888761"/>
            <a:ext cx="10515600" cy="2016475"/>
          </a:xfrm>
        </p:spPr>
        <p:txBody>
          <a:bodyPr vert="horz" lIns="91440" tIns="45720" rIns="91440" bIns="45720" rtlCol="0" anchor="ctr">
            <a:noAutofit/>
          </a:bodyPr>
          <a:lstStyle/>
          <a:p>
            <a:pPr algn="ctr"/>
            <a:r>
              <a:rPr lang="en-US" sz="4800" kern="1200" dirty="0">
                <a:solidFill>
                  <a:schemeClr val="tx1"/>
                </a:solidFill>
                <a:latin typeface="+mj-lt"/>
                <a:ea typeface="+mj-ea"/>
                <a:cs typeface="+mj-cs"/>
              </a:rPr>
              <a:t>Early Identification </a:t>
            </a:r>
            <a:r>
              <a:rPr lang="en-US" sz="4800" dirty="0"/>
              <a:t>&amp;</a:t>
            </a:r>
            <a:r>
              <a:rPr lang="en-US" sz="4800" kern="1200" dirty="0">
                <a:solidFill>
                  <a:schemeClr val="tx1"/>
                </a:solidFill>
                <a:latin typeface="+mj-lt"/>
                <a:ea typeface="+mj-ea"/>
                <a:cs typeface="+mj-cs"/>
              </a:rPr>
              <a:t> Timely Access </a:t>
            </a:r>
            <a:br>
              <a:rPr lang="en-US" sz="4800" kern="1200" dirty="0">
                <a:solidFill>
                  <a:schemeClr val="tx1"/>
                </a:solidFill>
                <a:latin typeface="+mj-lt"/>
                <a:ea typeface="+mj-ea"/>
                <a:cs typeface="+mj-cs"/>
              </a:rPr>
            </a:br>
            <a:r>
              <a:rPr lang="en-US" sz="4800" kern="1200" dirty="0">
                <a:solidFill>
                  <a:schemeClr val="tx1"/>
                </a:solidFill>
                <a:latin typeface="+mj-lt"/>
                <a:ea typeface="+mj-ea"/>
                <a:cs typeface="+mj-cs"/>
              </a:rPr>
              <a:t>to Substance Use Disorder </a:t>
            </a:r>
            <a:br>
              <a:rPr lang="en-US" sz="4800" kern="1200" dirty="0">
                <a:solidFill>
                  <a:schemeClr val="tx1"/>
                </a:solidFill>
                <a:latin typeface="+mj-lt"/>
                <a:ea typeface="+mj-ea"/>
                <a:cs typeface="+mj-cs"/>
              </a:rPr>
            </a:br>
            <a:r>
              <a:rPr lang="en-US" sz="4800" kern="1200" dirty="0">
                <a:solidFill>
                  <a:schemeClr val="tx1"/>
                </a:solidFill>
                <a:latin typeface="+mj-lt"/>
                <a:ea typeface="+mj-ea"/>
                <a:cs typeface="+mj-cs"/>
              </a:rPr>
              <a:t>Treatment Services</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p:txBody>
          <a:bodyPr vert="horz" lIns="91440" tIns="45720" rIns="91440" bIns="45720" rtlCol="0" anchor="ctr">
            <a:normAutofit/>
          </a:bodyPr>
          <a:lstStyle/>
          <a:p>
            <a:pPr algn="ctr"/>
            <a:r>
              <a:rPr lang="en-US" kern="1200" dirty="0">
                <a:solidFill>
                  <a:schemeClr val="tx1"/>
                </a:solidFill>
                <a:latin typeface="+mn-lt"/>
                <a:ea typeface="+mn-ea"/>
                <a:cs typeface="+mn-cs"/>
              </a:rPr>
              <a:t>Small Group Discussion &amp; Action Planning</a:t>
            </a:r>
          </a:p>
        </p:txBody>
      </p:sp>
    </p:spTree>
    <p:extLst>
      <p:ext uri="{BB962C8B-B14F-4D97-AF65-F5344CB8AC3E}">
        <p14:creationId xmlns:p14="http://schemas.microsoft.com/office/powerpoint/2010/main" val="2295329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90A66F-CF1F-E7BC-24B1-3610FA67C55A}"/>
              </a:ext>
              <a:ext uri="{C183D7F6-B498-43B3-948B-1728B52AA6E4}">
                <adec:decorative xmlns:adec="http://schemas.microsoft.com/office/drawing/2017/decorative" val="1"/>
              </a:ext>
            </a:extLst>
          </p:cNvPr>
          <p:cNvSpPr/>
          <p:nvPr/>
        </p:nvSpPr>
        <p:spPr>
          <a:xfrm>
            <a:off x="629587" y="4920274"/>
            <a:ext cx="10927829" cy="742589"/>
          </a:xfrm>
          <a:prstGeom prst="rect">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hidden="1">
            <a:extLst>
              <a:ext uri="{FF2B5EF4-FFF2-40B4-BE49-F238E27FC236}">
                <a16:creationId xmlns:a16="http://schemas.microsoft.com/office/drawing/2014/main" id="{22D954AA-4411-84F7-63C4-E9844AD221E1}"/>
              </a:ext>
            </a:extLst>
          </p:cNvPr>
          <p:cNvSpPr>
            <a:spLocks noGrp="1"/>
          </p:cNvSpPr>
          <p:nvPr>
            <p:ph type="title"/>
          </p:nvPr>
        </p:nvSpPr>
        <p:spPr/>
        <p:txBody>
          <a:bodyPr/>
          <a:lstStyle/>
          <a:p>
            <a:r>
              <a:rPr lang="en-US" dirty="0"/>
              <a:t>Small Group Discussion Questions – Equitable and Timely Access to Substance Use Disorder Treatment Services</a:t>
            </a:r>
          </a:p>
        </p:txBody>
      </p:sp>
      <p:sp>
        <p:nvSpPr>
          <p:cNvPr id="2" name="Content Placeholder 1">
            <a:extLst>
              <a:ext uri="{FF2B5EF4-FFF2-40B4-BE49-F238E27FC236}">
                <a16:creationId xmlns:a16="http://schemas.microsoft.com/office/drawing/2014/main" id="{B65AD1F4-C34A-AB79-927C-4D2A48C68277}"/>
              </a:ext>
              <a:ext uri="{C183D7F6-B498-43B3-948B-1728B52AA6E4}">
                <adec:decorative xmlns:adec="http://schemas.microsoft.com/office/drawing/2017/decorative" val="1"/>
              </a:ext>
            </a:extLst>
          </p:cNvPr>
          <p:cNvSpPr>
            <a:spLocks noGrp="1"/>
          </p:cNvSpPr>
          <p:nvPr>
            <p:ph sz="quarter" idx="14"/>
          </p:nvPr>
        </p:nvSpPr>
        <p:spPr>
          <a:xfrm>
            <a:off x="1524000" y="5786548"/>
            <a:ext cx="9144000" cy="488802"/>
          </a:xfrm>
        </p:spPr>
        <p:txBody>
          <a:bodyPr/>
          <a:lstStyle/>
          <a:p>
            <a:r>
              <a:rPr lang="en-US" dirty="0"/>
              <a:t>Small Group Discussion Questions</a:t>
            </a:r>
          </a:p>
        </p:txBody>
      </p:sp>
      <p:sp>
        <p:nvSpPr>
          <p:cNvPr id="3" name="Content Placeholder 2">
            <a:extLst>
              <a:ext uri="{FF2B5EF4-FFF2-40B4-BE49-F238E27FC236}">
                <a16:creationId xmlns:a16="http://schemas.microsoft.com/office/drawing/2014/main" id="{C45A9506-18AC-6AFF-00B6-4FD0080517A1}"/>
              </a:ext>
            </a:extLst>
          </p:cNvPr>
          <p:cNvSpPr>
            <a:spLocks noGrp="1"/>
          </p:cNvSpPr>
          <p:nvPr>
            <p:ph sz="quarter" idx="15"/>
          </p:nvPr>
        </p:nvSpPr>
        <p:spPr>
          <a:xfrm>
            <a:off x="629587" y="582650"/>
            <a:ext cx="10927829" cy="5080213"/>
          </a:xfrm>
        </p:spPr>
        <p:txBody>
          <a:bodyPr anchor="ctr"/>
          <a:lstStyle/>
          <a:p>
            <a:pPr marL="0" indent="0">
              <a:lnSpc>
                <a:spcPct val="100000"/>
              </a:lnSpc>
              <a:spcBef>
                <a:spcPts val="400"/>
              </a:spcBef>
              <a:spcAft>
                <a:spcPts val="400"/>
              </a:spcAft>
              <a:buNone/>
            </a:pPr>
            <a:r>
              <a:rPr lang="en-US" sz="1450" b="1" dirty="0"/>
              <a:t>Substance use and its effects on child and family safety is not always evident from the initial CA/N report. </a:t>
            </a:r>
          </a:p>
          <a:p>
            <a:pPr lvl="1" indent="-457200">
              <a:lnSpc>
                <a:spcPct val="100000"/>
              </a:lnSpc>
              <a:spcBef>
                <a:spcPts val="400"/>
              </a:spcBef>
              <a:spcAft>
                <a:spcPts val="400"/>
              </a:spcAft>
            </a:pPr>
            <a:r>
              <a:rPr lang="en-US" sz="1400" dirty="0"/>
              <a:t>What array of tools does your agency use to support early identification of parental substance use and co-occurring disorders?</a:t>
            </a:r>
          </a:p>
          <a:p>
            <a:pPr lvl="1" indent="-457200">
              <a:lnSpc>
                <a:spcPct val="100000"/>
              </a:lnSpc>
              <a:spcBef>
                <a:spcPts val="400"/>
              </a:spcBef>
              <a:spcAft>
                <a:spcPts val="400"/>
              </a:spcAft>
            </a:pPr>
            <a:r>
              <a:rPr lang="en-US" sz="1400" dirty="0"/>
              <a:t>Has your agency implemented universal screening using a validated tool?</a:t>
            </a:r>
          </a:p>
          <a:p>
            <a:pPr marL="0" indent="0">
              <a:lnSpc>
                <a:spcPct val="100000"/>
              </a:lnSpc>
              <a:spcBef>
                <a:spcPts val="400"/>
              </a:spcBef>
              <a:spcAft>
                <a:spcPts val="400"/>
              </a:spcAft>
              <a:buNone/>
            </a:pPr>
            <a:r>
              <a:rPr lang="en-US" sz="1450" b="1" dirty="0"/>
              <a:t>Does your agency have a memorandum of understanding (MOU) with local treatment providers to guarantee priority access to substance use/co-occurring assessment and treatment services?</a:t>
            </a:r>
          </a:p>
          <a:p>
            <a:pPr lvl="1" indent="-457200">
              <a:lnSpc>
                <a:spcPct val="100000"/>
              </a:lnSpc>
              <a:spcBef>
                <a:spcPts val="400"/>
              </a:spcBef>
              <a:spcAft>
                <a:spcPts val="400"/>
              </a:spcAft>
            </a:pPr>
            <a:r>
              <a:rPr lang="en-US" sz="1400" dirty="0"/>
              <a:t>For those who answered yes, how does this work and have you observed any improvements with early identification and timely access?</a:t>
            </a:r>
          </a:p>
          <a:p>
            <a:pPr lvl="1" indent="-457200">
              <a:lnSpc>
                <a:spcPct val="100000"/>
              </a:lnSpc>
              <a:spcBef>
                <a:spcPts val="400"/>
              </a:spcBef>
              <a:spcAft>
                <a:spcPts val="400"/>
              </a:spcAft>
            </a:pPr>
            <a:r>
              <a:rPr lang="en-US" sz="1400" dirty="0"/>
              <a:t>For those who answered no, what is your current referral practice and on average how long are parents waiting from date of referral to intake for assessment and treatment services?</a:t>
            </a:r>
          </a:p>
          <a:p>
            <a:pPr marL="0" indent="0">
              <a:lnSpc>
                <a:spcPct val="100000"/>
              </a:lnSpc>
              <a:spcBef>
                <a:spcPts val="400"/>
              </a:spcBef>
              <a:spcAft>
                <a:spcPts val="400"/>
              </a:spcAft>
              <a:buNone/>
            </a:pPr>
            <a:r>
              <a:rPr lang="en-US" sz="1450" b="1" dirty="0"/>
              <a:t>Do families affected by substance use or co-occurring disorders receive a more intensive service delivery compared to other child welfare-involved families with no history of substance use or co-occurring disorders (e.g., in-home family preservation vs family reunification services)?</a:t>
            </a:r>
          </a:p>
          <a:p>
            <a:pPr lvl="1" indent="-457200">
              <a:lnSpc>
                <a:spcPct val="100000"/>
              </a:lnSpc>
              <a:spcBef>
                <a:spcPts val="400"/>
              </a:spcBef>
              <a:spcAft>
                <a:spcPts val="400"/>
              </a:spcAft>
            </a:pPr>
            <a:r>
              <a:rPr lang="en-US" sz="1400" dirty="0"/>
              <a:t>Does your agency currently offer evidence-based programs or interventions to meet the specific needs of families affected by substance use or co-occurring disorders?</a:t>
            </a:r>
          </a:p>
          <a:p>
            <a:pPr lvl="1" indent="-457200">
              <a:lnSpc>
                <a:spcPct val="100000"/>
              </a:lnSpc>
              <a:spcBef>
                <a:spcPts val="400"/>
              </a:spcBef>
              <a:spcAft>
                <a:spcPts val="400"/>
              </a:spcAft>
            </a:pPr>
            <a:r>
              <a:rPr lang="en-US" sz="1400" dirty="0"/>
              <a:t>If yes, how are families identified and engaged for these evidence-based programs or interventions? </a:t>
            </a:r>
          </a:p>
          <a:p>
            <a:pPr lvl="1" indent="-457200">
              <a:lnSpc>
                <a:spcPct val="100000"/>
              </a:lnSpc>
              <a:spcBef>
                <a:spcPts val="400"/>
              </a:spcBef>
              <a:spcAft>
                <a:spcPts val="400"/>
              </a:spcAft>
            </a:pPr>
            <a:r>
              <a:rPr lang="en-US" sz="1400" dirty="0"/>
              <a:t>And what steps does your agency take to ensure access and utilization for all families in need of these treatment services?</a:t>
            </a:r>
          </a:p>
        </p:txBody>
      </p:sp>
    </p:spTree>
    <p:extLst>
      <p:ext uri="{BB962C8B-B14F-4D97-AF65-F5344CB8AC3E}">
        <p14:creationId xmlns:p14="http://schemas.microsoft.com/office/powerpoint/2010/main" val="1031480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Connector: Elbow 22">
            <a:extLst>
              <a:ext uri="{FF2B5EF4-FFF2-40B4-BE49-F238E27FC236}">
                <a16:creationId xmlns:a16="http://schemas.microsoft.com/office/drawing/2014/main" id="{44CE04F7-7BD5-BFBA-4CCA-695C8C05F4E3}"/>
              </a:ext>
              <a:ext uri="{C183D7F6-B498-43B3-948B-1728B52AA6E4}">
                <adec:decorative xmlns:adec="http://schemas.microsoft.com/office/drawing/2017/decorative" val="1"/>
              </a:ext>
            </a:extLst>
          </p:cNvPr>
          <p:cNvCxnSpPr>
            <a:cxnSpLocks/>
          </p:cNvCxnSpPr>
          <p:nvPr/>
        </p:nvCxnSpPr>
        <p:spPr>
          <a:xfrm>
            <a:off x="6137632" y="1266899"/>
            <a:ext cx="5952016" cy="5075718"/>
          </a:xfrm>
          <a:prstGeom prst="bentConnector3">
            <a:avLst>
              <a:gd name="adj1" fmla="val 43385"/>
            </a:avLst>
          </a:prstGeom>
          <a:ln w="76200">
            <a:gradFill>
              <a:gsLst>
                <a:gs pos="25000">
                  <a:schemeClr val="accent2">
                    <a:lumMod val="75000"/>
                  </a:schemeClr>
                </a:gs>
                <a:gs pos="100000">
                  <a:schemeClr val="accent3"/>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03889BC5-CA16-99F5-3F6E-1A682E4FE6D2}"/>
              </a:ext>
              <a:ext uri="{C183D7F6-B498-43B3-948B-1728B52AA6E4}">
                <adec:decorative xmlns:adec="http://schemas.microsoft.com/office/drawing/2017/decorative" val="1"/>
              </a:ext>
            </a:extLst>
          </p:cNvPr>
          <p:cNvCxnSpPr>
            <a:cxnSpLocks/>
          </p:cNvCxnSpPr>
          <p:nvPr/>
        </p:nvCxnSpPr>
        <p:spPr>
          <a:xfrm>
            <a:off x="122782" y="1550112"/>
            <a:ext cx="6086670" cy="4963841"/>
          </a:xfrm>
          <a:prstGeom prst="bentConnector3">
            <a:avLst>
              <a:gd name="adj1" fmla="val 43620"/>
            </a:avLst>
          </a:prstGeom>
          <a:ln w="76200">
            <a:gradFill>
              <a:gsLst>
                <a:gs pos="25000">
                  <a:schemeClr val="tx2"/>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6A48BE9-F255-33F3-20C8-179A65EB43EA}"/>
              </a:ext>
              <a:ext uri="{C183D7F6-B498-43B3-948B-1728B52AA6E4}">
                <adec:decorative xmlns:adec="http://schemas.microsoft.com/office/drawing/2017/decorative" val="1"/>
              </a:ext>
            </a:extLst>
          </p:cNvPr>
          <p:cNvCxnSpPr>
            <a:cxnSpLocks/>
          </p:cNvCxnSpPr>
          <p:nvPr/>
        </p:nvCxnSpPr>
        <p:spPr>
          <a:xfrm>
            <a:off x="6175340" y="1229190"/>
            <a:ext cx="0" cy="5298705"/>
          </a:xfrm>
          <a:prstGeom prst="line">
            <a:avLst/>
          </a:prstGeom>
          <a:ln w="76200">
            <a:gradFill>
              <a:gsLst>
                <a:gs pos="0">
                  <a:schemeClr val="accent2">
                    <a:lumMod val="7500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2" name="Speech Bubble: Rectangle with Corners Rounded 1">
            <a:extLst>
              <a:ext uri="{FF2B5EF4-FFF2-40B4-BE49-F238E27FC236}">
                <a16:creationId xmlns:a16="http://schemas.microsoft.com/office/drawing/2014/main" id="{348E0793-F2AC-4422-7CA7-0B518172ECF6}"/>
              </a:ext>
              <a:ext uri="{C183D7F6-B498-43B3-948B-1728B52AA6E4}">
                <adec:decorative xmlns:adec="http://schemas.microsoft.com/office/drawing/2017/decorative" val="1"/>
              </a:ext>
            </a:extLst>
          </p:cNvPr>
          <p:cNvSpPr/>
          <p:nvPr/>
        </p:nvSpPr>
        <p:spPr>
          <a:xfrm>
            <a:off x="347160" y="1881969"/>
            <a:ext cx="2805135" cy="2118238"/>
          </a:xfrm>
          <a:prstGeom prst="wedgeRoundRectCallout">
            <a:avLst/>
          </a:prstGeom>
          <a:solidFill>
            <a:schemeClr val="tx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Speech Bubble: Rectangle 2">
            <a:extLst>
              <a:ext uri="{FF2B5EF4-FFF2-40B4-BE49-F238E27FC236}">
                <a16:creationId xmlns:a16="http://schemas.microsoft.com/office/drawing/2014/main" id="{9FDB8AA1-6825-E455-28F2-3781B5388262}"/>
              </a:ext>
              <a:ext uri="{C183D7F6-B498-43B3-948B-1728B52AA6E4}">
                <adec:decorative xmlns:adec="http://schemas.microsoft.com/office/drawing/2017/decorative" val="1"/>
              </a:ext>
            </a:extLst>
          </p:cNvPr>
          <p:cNvSpPr/>
          <p:nvPr/>
        </p:nvSpPr>
        <p:spPr>
          <a:xfrm flipH="1">
            <a:off x="3344161" y="2964497"/>
            <a:ext cx="2516772" cy="2252546"/>
          </a:xfrm>
          <a:prstGeom prst="wedgeRectCallou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Speech Bubble: Oval 8">
            <a:extLst>
              <a:ext uri="{FF2B5EF4-FFF2-40B4-BE49-F238E27FC236}">
                <a16:creationId xmlns:a16="http://schemas.microsoft.com/office/drawing/2014/main" id="{0CB5554A-0859-510A-44AF-E59CD7F23AE3}"/>
              </a:ext>
              <a:ext uri="{C183D7F6-B498-43B3-948B-1728B52AA6E4}">
                <adec:decorative xmlns:adec="http://schemas.microsoft.com/office/drawing/2017/decorative" val="1"/>
              </a:ext>
            </a:extLst>
          </p:cNvPr>
          <p:cNvSpPr/>
          <p:nvPr/>
        </p:nvSpPr>
        <p:spPr>
          <a:xfrm>
            <a:off x="5977862" y="1422793"/>
            <a:ext cx="3079055" cy="2252546"/>
          </a:xfrm>
          <a:prstGeom prst="wedgeEllipseCallout">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Speech Bubble: Rectangle with Corners Rounded 9">
            <a:extLst>
              <a:ext uri="{FF2B5EF4-FFF2-40B4-BE49-F238E27FC236}">
                <a16:creationId xmlns:a16="http://schemas.microsoft.com/office/drawing/2014/main" id="{B64CCF63-5A9E-737E-13AA-4C8E8820683F}"/>
              </a:ext>
              <a:ext uri="{C183D7F6-B498-43B3-948B-1728B52AA6E4}">
                <adec:decorative xmlns:adec="http://schemas.microsoft.com/office/drawing/2017/decorative" val="1"/>
              </a:ext>
            </a:extLst>
          </p:cNvPr>
          <p:cNvSpPr/>
          <p:nvPr/>
        </p:nvSpPr>
        <p:spPr>
          <a:xfrm flipH="1">
            <a:off x="9202441" y="2512666"/>
            <a:ext cx="2642399" cy="2252546"/>
          </a:xfrm>
          <a:prstGeom prst="wedgeRoundRectCallout">
            <a:avLst/>
          </a:prstGeom>
          <a:solidFill>
            <a:schemeClr val="accent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Title 13">
            <a:extLst>
              <a:ext uri="{FF2B5EF4-FFF2-40B4-BE49-F238E27FC236}">
                <a16:creationId xmlns:a16="http://schemas.microsoft.com/office/drawing/2014/main" id="{63A41B61-85D9-B00B-B466-9FE810018DE9}"/>
              </a:ext>
            </a:extLst>
          </p:cNvPr>
          <p:cNvSpPr>
            <a:spLocks noGrp="1"/>
          </p:cNvSpPr>
          <p:nvPr>
            <p:ph type="title"/>
          </p:nvPr>
        </p:nvSpPr>
        <p:spPr>
          <a:xfrm>
            <a:off x="0" y="0"/>
            <a:ext cx="12192000" cy="1120233"/>
          </a:xfrm>
          <a:prstGeom prst="rect">
            <a:avLst/>
          </a:prstGeom>
          <a:solidFill>
            <a:schemeClr val="tx2"/>
          </a:solidFill>
        </p:spPr>
        <p:txBody>
          <a:bodyPr vert="horz" lIns="91440" tIns="91440" rIns="91440" bIns="91440" rtlCol="0" anchor="ctr">
            <a:normAutofit fontScale="90000"/>
          </a:bodyPr>
          <a:lstStyle/>
          <a:p>
            <a:pPr marL="623888"/>
            <a:r>
              <a:rPr lang="en-US" sz="4000" dirty="0">
                <a:solidFill>
                  <a:srgbClr val="FFFFFF"/>
                </a:solidFill>
                <a:latin typeface="+mj-lt"/>
              </a:rPr>
              <a:t>Establishing Communication Pathways </a:t>
            </a:r>
            <a:br>
              <a:rPr lang="en-US" sz="4000" dirty="0">
                <a:solidFill>
                  <a:srgbClr val="FFFFFF"/>
                </a:solidFill>
                <a:latin typeface="+mj-lt"/>
              </a:rPr>
            </a:br>
            <a:r>
              <a:rPr lang="en-US" dirty="0">
                <a:solidFill>
                  <a:srgbClr val="FFFFFF"/>
                </a:solidFill>
                <a:latin typeface="+mj-lt"/>
              </a:rPr>
              <a:t>&amp;</a:t>
            </a:r>
            <a:r>
              <a:rPr lang="en-US" sz="4000" dirty="0">
                <a:solidFill>
                  <a:srgbClr val="FFFFFF"/>
                </a:solidFill>
                <a:latin typeface="+mj-lt"/>
              </a:rPr>
              <a:t> Information Sharing Protocols</a:t>
            </a:r>
            <a:endParaRPr lang="en-US" sz="4800" kern="1200" dirty="0">
              <a:solidFill>
                <a:srgbClr val="FFFFFF"/>
              </a:solidFill>
              <a:latin typeface="+mj-lt"/>
              <a:ea typeface="+mj-ea"/>
              <a:cs typeface="+mj-cs"/>
            </a:endParaRPr>
          </a:p>
        </p:txBody>
      </p:sp>
      <p:sp>
        <p:nvSpPr>
          <p:cNvPr id="5" name="Content Placeholder 4">
            <a:extLst>
              <a:ext uri="{FF2B5EF4-FFF2-40B4-BE49-F238E27FC236}">
                <a16:creationId xmlns:a16="http://schemas.microsoft.com/office/drawing/2014/main" id="{5E325614-56E3-1A74-D67E-458A05ECB7F6}"/>
              </a:ext>
            </a:extLst>
          </p:cNvPr>
          <p:cNvSpPr>
            <a:spLocks noGrp="1"/>
          </p:cNvSpPr>
          <p:nvPr>
            <p:ph sz="quarter" idx="14"/>
          </p:nvPr>
        </p:nvSpPr>
        <p:spPr>
          <a:xfrm>
            <a:off x="464695" y="2026327"/>
            <a:ext cx="2596282" cy="1838131"/>
          </a:xfrm>
          <a:prstGeom prst="rect">
            <a:avLst/>
          </a:prstGeom>
          <a:noFill/>
          <a:scene3d>
            <a:camera prst="orthographicFront"/>
            <a:lightRig rig="threePt" dir="t"/>
          </a:scene3d>
          <a:sp3d>
            <a:bevelT w="114300" prst="artDeco"/>
          </a:sp3d>
        </p:spPr>
        <p:txBody>
          <a:bodyPr lIns="0" rIns="0" anchor="ctr"/>
          <a:lstStyle/>
          <a:p>
            <a:pPr marL="342900" indent="-342900" algn="l">
              <a:buFont typeface="Arial" panose="020B0604020202020204" pitchFamily="34" charset="0"/>
              <a:buChar char="•"/>
            </a:pPr>
            <a:r>
              <a:rPr lang="en-US" sz="2000" b="0" dirty="0">
                <a:solidFill>
                  <a:schemeClr val="bg1"/>
                </a:solidFill>
              </a:rPr>
              <a:t>Client consent form</a:t>
            </a:r>
          </a:p>
          <a:p>
            <a:pPr marL="342900" indent="-342900" algn="l">
              <a:buFont typeface="Arial" panose="020B0604020202020204" pitchFamily="34" charset="0"/>
              <a:buChar char="•"/>
            </a:pPr>
            <a:r>
              <a:rPr lang="en-US" sz="2000" b="0" dirty="0">
                <a:solidFill>
                  <a:schemeClr val="bg1"/>
                </a:solidFill>
              </a:rPr>
              <a:t>System-level data to monitor effectiveness</a:t>
            </a:r>
          </a:p>
        </p:txBody>
      </p:sp>
      <p:sp>
        <p:nvSpPr>
          <p:cNvPr id="6" name="Content Placeholder 5">
            <a:extLst>
              <a:ext uri="{FF2B5EF4-FFF2-40B4-BE49-F238E27FC236}">
                <a16:creationId xmlns:a16="http://schemas.microsoft.com/office/drawing/2014/main" id="{599C03C6-C666-9A79-F091-7C40535ADC6A}"/>
              </a:ext>
            </a:extLst>
          </p:cNvPr>
          <p:cNvSpPr>
            <a:spLocks noGrp="1"/>
          </p:cNvSpPr>
          <p:nvPr>
            <p:ph sz="quarter" idx="16"/>
          </p:nvPr>
        </p:nvSpPr>
        <p:spPr>
          <a:xfrm>
            <a:off x="176195" y="4348287"/>
            <a:ext cx="2642399" cy="922152"/>
          </a:xfrm>
          <a:prstGeom prst="rect">
            <a:avLst/>
          </a:prstGeom>
          <a:noFill/>
          <a:ln>
            <a:noFill/>
          </a:ln>
          <a:scene3d>
            <a:camera prst="orthographicFront"/>
            <a:lightRig rig="threePt" dir="t"/>
          </a:scene3d>
          <a:sp3d>
            <a:bevelT w="114300" prst="artDeco"/>
          </a:sp3d>
        </p:spPr>
        <p:txBody>
          <a:bodyPr lIns="0" rIns="0" anchor="ctr"/>
          <a:lstStyle/>
          <a:p>
            <a:pPr marL="0" indent="0" algn="ctr">
              <a:buNone/>
            </a:pPr>
            <a:r>
              <a:rPr lang="en-US" sz="2400" dirty="0">
                <a:solidFill>
                  <a:schemeClr val="tx2"/>
                </a:solidFill>
              </a:rPr>
              <a:t>Access to client level information </a:t>
            </a:r>
          </a:p>
        </p:txBody>
      </p:sp>
      <p:sp>
        <p:nvSpPr>
          <p:cNvPr id="4" name="Content Placeholder 3">
            <a:extLst>
              <a:ext uri="{FF2B5EF4-FFF2-40B4-BE49-F238E27FC236}">
                <a16:creationId xmlns:a16="http://schemas.microsoft.com/office/drawing/2014/main" id="{88F8387D-B87A-1F14-8C2E-AE3330850808}"/>
              </a:ext>
            </a:extLst>
          </p:cNvPr>
          <p:cNvSpPr>
            <a:spLocks noGrp="1"/>
          </p:cNvSpPr>
          <p:nvPr>
            <p:ph sz="quarter" idx="13"/>
          </p:nvPr>
        </p:nvSpPr>
        <p:spPr>
          <a:xfrm>
            <a:off x="2924369" y="5605742"/>
            <a:ext cx="3188147" cy="922153"/>
          </a:xfrm>
          <a:prstGeom prst="rect">
            <a:avLst/>
          </a:prstGeom>
          <a:noFill/>
          <a:scene3d>
            <a:camera prst="orthographicFront"/>
            <a:lightRig rig="threePt" dir="t"/>
          </a:scene3d>
          <a:sp3d>
            <a:bevelT w="114300" prst="artDeco"/>
          </a:sp3d>
        </p:spPr>
        <p:txBody>
          <a:bodyPr lIns="0" rIns="0"/>
          <a:lstStyle/>
          <a:p>
            <a:r>
              <a:rPr lang="en-US" sz="2400" dirty="0">
                <a:solidFill>
                  <a:schemeClr val="accent1"/>
                </a:solidFill>
              </a:rPr>
              <a:t>Monitor SUD treatment and case plans </a:t>
            </a:r>
          </a:p>
        </p:txBody>
      </p:sp>
      <p:sp>
        <p:nvSpPr>
          <p:cNvPr id="26" name="Content Placeholder 25">
            <a:extLst>
              <a:ext uri="{FF2B5EF4-FFF2-40B4-BE49-F238E27FC236}">
                <a16:creationId xmlns:a16="http://schemas.microsoft.com/office/drawing/2014/main" id="{AE5BF209-C87F-DCAA-CAE3-2337FE691BF7}"/>
              </a:ext>
            </a:extLst>
          </p:cNvPr>
          <p:cNvSpPr>
            <a:spLocks noGrp="1"/>
          </p:cNvSpPr>
          <p:nvPr>
            <p:ph sz="quarter" idx="19"/>
          </p:nvPr>
        </p:nvSpPr>
        <p:spPr>
          <a:xfrm>
            <a:off x="6262865" y="2337255"/>
            <a:ext cx="2605274" cy="536927"/>
          </a:xfrm>
          <a:noFill/>
        </p:spPr>
        <p:txBody>
          <a:bodyPr/>
          <a:lstStyle/>
          <a:p>
            <a:pPr marL="0" indent="0">
              <a:buNone/>
            </a:pPr>
            <a:r>
              <a:rPr lang="en-US" sz="2400" dirty="0">
                <a:solidFill>
                  <a:schemeClr val="bg1"/>
                </a:solidFill>
              </a:rPr>
              <a:t>Who, what, when</a:t>
            </a:r>
          </a:p>
        </p:txBody>
      </p:sp>
      <p:sp>
        <p:nvSpPr>
          <p:cNvPr id="7" name="Content Placeholder 6">
            <a:extLst>
              <a:ext uri="{FF2B5EF4-FFF2-40B4-BE49-F238E27FC236}">
                <a16:creationId xmlns:a16="http://schemas.microsoft.com/office/drawing/2014/main" id="{7092AC36-1A75-2D3A-5718-327E6CBC5476}"/>
              </a:ext>
            </a:extLst>
          </p:cNvPr>
          <p:cNvSpPr>
            <a:spLocks noGrp="1"/>
          </p:cNvSpPr>
          <p:nvPr>
            <p:ph sz="quarter" idx="17"/>
          </p:nvPr>
        </p:nvSpPr>
        <p:spPr>
          <a:xfrm>
            <a:off x="6495421" y="4015674"/>
            <a:ext cx="1990974" cy="864901"/>
          </a:xfrm>
          <a:prstGeom prst="rect">
            <a:avLst/>
          </a:prstGeom>
          <a:noFill/>
          <a:scene3d>
            <a:camera prst="orthographicFront"/>
            <a:lightRig rig="threePt" dir="t"/>
          </a:scene3d>
          <a:sp3d>
            <a:bevelT w="114300" prst="artDeco"/>
          </a:sp3d>
        </p:spPr>
        <p:txBody>
          <a:bodyPr lIns="0" rIns="0" anchor="ctr"/>
          <a:lstStyle/>
          <a:p>
            <a:pPr marL="0" indent="0" algn="ctr">
              <a:buNone/>
            </a:pPr>
            <a:r>
              <a:rPr lang="en-US" sz="2400" dirty="0">
                <a:solidFill>
                  <a:schemeClr val="accent2">
                    <a:lumMod val="75000"/>
                  </a:schemeClr>
                </a:solidFill>
              </a:rPr>
              <a:t>Data sharing agreement</a:t>
            </a:r>
          </a:p>
        </p:txBody>
      </p:sp>
      <p:sp>
        <p:nvSpPr>
          <p:cNvPr id="8" name="Content Placeholder 7">
            <a:extLst>
              <a:ext uri="{FF2B5EF4-FFF2-40B4-BE49-F238E27FC236}">
                <a16:creationId xmlns:a16="http://schemas.microsoft.com/office/drawing/2014/main" id="{4662A8A7-578E-87E8-3171-62BA6D5967E9}"/>
              </a:ext>
            </a:extLst>
          </p:cNvPr>
          <p:cNvSpPr>
            <a:spLocks noGrp="1"/>
          </p:cNvSpPr>
          <p:nvPr>
            <p:ph sz="quarter" idx="18"/>
          </p:nvPr>
        </p:nvSpPr>
        <p:spPr>
          <a:xfrm>
            <a:off x="8886661" y="5109260"/>
            <a:ext cx="3079055" cy="1231978"/>
          </a:xfrm>
          <a:prstGeom prst="rect">
            <a:avLst/>
          </a:prstGeom>
          <a:noFill/>
          <a:ln>
            <a:noFill/>
          </a:ln>
          <a:scene3d>
            <a:camera prst="orthographicFront"/>
            <a:lightRig rig="threePt" dir="t"/>
          </a:scene3d>
          <a:sp3d>
            <a:bevelT w="114300" prst="artDeco"/>
          </a:sp3d>
        </p:spPr>
        <p:txBody>
          <a:bodyPr lIns="0" rIns="0" anchor="ctr"/>
          <a:lstStyle/>
          <a:p>
            <a:pPr marL="0" indent="0" algn="ctr">
              <a:buNone/>
            </a:pPr>
            <a:r>
              <a:rPr lang="en-US" sz="2400" dirty="0">
                <a:solidFill>
                  <a:schemeClr val="accent3"/>
                </a:solidFill>
              </a:rPr>
              <a:t>Share with discretion and accordance with established rules</a:t>
            </a:r>
          </a:p>
        </p:txBody>
      </p:sp>
      <p:pic>
        <p:nvPicPr>
          <p:cNvPr id="42" name="Graphic 41">
            <a:extLst>
              <a:ext uri="{FF2B5EF4-FFF2-40B4-BE49-F238E27FC236}">
                <a16:creationId xmlns:a16="http://schemas.microsoft.com/office/drawing/2014/main" id="{411835F8-32C6-13EE-5A94-DC662F3C335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809565" y="3258866"/>
            <a:ext cx="1580257" cy="1580257"/>
          </a:xfrm>
          <a:prstGeom prst="rect">
            <a:avLst/>
          </a:prstGeom>
        </p:spPr>
      </p:pic>
      <p:pic>
        <p:nvPicPr>
          <p:cNvPr id="44" name="Graphic 43">
            <a:extLst>
              <a:ext uri="{FF2B5EF4-FFF2-40B4-BE49-F238E27FC236}">
                <a16:creationId xmlns:a16="http://schemas.microsoft.com/office/drawing/2014/main" id="{5A6D5590-30F2-B249-FB03-E02A8B104BD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463380" y="3352689"/>
            <a:ext cx="1045934" cy="1045934"/>
          </a:xfrm>
          <a:prstGeom prst="rect">
            <a:avLst/>
          </a:prstGeom>
        </p:spPr>
      </p:pic>
      <p:pic>
        <p:nvPicPr>
          <p:cNvPr id="46" name="Graphic 45">
            <a:extLst>
              <a:ext uri="{FF2B5EF4-FFF2-40B4-BE49-F238E27FC236}">
                <a16:creationId xmlns:a16="http://schemas.microsoft.com/office/drawing/2014/main" id="{30632F28-3C55-CD53-63E1-6063B3EF5FF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74527" y="2612008"/>
            <a:ext cx="1621725" cy="1621725"/>
          </a:xfrm>
          <a:prstGeom prst="rect">
            <a:avLst/>
          </a:prstGeom>
        </p:spPr>
      </p:pic>
      <p:pic>
        <p:nvPicPr>
          <p:cNvPr id="41" name="Graphic 40">
            <a:extLst>
              <a:ext uri="{FF2B5EF4-FFF2-40B4-BE49-F238E27FC236}">
                <a16:creationId xmlns:a16="http://schemas.microsoft.com/office/drawing/2014/main" id="{D62F7D8B-94A4-4737-D9DD-8F83CED1D3C7}"/>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9969411" y="3304449"/>
            <a:ext cx="581248" cy="581248"/>
          </a:xfrm>
          <a:prstGeom prst="rect">
            <a:avLst/>
          </a:prstGeom>
        </p:spPr>
      </p:pic>
      <p:sp>
        <p:nvSpPr>
          <p:cNvPr id="11" name="Footer Placeholder 10">
            <a:extLst>
              <a:ext uri="{FF2B5EF4-FFF2-40B4-BE49-F238E27FC236}">
                <a16:creationId xmlns:a16="http://schemas.microsoft.com/office/drawing/2014/main" id="{DB0C326B-AC34-4395-4150-5FB6CA3CE11F}"/>
              </a:ext>
            </a:extLst>
          </p:cNvPr>
          <p:cNvSpPr>
            <a:spLocks noGrp="1"/>
          </p:cNvSpPr>
          <p:nvPr>
            <p:ph type="ftr" sz="quarter" idx="21"/>
          </p:nvPr>
        </p:nvSpPr>
        <p:spPr>
          <a:xfrm>
            <a:off x="6874796" y="6486525"/>
            <a:ext cx="4948567" cy="394549"/>
          </a:xfrm>
        </p:spPr>
        <p:txBody>
          <a:bodyPr/>
          <a:lstStyle/>
          <a:p>
            <a:r>
              <a:rPr lang="en-US" dirty="0">
                <a:cs typeface="Arial"/>
              </a:rPr>
              <a:t>(National Center on Substance Abuse and Child Welfare, 2021)</a:t>
            </a:r>
          </a:p>
        </p:txBody>
      </p:sp>
    </p:spTree>
    <p:extLst>
      <p:ext uri="{BB962C8B-B14F-4D97-AF65-F5344CB8AC3E}">
        <p14:creationId xmlns:p14="http://schemas.microsoft.com/office/powerpoint/2010/main" val="2568129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49000">
              <a:srgbClr val="DEE2E7"/>
            </a:gs>
            <a:gs pos="65000">
              <a:schemeClr val="accent4">
                <a:lumMod val="0"/>
                <a:lumOff val="100000"/>
              </a:schemeClr>
            </a:gs>
            <a:gs pos="19000">
              <a:schemeClr val="accent4">
                <a:lumMod val="100000"/>
              </a:schemeClr>
            </a:gs>
          </a:gsLst>
          <a:lin ang="10800000" scaled="1"/>
          <a:tileRect/>
        </a:gra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1B4769A5-3C60-B346-BA63-B641241C477F}"/>
              </a:ext>
              <a:ext uri="{C183D7F6-B498-43B3-948B-1728B52AA6E4}">
                <adec:decorative xmlns:adec="http://schemas.microsoft.com/office/drawing/2017/decorative" val="1"/>
              </a:ext>
            </a:extLst>
          </p:cNvPr>
          <p:cNvCxnSpPr>
            <a:cxnSpLocks/>
          </p:cNvCxnSpPr>
          <p:nvPr/>
        </p:nvCxnSpPr>
        <p:spPr>
          <a:xfrm flipV="1">
            <a:off x="0" y="2828821"/>
            <a:ext cx="7310532" cy="37777"/>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A3934B0-45F2-6B88-7B2A-9B9F6239FE3A}"/>
              </a:ext>
              <a:ext uri="{C183D7F6-B498-43B3-948B-1728B52AA6E4}">
                <adec:decorative xmlns:adec="http://schemas.microsoft.com/office/drawing/2017/decorative" val="1"/>
              </a:ext>
            </a:extLst>
          </p:cNvPr>
          <p:cNvCxnSpPr>
            <a:cxnSpLocks/>
          </p:cNvCxnSpPr>
          <p:nvPr/>
        </p:nvCxnSpPr>
        <p:spPr>
          <a:xfrm>
            <a:off x="0" y="1812447"/>
            <a:ext cx="7300864" cy="9829"/>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B46CFB3-BCE1-D155-A025-14A424FD347B}"/>
              </a:ext>
              <a:ext uri="{C183D7F6-B498-43B3-948B-1728B52AA6E4}">
                <adec:decorative xmlns:adec="http://schemas.microsoft.com/office/drawing/2017/decorative" val="1"/>
              </a:ext>
            </a:extLst>
          </p:cNvPr>
          <p:cNvCxnSpPr>
            <a:cxnSpLocks/>
          </p:cNvCxnSpPr>
          <p:nvPr/>
        </p:nvCxnSpPr>
        <p:spPr>
          <a:xfrm>
            <a:off x="0" y="5007715"/>
            <a:ext cx="7310532"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4EAA4C9-1898-4090-A350-1C564FA31255}"/>
              </a:ext>
              <a:ext uri="{C183D7F6-B498-43B3-948B-1728B52AA6E4}">
                <adec:decorative xmlns:adec="http://schemas.microsoft.com/office/drawing/2017/decorative" val="1"/>
              </a:ext>
            </a:extLst>
          </p:cNvPr>
          <p:cNvCxnSpPr>
            <a:cxnSpLocks/>
          </p:cNvCxnSpPr>
          <p:nvPr/>
        </p:nvCxnSpPr>
        <p:spPr>
          <a:xfrm>
            <a:off x="0" y="3903064"/>
            <a:ext cx="7300864" cy="2068"/>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7668E6B7-1282-0E3F-8326-E7082DCE7BD9}"/>
              </a:ext>
            </a:extLst>
          </p:cNvPr>
          <p:cNvSpPr>
            <a:spLocks noGrp="1"/>
          </p:cNvSpPr>
          <p:nvPr>
            <p:ph type="title"/>
          </p:nvPr>
        </p:nvSpPr>
        <p:spPr>
          <a:xfrm>
            <a:off x="0" y="-6574"/>
            <a:ext cx="12192000" cy="907907"/>
          </a:xfrm>
          <a:prstGeom prst="rect">
            <a:avLst/>
          </a:prstGeom>
          <a:solidFill>
            <a:schemeClr val="tx2"/>
          </a:solidFill>
        </p:spPr>
        <p:txBody>
          <a:bodyPr lIns="457200" tIns="0" bIns="91440"/>
          <a:lstStyle/>
          <a:p>
            <a:pPr algn="l">
              <a:lnSpc>
                <a:spcPct val="100000"/>
              </a:lnSpc>
              <a:spcBef>
                <a:spcPts val="600"/>
              </a:spcBef>
              <a:spcAft>
                <a:spcPts val="600"/>
              </a:spcAft>
            </a:pPr>
            <a:r>
              <a:rPr lang="en-US" sz="4000" dirty="0"/>
              <a:t>Key Shared Outcomes for Families</a:t>
            </a:r>
          </a:p>
        </p:txBody>
      </p:sp>
      <p:sp>
        <p:nvSpPr>
          <p:cNvPr id="4" name="Content Placeholder 3">
            <a:extLst>
              <a:ext uri="{FF2B5EF4-FFF2-40B4-BE49-F238E27FC236}">
                <a16:creationId xmlns:a16="http://schemas.microsoft.com/office/drawing/2014/main" id="{86E048B5-A46E-6F8E-9B3F-8FB7164DE629}"/>
              </a:ext>
            </a:extLst>
          </p:cNvPr>
          <p:cNvSpPr>
            <a:spLocks noGrp="1"/>
          </p:cNvSpPr>
          <p:nvPr>
            <p:ph idx="1"/>
          </p:nvPr>
        </p:nvSpPr>
        <p:spPr>
          <a:xfrm>
            <a:off x="1529000" y="1032874"/>
            <a:ext cx="5148192" cy="834814"/>
          </a:xfrm>
          <a:noFill/>
          <a:ln>
            <a:noFill/>
          </a:ln>
        </p:spPr>
        <p:txBody>
          <a:bodyPr lIns="274320" anchor="ctr"/>
          <a:lstStyle/>
          <a:p>
            <a:pPr indent="223838" algn="l">
              <a:spcBef>
                <a:spcPts val="600"/>
              </a:spcBef>
              <a:spcAft>
                <a:spcPts val="600"/>
              </a:spcAft>
            </a:pPr>
            <a:r>
              <a:rPr lang="en-US" sz="4000" b="1" dirty="0">
                <a:solidFill>
                  <a:schemeClr val="tx2"/>
                </a:solidFill>
              </a:rPr>
              <a:t>R</a:t>
            </a:r>
            <a:r>
              <a:rPr lang="en-US" sz="3600" b="1" dirty="0">
                <a:solidFill>
                  <a:schemeClr val="tx2"/>
                </a:solidFill>
              </a:rPr>
              <a:t>ecovery</a:t>
            </a:r>
          </a:p>
        </p:txBody>
      </p:sp>
      <p:sp>
        <p:nvSpPr>
          <p:cNvPr id="5" name="Content Placeholder 4">
            <a:extLst>
              <a:ext uri="{FF2B5EF4-FFF2-40B4-BE49-F238E27FC236}">
                <a16:creationId xmlns:a16="http://schemas.microsoft.com/office/drawing/2014/main" id="{5CA60FEE-7616-9E4C-ABA9-BDB063621949}"/>
              </a:ext>
              <a:ext uri="{C183D7F6-B498-43B3-948B-1728B52AA6E4}">
                <adec:decorative xmlns:adec="http://schemas.microsoft.com/office/drawing/2017/decorative" val="0"/>
              </a:ext>
            </a:extLst>
          </p:cNvPr>
          <p:cNvSpPr>
            <a:spLocks noGrp="1"/>
          </p:cNvSpPr>
          <p:nvPr>
            <p:ph sz="quarter" idx="11"/>
          </p:nvPr>
        </p:nvSpPr>
        <p:spPr>
          <a:xfrm>
            <a:off x="299269" y="1898378"/>
            <a:ext cx="6406277" cy="1028549"/>
          </a:xfrm>
          <a:noFill/>
          <a:ln>
            <a:noFill/>
          </a:ln>
        </p:spPr>
        <p:txBody>
          <a:bodyPr lIns="274320" anchor="ctr"/>
          <a:lstStyle/>
          <a:p>
            <a:pPr marL="0" indent="336550">
              <a:spcBef>
                <a:spcPts val="600"/>
              </a:spcBef>
              <a:spcAft>
                <a:spcPts val="600"/>
              </a:spcAft>
              <a:buNone/>
            </a:pPr>
            <a:r>
              <a:rPr lang="en-US" sz="4000" b="1" dirty="0">
                <a:solidFill>
                  <a:schemeClr val="accent2">
                    <a:lumMod val="75000"/>
                  </a:schemeClr>
                </a:solidFill>
              </a:rPr>
              <a:t>R</a:t>
            </a:r>
            <a:r>
              <a:rPr lang="en-US" sz="3600" b="1" dirty="0">
                <a:solidFill>
                  <a:schemeClr val="accent2">
                    <a:lumMod val="75000"/>
                  </a:schemeClr>
                </a:solidFill>
              </a:rPr>
              <a:t>emain at Home</a:t>
            </a:r>
          </a:p>
        </p:txBody>
      </p:sp>
      <p:sp>
        <p:nvSpPr>
          <p:cNvPr id="6" name="Content Placeholder 5">
            <a:extLst>
              <a:ext uri="{FF2B5EF4-FFF2-40B4-BE49-F238E27FC236}">
                <a16:creationId xmlns:a16="http://schemas.microsoft.com/office/drawing/2014/main" id="{67080352-B5C0-C0E6-B381-989ED3AA4E37}"/>
              </a:ext>
            </a:extLst>
          </p:cNvPr>
          <p:cNvSpPr>
            <a:spLocks noGrp="1"/>
          </p:cNvSpPr>
          <p:nvPr>
            <p:ph sz="quarter" idx="12"/>
          </p:nvPr>
        </p:nvSpPr>
        <p:spPr>
          <a:xfrm>
            <a:off x="730277" y="2952529"/>
            <a:ext cx="5975270" cy="939265"/>
          </a:xfrm>
          <a:noFill/>
          <a:ln>
            <a:noFill/>
          </a:ln>
        </p:spPr>
        <p:txBody>
          <a:bodyPr lIns="457200" anchor="ctr"/>
          <a:lstStyle/>
          <a:p>
            <a:pPr marL="0" indent="288925">
              <a:spcBef>
                <a:spcPts val="600"/>
              </a:spcBef>
              <a:spcAft>
                <a:spcPts val="600"/>
              </a:spcAft>
              <a:buNone/>
            </a:pPr>
            <a:r>
              <a:rPr lang="en-US" sz="4000" b="1" dirty="0">
                <a:solidFill>
                  <a:schemeClr val="accent5"/>
                </a:solidFill>
              </a:rPr>
              <a:t>R</a:t>
            </a:r>
            <a:r>
              <a:rPr lang="en-US" sz="3600" b="1" dirty="0">
                <a:solidFill>
                  <a:schemeClr val="accent5"/>
                </a:solidFill>
              </a:rPr>
              <a:t>eunification</a:t>
            </a:r>
          </a:p>
        </p:txBody>
      </p:sp>
      <p:sp>
        <p:nvSpPr>
          <p:cNvPr id="21" name="Content Placeholder 20">
            <a:extLst>
              <a:ext uri="{FF2B5EF4-FFF2-40B4-BE49-F238E27FC236}">
                <a16:creationId xmlns:a16="http://schemas.microsoft.com/office/drawing/2014/main" id="{BFB28E44-C6A4-B66E-C5B6-A6E8067FDF1C}"/>
              </a:ext>
            </a:extLst>
          </p:cNvPr>
          <p:cNvSpPr>
            <a:spLocks noGrp="1"/>
          </p:cNvSpPr>
          <p:nvPr>
            <p:ph sz="quarter" idx="28"/>
          </p:nvPr>
        </p:nvSpPr>
        <p:spPr>
          <a:xfrm>
            <a:off x="-119918" y="4042847"/>
            <a:ext cx="6816443" cy="964868"/>
          </a:xfrm>
          <a:noFill/>
          <a:ln>
            <a:noFill/>
          </a:ln>
        </p:spPr>
        <p:txBody>
          <a:bodyPr lIns="274320" anchor="ctr"/>
          <a:lstStyle/>
          <a:p>
            <a:pPr marL="341313" indent="0">
              <a:spcBef>
                <a:spcPts val="600"/>
              </a:spcBef>
              <a:spcAft>
                <a:spcPts val="600"/>
              </a:spcAft>
              <a:buNone/>
            </a:pPr>
            <a:r>
              <a:rPr lang="en-US" sz="4000" b="1" dirty="0">
                <a:solidFill>
                  <a:schemeClr val="accent3">
                    <a:lumMod val="75000"/>
                  </a:schemeClr>
                </a:solidFill>
              </a:rPr>
              <a:t>R</a:t>
            </a:r>
            <a:r>
              <a:rPr lang="en-US" sz="3600" b="1" dirty="0">
                <a:solidFill>
                  <a:schemeClr val="accent3">
                    <a:lumMod val="75000"/>
                  </a:schemeClr>
                </a:solidFill>
              </a:rPr>
              <a:t>epeat Maltreatment</a:t>
            </a:r>
          </a:p>
        </p:txBody>
      </p:sp>
      <p:sp>
        <p:nvSpPr>
          <p:cNvPr id="14" name="Content Placeholder 13">
            <a:extLst>
              <a:ext uri="{FF2B5EF4-FFF2-40B4-BE49-F238E27FC236}">
                <a16:creationId xmlns:a16="http://schemas.microsoft.com/office/drawing/2014/main" id="{062DCDA6-8C6B-8549-06DA-577238A3EA0A}"/>
              </a:ext>
            </a:extLst>
          </p:cNvPr>
          <p:cNvSpPr>
            <a:spLocks noGrp="1"/>
          </p:cNvSpPr>
          <p:nvPr>
            <p:ph sz="quarter" idx="20"/>
          </p:nvPr>
        </p:nvSpPr>
        <p:spPr>
          <a:xfrm>
            <a:off x="1529000" y="5007715"/>
            <a:ext cx="5266486" cy="1061726"/>
          </a:xfrm>
          <a:noFill/>
          <a:ln>
            <a:noFill/>
          </a:ln>
        </p:spPr>
        <p:txBody>
          <a:bodyPr lIns="182880" anchor="ctr"/>
          <a:lstStyle/>
          <a:p>
            <a:pPr marL="0" indent="336550">
              <a:spcBef>
                <a:spcPts val="600"/>
              </a:spcBef>
              <a:spcAft>
                <a:spcPts val="600"/>
              </a:spcAft>
              <a:buNone/>
            </a:pPr>
            <a:r>
              <a:rPr lang="en-US" sz="4000" b="1" dirty="0">
                <a:solidFill>
                  <a:schemeClr val="tx2">
                    <a:lumMod val="75000"/>
                  </a:schemeClr>
                </a:solidFill>
              </a:rPr>
              <a:t>R</a:t>
            </a:r>
            <a:r>
              <a:rPr lang="en-US" sz="3600" b="1" dirty="0">
                <a:solidFill>
                  <a:schemeClr val="tx2">
                    <a:lumMod val="75000"/>
                  </a:schemeClr>
                </a:solidFill>
              </a:rPr>
              <a:t>e-Entry</a:t>
            </a:r>
          </a:p>
        </p:txBody>
      </p:sp>
      <p:sp>
        <p:nvSpPr>
          <p:cNvPr id="15" name="Content Placeholder 14">
            <a:extLst>
              <a:ext uri="{FF2B5EF4-FFF2-40B4-BE49-F238E27FC236}">
                <a16:creationId xmlns:a16="http://schemas.microsoft.com/office/drawing/2014/main" id="{7DA29909-89AC-6689-DBBB-A3F257F5EF0B}"/>
              </a:ext>
            </a:extLst>
          </p:cNvPr>
          <p:cNvSpPr>
            <a:spLocks noGrp="1"/>
          </p:cNvSpPr>
          <p:nvPr>
            <p:ph sz="quarter" idx="21"/>
          </p:nvPr>
        </p:nvSpPr>
        <p:spPr>
          <a:xfrm>
            <a:off x="0" y="6122264"/>
            <a:ext cx="12192000" cy="741782"/>
          </a:xfrm>
          <a:solidFill>
            <a:schemeClr val="tx2"/>
          </a:solidFill>
          <a:ln>
            <a:noFill/>
          </a:ln>
        </p:spPr>
        <p:txBody>
          <a:bodyPr rIns="91440" bIns="182880" anchor="b"/>
          <a:lstStyle/>
          <a:p>
            <a:pPr marL="914400" indent="52388">
              <a:spcBef>
                <a:spcPts val="600"/>
              </a:spcBef>
              <a:spcAft>
                <a:spcPts val="600"/>
              </a:spcAft>
              <a:buNone/>
            </a:pPr>
            <a:r>
              <a:rPr lang="en-US" sz="1600" dirty="0">
                <a:solidFill>
                  <a:schemeClr val="bg1"/>
                </a:solidFill>
              </a:rPr>
              <a:t>    </a:t>
            </a:r>
            <a:r>
              <a:rPr lang="en-US" sz="2000" dirty="0">
                <a:solidFill>
                  <a:schemeClr val="bg1"/>
                </a:solidFill>
              </a:rPr>
              <a:t>Outcomes in all 5 Rs with key disaggregated data</a:t>
            </a:r>
          </a:p>
        </p:txBody>
      </p:sp>
      <p:pic>
        <p:nvPicPr>
          <p:cNvPr id="7" name="Picture 6">
            <a:extLst>
              <a:ext uri="{FF2B5EF4-FFF2-40B4-BE49-F238E27FC236}">
                <a16:creationId xmlns:a16="http://schemas.microsoft.com/office/drawing/2014/main" id="{E754F9A6-95D3-A331-7084-4AF0797DB3A1}"/>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2" t="3956" r="24113" b="297"/>
          <a:stretch/>
        </p:blipFill>
        <p:spPr>
          <a:xfrm flipH="1">
            <a:off x="5894253" y="729658"/>
            <a:ext cx="5975270" cy="5586066"/>
          </a:xfrm>
          <a:prstGeom prst="ellipse">
            <a:avLst/>
          </a:prstGeom>
          <a:ln w="190500" cap="rnd">
            <a:gradFill flip="none" rotWithShape="1">
              <a:gsLst>
                <a:gs pos="69000">
                  <a:srgbClr val="E1E2E5"/>
                </a:gs>
                <a:gs pos="100000">
                  <a:schemeClr val="accent4">
                    <a:lumMod val="0"/>
                    <a:lumOff val="100000"/>
                  </a:schemeClr>
                </a:gs>
                <a:gs pos="30000">
                  <a:srgbClr val="6E7581"/>
                </a:gs>
                <a:gs pos="0">
                  <a:schemeClr val="accent4">
                    <a:lumMod val="75000"/>
                  </a:schemeClr>
                </a:gs>
              </a:gsLst>
              <a:lin ang="0" scaled="1"/>
              <a:tileRect/>
            </a:gra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28" name="Graphic 27">
            <a:extLst>
              <a:ext uri="{FF2B5EF4-FFF2-40B4-BE49-F238E27FC236}">
                <a16:creationId xmlns:a16="http://schemas.microsoft.com/office/drawing/2014/main" id="{1EC85073-F234-E907-7B23-6BD128128BD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0241" y="6163422"/>
            <a:ext cx="599195" cy="599195"/>
          </a:xfrm>
          <a:prstGeom prst="rect">
            <a:avLst/>
          </a:prstGeom>
          <a:effectLst>
            <a:glow rad="444500">
              <a:srgbClr val="69BAD3">
                <a:alpha val="40000"/>
              </a:srgbClr>
            </a:glow>
          </a:effectLst>
        </p:spPr>
      </p:pic>
    </p:spTree>
    <p:extLst>
      <p:ext uri="{BB962C8B-B14F-4D97-AF65-F5344CB8AC3E}">
        <p14:creationId xmlns:p14="http://schemas.microsoft.com/office/powerpoint/2010/main" val="2580787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brightnessContrast bright="-40000" contrast="20000"/>
                    </a14:imgEffect>
                  </a14:imgLayer>
                </a14:imgProps>
              </a:ext>
            </a:extLst>
          </a:blip>
          <a:srcRect/>
          <a:stretch>
            <a:fillRect l="-2000" t="-32000" r="-17000" b="-32000"/>
          </a:stretch>
        </a:blipFill>
        <a:effectLst/>
      </p:bgPr>
    </p:bg>
    <p:spTree>
      <p:nvGrpSpPr>
        <p:cNvPr id="1" name="">
          <a:extLst>
            <a:ext uri="{FF2B5EF4-FFF2-40B4-BE49-F238E27FC236}">
              <a16:creationId xmlns:a16="http://schemas.microsoft.com/office/drawing/2014/main" id="{928ED1B4-D556-A1AB-6D3D-F665B48A656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634966A-F0F0-C5C6-138E-29AB9F021DA5}"/>
              </a:ext>
              <a:ext uri="{C183D7F6-B498-43B3-948B-1728B52AA6E4}">
                <adec:decorative xmlns:adec="http://schemas.microsoft.com/office/drawing/2017/decorative" val="1"/>
              </a:ext>
            </a:extLst>
          </p:cNvPr>
          <p:cNvSpPr/>
          <p:nvPr/>
        </p:nvSpPr>
        <p:spPr>
          <a:xfrm>
            <a:off x="0" y="0"/>
            <a:ext cx="5847907" cy="6858000"/>
          </a:xfrm>
          <a:prstGeom prst="rect">
            <a:avLst/>
          </a:prstGeom>
          <a:solidFill>
            <a:schemeClr val="tx2">
              <a:alpha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5C90A8C3-02EF-8382-153E-31A37E4577F8}"/>
              </a:ext>
            </a:extLst>
          </p:cNvPr>
          <p:cNvSpPr>
            <a:spLocks noGrp="1"/>
          </p:cNvSpPr>
          <p:nvPr>
            <p:ph type="title"/>
          </p:nvPr>
        </p:nvSpPr>
        <p:spPr>
          <a:xfrm>
            <a:off x="93981" y="329609"/>
            <a:ext cx="6002020" cy="1741776"/>
          </a:xfrm>
        </p:spPr>
        <p:txBody>
          <a:bodyPr>
            <a:noAutofit/>
          </a:bodyPr>
          <a:lstStyle/>
          <a:p>
            <a:r>
              <a:rPr lang="en-US" b="1" dirty="0">
                <a:solidFill>
                  <a:schemeClr val="bg1"/>
                </a:solidFill>
              </a:rPr>
              <a:t>An Important Reminder About the ‘Why’ Behind Our Collaborative Partnerships</a:t>
            </a:r>
            <a:endParaRPr lang="en-US"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FEDDED8-B7B6-5ABE-4340-36A604058DD4}"/>
              </a:ext>
            </a:extLst>
          </p:cNvPr>
          <p:cNvSpPr>
            <a:spLocks noGrp="1"/>
          </p:cNvSpPr>
          <p:nvPr>
            <p:ph sz="quarter" idx="12"/>
          </p:nvPr>
        </p:nvSpPr>
        <p:spPr>
          <a:xfrm>
            <a:off x="212186" y="2828260"/>
            <a:ext cx="5476233" cy="659344"/>
          </a:xfrm>
          <a:prstGeom prst="rect">
            <a:avLst/>
          </a:prstGeom>
          <a:noFill/>
          <a:ln>
            <a:noFill/>
          </a:ln>
          <a:effectLst/>
        </p:spPr>
        <p:txBody>
          <a:bodyPr anchor="ctr">
            <a:normAutofit/>
          </a:bodyPr>
          <a:lstStyle/>
          <a:p>
            <a:pPr marL="0" indent="0">
              <a:spcBef>
                <a:spcPts val="600"/>
              </a:spcBef>
              <a:spcAft>
                <a:spcPts val="600"/>
              </a:spcAft>
              <a:buNone/>
            </a:pPr>
            <a:r>
              <a:rPr lang="en-US" sz="2000" dirty="0">
                <a:solidFill>
                  <a:schemeClr val="bg1"/>
                </a:solidFill>
              </a:rPr>
              <a:t>Increased engagement and retention of parents in service delivery</a:t>
            </a:r>
          </a:p>
        </p:txBody>
      </p:sp>
      <p:sp>
        <p:nvSpPr>
          <p:cNvPr id="6" name="Content Placeholder 5">
            <a:extLst>
              <a:ext uri="{FF2B5EF4-FFF2-40B4-BE49-F238E27FC236}">
                <a16:creationId xmlns:a16="http://schemas.microsoft.com/office/drawing/2014/main" id="{6E2C88F2-AD80-DA54-A780-897CA646FF65}"/>
              </a:ext>
            </a:extLst>
          </p:cNvPr>
          <p:cNvSpPr>
            <a:spLocks noGrp="1"/>
          </p:cNvSpPr>
          <p:nvPr>
            <p:ph sz="quarter" idx="13"/>
          </p:nvPr>
        </p:nvSpPr>
        <p:spPr>
          <a:xfrm>
            <a:off x="212186" y="3721237"/>
            <a:ext cx="5476233" cy="512354"/>
          </a:xfrm>
          <a:prstGeom prst="rect">
            <a:avLst/>
          </a:prstGeom>
          <a:noFill/>
          <a:ln>
            <a:noFill/>
          </a:ln>
          <a:effectLst/>
        </p:spPr>
        <p:txBody>
          <a:bodyPr anchor="ctr"/>
          <a:lstStyle/>
          <a:p>
            <a:pPr marL="0" indent="0">
              <a:spcBef>
                <a:spcPts val="600"/>
              </a:spcBef>
              <a:spcAft>
                <a:spcPts val="600"/>
              </a:spcAft>
              <a:buNone/>
            </a:pPr>
            <a:r>
              <a:rPr lang="en-US" sz="2000" dirty="0">
                <a:solidFill>
                  <a:schemeClr val="bg1"/>
                </a:solidFill>
              </a:rPr>
              <a:t>Fewer children removed from parental custody</a:t>
            </a:r>
          </a:p>
        </p:txBody>
      </p:sp>
      <p:sp>
        <p:nvSpPr>
          <p:cNvPr id="7" name="Content Placeholder 6">
            <a:extLst>
              <a:ext uri="{FF2B5EF4-FFF2-40B4-BE49-F238E27FC236}">
                <a16:creationId xmlns:a16="http://schemas.microsoft.com/office/drawing/2014/main" id="{0AF24605-40E5-81D9-D618-7482FFF95B94}"/>
              </a:ext>
            </a:extLst>
          </p:cNvPr>
          <p:cNvSpPr>
            <a:spLocks noGrp="1"/>
          </p:cNvSpPr>
          <p:nvPr>
            <p:ph sz="quarter" idx="14"/>
          </p:nvPr>
        </p:nvSpPr>
        <p:spPr>
          <a:xfrm>
            <a:off x="212186" y="4543211"/>
            <a:ext cx="5476233" cy="467551"/>
          </a:xfrm>
          <a:prstGeom prst="rect">
            <a:avLst/>
          </a:prstGeom>
          <a:noFill/>
          <a:ln>
            <a:noFill/>
          </a:ln>
          <a:effectLst/>
        </p:spPr>
        <p:txBody>
          <a:bodyPr anchor="ctr"/>
          <a:lstStyle/>
          <a:p>
            <a:pPr marL="0" indent="0">
              <a:spcBef>
                <a:spcPts val="600"/>
              </a:spcBef>
              <a:spcAft>
                <a:spcPts val="600"/>
              </a:spcAft>
              <a:buNone/>
            </a:pPr>
            <a:r>
              <a:rPr lang="en-US" sz="2000" dirty="0">
                <a:solidFill>
                  <a:schemeClr val="bg1"/>
                </a:solidFill>
              </a:rPr>
              <a:t>Increased family reunification post-removal</a:t>
            </a:r>
          </a:p>
        </p:txBody>
      </p:sp>
      <p:sp>
        <p:nvSpPr>
          <p:cNvPr id="8" name="Content Placeholder 7">
            <a:extLst>
              <a:ext uri="{FF2B5EF4-FFF2-40B4-BE49-F238E27FC236}">
                <a16:creationId xmlns:a16="http://schemas.microsoft.com/office/drawing/2014/main" id="{2E665AD9-1EE7-B3EB-BE03-AD68B336D9AB}"/>
              </a:ext>
            </a:extLst>
          </p:cNvPr>
          <p:cNvSpPr>
            <a:spLocks noGrp="1"/>
          </p:cNvSpPr>
          <p:nvPr>
            <p:ph sz="quarter" idx="15"/>
          </p:nvPr>
        </p:nvSpPr>
        <p:spPr>
          <a:xfrm>
            <a:off x="212186" y="5295014"/>
            <a:ext cx="5476233" cy="647444"/>
          </a:xfrm>
          <a:prstGeom prst="rect">
            <a:avLst/>
          </a:prstGeom>
          <a:noFill/>
          <a:ln>
            <a:noFill/>
          </a:ln>
          <a:effectLst/>
        </p:spPr>
        <p:txBody>
          <a:bodyPr anchor="ctr"/>
          <a:lstStyle/>
          <a:p>
            <a:pPr marL="0" indent="0">
              <a:spcBef>
                <a:spcPts val="600"/>
              </a:spcBef>
              <a:spcAft>
                <a:spcPts val="600"/>
              </a:spcAft>
              <a:buNone/>
            </a:pPr>
            <a:r>
              <a:rPr lang="en-US" sz="2000" dirty="0">
                <a:solidFill>
                  <a:schemeClr val="bg1"/>
                </a:solidFill>
              </a:rPr>
              <a:t>Fewer children re-entering the child welfare system and out-of-home care</a:t>
            </a:r>
          </a:p>
        </p:txBody>
      </p:sp>
      <p:sp>
        <p:nvSpPr>
          <p:cNvPr id="4" name="Footer Placeholder 3">
            <a:extLst>
              <a:ext uri="{FF2B5EF4-FFF2-40B4-BE49-F238E27FC236}">
                <a16:creationId xmlns:a16="http://schemas.microsoft.com/office/drawing/2014/main" id="{1F1E35FF-A1BC-E011-62E6-BDCA6B7DB261}"/>
              </a:ext>
            </a:extLst>
          </p:cNvPr>
          <p:cNvSpPr>
            <a:spLocks noGrp="1"/>
          </p:cNvSpPr>
          <p:nvPr>
            <p:ph type="ftr" sz="quarter" idx="10"/>
          </p:nvPr>
        </p:nvSpPr>
        <p:spPr>
          <a:xfrm>
            <a:off x="7836195" y="6461624"/>
            <a:ext cx="4114800" cy="365125"/>
          </a:xfrm>
        </p:spPr>
        <p:txBody>
          <a:bodyPr/>
          <a:lstStyle/>
          <a:p>
            <a:r>
              <a:rPr lang="en-US" dirty="0">
                <a:solidFill>
                  <a:schemeClr val="bg1"/>
                </a:solidFill>
                <a:cs typeface="Arial"/>
              </a:rPr>
              <a:t>(Boles et al., 2012; Dennis et al., 2015; Drabble, 2010)</a:t>
            </a:r>
          </a:p>
        </p:txBody>
      </p:sp>
      <p:cxnSp>
        <p:nvCxnSpPr>
          <p:cNvPr id="14" name="Straight Connector 13">
            <a:extLst>
              <a:ext uri="{FF2B5EF4-FFF2-40B4-BE49-F238E27FC236}">
                <a16:creationId xmlns:a16="http://schemas.microsoft.com/office/drawing/2014/main" id="{6199180F-834D-8C13-ED8A-156802757D04}"/>
              </a:ext>
              <a:ext uri="{C183D7F6-B498-43B3-948B-1728B52AA6E4}">
                <adec:decorative xmlns:adec="http://schemas.microsoft.com/office/drawing/2017/decorative" val="1"/>
              </a:ext>
            </a:extLst>
          </p:cNvPr>
          <p:cNvCxnSpPr>
            <a:cxnSpLocks/>
          </p:cNvCxnSpPr>
          <p:nvPr/>
        </p:nvCxnSpPr>
        <p:spPr>
          <a:xfrm>
            <a:off x="318977" y="3487604"/>
            <a:ext cx="52669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B77B4C4-A720-4ECE-D654-7C6BEB046F73}"/>
              </a:ext>
              <a:ext uri="{C183D7F6-B498-43B3-948B-1728B52AA6E4}">
                <adec:decorative xmlns:adec="http://schemas.microsoft.com/office/drawing/2017/decorative" val="1"/>
              </a:ext>
            </a:extLst>
          </p:cNvPr>
          <p:cNvCxnSpPr>
            <a:cxnSpLocks/>
          </p:cNvCxnSpPr>
          <p:nvPr/>
        </p:nvCxnSpPr>
        <p:spPr>
          <a:xfrm>
            <a:off x="318977" y="4217282"/>
            <a:ext cx="52669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6BB9FF-9787-0759-830D-AEC30A18CBE7}"/>
              </a:ext>
              <a:ext uri="{C183D7F6-B498-43B3-948B-1728B52AA6E4}">
                <adec:decorative xmlns:adec="http://schemas.microsoft.com/office/drawing/2017/decorative" val="1"/>
              </a:ext>
            </a:extLst>
          </p:cNvPr>
          <p:cNvCxnSpPr>
            <a:cxnSpLocks/>
          </p:cNvCxnSpPr>
          <p:nvPr/>
        </p:nvCxnSpPr>
        <p:spPr>
          <a:xfrm>
            <a:off x="318977" y="5010764"/>
            <a:ext cx="52669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3E9E348-6059-2E45-D82D-3F0E3748FCB3}"/>
              </a:ext>
              <a:ext uri="{C183D7F6-B498-43B3-948B-1728B52AA6E4}">
                <adec:decorative xmlns:adec="http://schemas.microsoft.com/office/drawing/2017/decorative" val="1"/>
              </a:ext>
            </a:extLst>
          </p:cNvPr>
          <p:cNvCxnSpPr>
            <a:cxnSpLocks/>
          </p:cNvCxnSpPr>
          <p:nvPr/>
        </p:nvCxnSpPr>
        <p:spPr>
          <a:xfrm>
            <a:off x="318977" y="5942463"/>
            <a:ext cx="52669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0466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97D9DC-5134-E7AE-0D08-BADC467E78E7}"/>
              </a:ext>
              <a:ext uri="{C183D7F6-B498-43B3-948B-1728B52AA6E4}">
                <adec:decorative xmlns:adec="http://schemas.microsoft.com/office/drawing/2017/decorative" val="1"/>
              </a:ext>
            </a:extLst>
          </p:cNvPr>
          <p:cNvSpPr/>
          <p:nvPr/>
        </p:nvSpPr>
        <p:spPr>
          <a:xfrm>
            <a:off x="0" y="0"/>
            <a:ext cx="12191980" cy="68579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26247AF7-F240-5B2A-3DDD-EA5B1B55317E}"/>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6000"/>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l="6117" b="6118"/>
          <a:stretch/>
        </p:blipFill>
        <p:spPr>
          <a:xfrm>
            <a:off x="0" y="-1"/>
            <a:ext cx="12192000" cy="6857988"/>
          </a:xfrm>
          <a:prstGeom prst="rect">
            <a:avLst/>
          </a:prstGeom>
          <a:solidFill>
            <a:schemeClr val="accent5">
              <a:lumMod val="75000"/>
              <a:alpha val="0"/>
            </a:schemeClr>
          </a:solidFill>
        </p:spPr>
      </p:pic>
      <p:sp>
        <p:nvSpPr>
          <p:cNvPr id="3" name="Title 2">
            <a:extLst>
              <a:ext uri="{FF2B5EF4-FFF2-40B4-BE49-F238E27FC236}">
                <a16:creationId xmlns:a16="http://schemas.microsoft.com/office/drawing/2014/main" id="{99BC612E-3691-4B7E-2DB2-D79C023A0A28}"/>
              </a:ext>
            </a:extLst>
          </p:cNvPr>
          <p:cNvSpPr>
            <a:spLocks noGrp="1"/>
          </p:cNvSpPr>
          <p:nvPr>
            <p:ph type="title"/>
          </p:nvPr>
        </p:nvSpPr>
        <p:spPr>
          <a:xfrm>
            <a:off x="1119255" y="2168686"/>
            <a:ext cx="9953469" cy="3296093"/>
          </a:xfrm>
          <a:prstGeom prst="rect">
            <a:avLst/>
          </a:prstGeom>
          <a:noFill/>
          <a:ln>
            <a:noFill/>
          </a:ln>
        </p:spPr>
        <p:txBody>
          <a:bodyPr/>
          <a:lstStyle/>
          <a:p>
            <a:r>
              <a:rPr lang="en-US" b="1" dirty="0">
                <a:solidFill>
                  <a:schemeClr val="bg1"/>
                </a:solidFill>
                <a:latin typeface="+mj-lt"/>
              </a:rPr>
              <a:t>“</a:t>
            </a:r>
            <a:r>
              <a:rPr lang="en-US" sz="4000" b="1" dirty="0">
                <a:solidFill>
                  <a:schemeClr val="bg1"/>
                </a:solidFill>
                <a:latin typeface="+mj-lt"/>
              </a:rPr>
              <a:t>The best collaborations achieve something greater than the sum of what each agency can achieve on their own.” </a:t>
            </a:r>
            <a:br>
              <a:rPr lang="en-US" sz="4000" b="1" dirty="0">
                <a:solidFill>
                  <a:schemeClr val="bg1"/>
                </a:solidFill>
                <a:latin typeface="+mj-lt"/>
              </a:rPr>
            </a:br>
            <a:r>
              <a:rPr lang="en-US" sz="4000" b="1" dirty="0">
                <a:solidFill>
                  <a:schemeClr val="bg1"/>
                </a:solidFill>
                <a:latin typeface="+mj-lt"/>
              </a:rPr>
              <a:t>~ Author Unknown</a:t>
            </a:r>
          </a:p>
        </p:txBody>
      </p:sp>
    </p:spTree>
    <p:extLst>
      <p:ext uri="{BB962C8B-B14F-4D97-AF65-F5344CB8AC3E}">
        <p14:creationId xmlns:p14="http://schemas.microsoft.com/office/powerpoint/2010/main" val="4282161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47C3D8D-B62F-3B48-8B16-F5CEA1AA914D}"/>
              </a:ext>
            </a:extLst>
          </p:cNvPr>
          <p:cNvSpPr>
            <a:spLocks noGrp="1"/>
          </p:cNvSpPr>
          <p:nvPr>
            <p:ph type="title"/>
          </p:nvPr>
        </p:nvSpPr>
        <p:spPr/>
        <p:txBody>
          <a:bodyPr/>
          <a:lstStyle/>
          <a:p>
            <a:r>
              <a:rPr lang="en-US" dirty="0"/>
              <a:t>Contact the NCSACW TTA Program</a:t>
            </a:r>
          </a:p>
        </p:txBody>
      </p:sp>
      <p:sp>
        <p:nvSpPr>
          <p:cNvPr id="2" name="Content Placeholder 1">
            <a:extLst>
              <a:ext uri="{FF2B5EF4-FFF2-40B4-BE49-F238E27FC236}">
                <a16:creationId xmlns:a16="http://schemas.microsoft.com/office/drawing/2014/main" id="{7818CFFC-6253-1639-19F7-1BAB5E19A1D7}"/>
              </a:ext>
            </a:extLst>
          </p:cNvPr>
          <p:cNvSpPr>
            <a:spLocks noGrp="1"/>
          </p:cNvSpPr>
          <p:nvPr>
            <p:ph sz="quarter" idx="14"/>
          </p:nvPr>
        </p:nvSpPr>
        <p:spPr>
          <a:xfrm>
            <a:off x="1938528" y="3429000"/>
            <a:ext cx="3968496" cy="2395538"/>
          </a:xfrm>
        </p:spPr>
        <p:txBody>
          <a:bodyPr/>
          <a:lstStyle/>
          <a:p>
            <a:r>
              <a:rPr lang="en-US" dirty="0"/>
              <a:t>Connect with programs that are developing tools and implementing practices and protocols to support their collaborative</a:t>
            </a:r>
          </a:p>
          <a:p>
            <a:r>
              <a:rPr lang="en-US" dirty="0"/>
              <a:t>Training and technical assistance to support collaboration and systems change</a:t>
            </a:r>
          </a:p>
        </p:txBody>
      </p:sp>
      <p:pic>
        <p:nvPicPr>
          <p:cNvPr id="6" name="Picture 5" descr="National Center on Substance Abuse and Child Welfare logo.">
            <a:extLst>
              <a:ext uri="{FF2B5EF4-FFF2-40B4-BE49-F238E27FC236}">
                <a16:creationId xmlns:a16="http://schemas.microsoft.com/office/drawing/2014/main" id="{2F549191-F0E0-8A1B-CFA3-DC92BE525DE2}"/>
              </a:ext>
            </a:extLst>
          </p:cNvPr>
          <p:cNvPicPr>
            <a:picLocks noChangeAspect="1"/>
          </p:cNvPicPr>
          <p:nvPr/>
        </p:nvPicPr>
        <p:blipFill>
          <a:blip r:embed="rId3"/>
          <a:srcRect t="3920" b="4533"/>
          <a:stretch>
            <a:fillRect/>
          </a:stretch>
        </p:blipFill>
        <p:spPr>
          <a:xfrm>
            <a:off x="6046800" y="2766218"/>
            <a:ext cx="5579533" cy="1325563"/>
          </a:xfrm>
          <a:prstGeom prst="rect">
            <a:avLst/>
          </a:prstGeom>
        </p:spPr>
      </p:pic>
      <p:sp>
        <p:nvSpPr>
          <p:cNvPr id="3" name="Content Placeholder 2">
            <a:extLst>
              <a:ext uri="{FF2B5EF4-FFF2-40B4-BE49-F238E27FC236}">
                <a16:creationId xmlns:a16="http://schemas.microsoft.com/office/drawing/2014/main" id="{B100EF1E-A29F-F905-F7D4-7DF05FC02BE0}"/>
              </a:ext>
            </a:extLst>
          </p:cNvPr>
          <p:cNvSpPr>
            <a:spLocks noGrp="1"/>
          </p:cNvSpPr>
          <p:nvPr>
            <p:ph sz="quarter" idx="16"/>
          </p:nvPr>
        </p:nvSpPr>
        <p:spPr>
          <a:xfrm>
            <a:off x="8128000" y="4558128"/>
            <a:ext cx="3543300" cy="304800"/>
          </a:xfrm>
        </p:spPr>
        <p:txBody>
          <a:bodyPr/>
          <a:lstStyle/>
          <a:p>
            <a:r>
              <a:rPr lang="en-US" dirty="0"/>
              <a:t>https://ncsacw.acf.hhs.gov/</a:t>
            </a:r>
          </a:p>
        </p:txBody>
      </p:sp>
      <p:sp>
        <p:nvSpPr>
          <p:cNvPr id="4" name="Content Placeholder 3">
            <a:extLst>
              <a:ext uri="{FF2B5EF4-FFF2-40B4-BE49-F238E27FC236}">
                <a16:creationId xmlns:a16="http://schemas.microsoft.com/office/drawing/2014/main" id="{CD57A966-F4F1-4A7F-0746-FDF2D6E420C1}"/>
              </a:ext>
            </a:extLst>
          </p:cNvPr>
          <p:cNvSpPr>
            <a:spLocks noGrp="1"/>
          </p:cNvSpPr>
          <p:nvPr>
            <p:ph sz="quarter" idx="17"/>
          </p:nvPr>
        </p:nvSpPr>
        <p:spPr>
          <a:xfrm>
            <a:off x="8140700" y="5035966"/>
            <a:ext cx="3556000" cy="301752"/>
          </a:xfrm>
        </p:spPr>
        <p:txBody>
          <a:bodyPr/>
          <a:lstStyle/>
          <a:p>
            <a:r>
              <a:rPr lang="en-US" dirty="0"/>
              <a:t>ncsacw@cffutures.org</a:t>
            </a:r>
          </a:p>
        </p:txBody>
      </p:sp>
      <p:sp>
        <p:nvSpPr>
          <p:cNvPr id="5" name="Content Placeholder 4">
            <a:extLst>
              <a:ext uri="{FF2B5EF4-FFF2-40B4-BE49-F238E27FC236}">
                <a16:creationId xmlns:a16="http://schemas.microsoft.com/office/drawing/2014/main" id="{EBF5078F-FB32-06F2-68C8-2BFB47805F58}"/>
              </a:ext>
            </a:extLst>
          </p:cNvPr>
          <p:cNvSpPr>
            <a:spLocks noGrp="1"/>
          </p:cNvSpPr>
          <p:nvPr>
            <p:ph sz="quarter" idx="18"/>
          </p:nvPr>
        </p:nvSpPr>
        <p:spPr>
          <a:xfrm>
            <a:off x="8128000" y="5497098"/>
            <a:ext cx="3543300" cy="301752"/>
          </a:xfrm>
        </p:spPr>
        <p:txBody>
          <a:bodyPr/>
          <a:lstStyle/>
          <a:p>
            <a:r>
              <a:rPr lang="en-US" dirty="0"/>
              <a:t>Toll-Free @ 1-866-493-2758</a:t>
            </a:r>
          </a:p>
        </p:txBody>
      </p:sp>
    </p:spTree>
    <p:extLst>
      <p:ext uri="{BB962C8B-B14F-4D97-AF65-F5344CB8AC3E}">
        <p14:creationId xmlns:p14="http://schemas.microsoft.com/office/powerpoint/2010/main" val="2051655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3A4827-F187-B819-5BB2-CF9CF73D7451}"/>
              </a:ext>
            </a:extLst>
          </p:cNvPr>
          <p:cNvSpPr>
            <a:spLocks noGrp="1"/>
          </p:cNvSpPr>
          <p:nvPr>
            <p:ph type="ctrTitle"/>
          </p:nvPr>
        </p:nvSpPr>
        <p:spPr>
          <a:xfrm>
            <a:off x="602213" y="3124298"/>
            <a:ext cx="4185918" cy="2387600"/>
          </a:xfrm>
        </p:spPr>
        <p:txBody>
          <a:bodyPr/>
          <a:lstStyle/>
          <a:p>
            <a:r>
              <a:rPr lang="en-US" sz="4800" dirty="0">
                <a:solidFill>
                  <a:prstClr val="white"/>
                </a:solidFill>
                <a:latin typeface="+mj-lt"/>
              </a:rPr>
              <a:t>References</a:t>
            </a:r>
            <a:endParaRPr lang="en-US" dirty="0">
              <a:latin typeface="+mj-lt"/>
            </a:endParaRPr>
          </a:p>
        </p:txBody>
      </p:sp>
    </p:spTree>
    <p:extLst>
      <p:ext uri="{BB962C8B-B14F-4D97-AF65-F5344CB8AC3E}">
        <p14:creationId xmlns:p14="http://schemas.microsoft.com/office/powerpoint/2010/main" val="20071717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192000" cy="1216152"/>
          </a:xfrm>
        </p:spPr>
        <p:txBody>
          <a:bodyPr>
            <a:normAutofit/>
          </a:bodyPr>
          <a:lstStyle/>
          <a:p>
            <a:r>
              <a:rPr lang="en-US" dirty="0"/>
              <a:t>References, 1 of 2</a:t>
            </a:r>
          </a:p>
        </p:txBody>
      </p:sp>
      <p:sp>
        <p:nvSpPr>
          <p:cNvPr id="4" name="Content Placeholder 3"/>
          <p:cNvSpPr>
            <a:spLocks noGrp="1"/>
          </p:cNvSpPr>
          <p:nvPr>
            <p:ph idx="1"/>
          </p:nvPr>
        </p:nvSpPr>
        <p:spPr>
          <a:xfrm>
            <a:off x="765919" y="1488295"/>
            <a:ext cx="10660162" cy="4715416"/>
          </a:xfrm>
        </p:spPr>
        <p:txBody>
          <a:bodyPr vert="horz" lIns="91440" tIns="45720" rIns="91440" bIns="45720" rtlCol="0" anchor="t">
            <a:noAutofit/>
          </a:bodyPr>
          <a:lstStyle/>
          <a:p>
            <a:pPr algn="l" rtl="0" fontAlgn="base"/>
            <a:r>
              <a:rPr lang="en-US" sz="1400" b="0" i="0" dirty="0">
                <a:solidFill>
                  <a:srgbClr val="000000"/>
                </a:solidFill>
                <a:effectLst/>
              </a:rPr>
              <a:t>Boles, S. M., Young, N. K., Dennis, K., &amp; DeCerchio, K. (2012). The Regional Partnership Grant (RPG) program: Enhancing collaboration, promising results. </a:t>
            </a:r>
            <a:r>
              <a:rPr lang="en-US" sz="1400" b="0" i="1" dirty="0">
                <a:solidFill>
                  <a:srgbClr val="000000"/>
                </a:solidFill>
                <a:effectLst/>
              </a:rPr>
              <a:t>Journal of Public Child Welfare</a:t>
            </a:r>
            <a:r>
              <a:rPr lang="en-US" sz="1400" b="0" i="0" dirty="0">
                <a:solidFill>
                  <a:srgbClr val="000000"/>
                </a:solidFill>
                <a:effectLst/>
              </a:rPr>
              <a:t>, </a:t>
            </a:r>
            <a:r>
              <a:rPr lang="en-US" sz="1400" b="0" i="1" dirty="0">
                <a:solidFill>
                  <a:srgbClr val="000000"/>
                </a:solidFill>
                <a:effectLst/>
              </a:rPr>
              <a:t>6</a:t>
            </a:r>
            <a:r>
              <a:rPr lang="en-US" sz="1400" b="0" i="0" dirty="0">
                <a:solidFill>
                  <a:srgbClr val="000000"/>
                </a:solidFill>
                <a:effectLst/>
              </a:rPr>
              <a:t>(4), 482–496. </a:t>
            </a:r>
            <a:r>
              <a:rPr lang="en-US" sz="1400" b="0" i="0" u="sng" strike="noStrike" dirty="0">
                <a:solidFill>
                  <a:srgbClr val="0563C1"/>
                </a:solidFill>
                <a:effectLst/>
                <a:hlinkClick r:id="rId3"/>
              </a:rPr>
              <a:t>https://doi.org/10.1080/15548732.2012.705239</a:t>
            </a:r>
            <a:r>
              <a:rPr lang="en-US" sz="1400" b="0" i="0" dirty="0">
                <a:solidFill>
                  <a:srgbClr val="000000"/>
                </a:solidFill>
                <a:effectLst/>
              </a:rPr>
              <a:t> </a:t>
            </a:r>
          </a:p>
          <a:p>
            <a:pPr fontAlgn="base"/>
            <a:r>
              <a:rPr lang="en-US" sz="1400" b="0" i="0" dirty="0">
                <a:solidFill>
                  <a:srgbClr val="000000"/>
                </a:solidFill>
                <a:effectLst/>
                <a:cs typeface="Arial" panose="020B0604020202020204" pitchFamily="34" charset="0"/>
              </a:rPr>
              <a:t>Center for Children and Family Futures. (2024). </a:t>
            </a:r>
            <a:r>
              <a:rPr lang="en-US" sz="1400" b="0" i="1" dirty="0">
                <a:solidFill>
                  <a:srgbClr val="000000"/>
                </a:solidFill>
                <a:effectLst/>
                <a:cs typeface="Arial" panose="020B0604020202020204" pitchFamily="34" charset="0"/>
              </a:rPr>
              <a:t>Analyses of the 2021 Adoption and Foster Care Analysis and Reporting System from the National Data Archive on Child Abuse and Neglect</a:t>
            </a:r>
            <a:r>
              <a:rPr lang="en-US" sz="1400" b="0" i="0" dirty="0">
                <a:solidFill>
                  <a:srgbClr val="000000"/>
                </a:solidFill>
                <a:effectLst/>
                <a:cs typeface="Arial" panose="020B0604020202020204" pitchFamily="34" charset="0"/>
              </a:rPr>
              <a:t> (file number 274) [Data set]. NDACAN. </a:t>
            </a:r>
            <a:r>
              <a:rPr lang="en-US" sz="1400" b="0" i="0" u="sng" strike="noStrike" dirty="0">
                <a:solidFill>
                  <a:srgbClr val="0563C1"/>
                </a:solidFill>
                <a:effectLst/>
                <a:cs typeface="Arial" panose="020B0604020202020204" pitchFamily="34" charset="0"/>
                <a:hlinkClick r:id="rId4"/>
              </a:rPr>
              <a:t>https://www.ndacan.acf.hhs.gov/</a:t>
            </a:r>
            <a:endParaRPr lang="en-US" sz="1400" b="0" i="0" u="sng" strike="noStrike" dirty="0">
              <a:solidFill>
                <a:srgbClr val="0563C1"/>
              </a:solidFill>
              <a:effectLst/>
              <a:cs typeface="Arial" panose="020B0604020202020204" pitchFamily="34" charset="0"/>
            </a:endParaRPr>
          </a:p>
          <a:p>
            <a:pPr algn="l" rtl="0" fontAlgn="base"/>
            <a:r>
              <a:rPr lang="en-US" sz="1400" b="0" i="0" dirty="0">
                <a:solidFill>
                  <a:srgbClr val="000000"/>
                </a:solidFill>
                <a:effectLst/>
              </a:rPr>
              <a:t>Children and Family Futures. (n.d.). </a:t>
            </a:r>
            <a:r>
              <a:rPr lang="en-US" sz="1400" b="0" i="1" dirty="0">
                <a:solidFill>
                  <a:srgbClr val="000000"/>
                </a:solidFill>
                <a:effectLst/>
              </a:rPr>
              <a:t>Drop-off analysis. </a:t>
            </a:r>
            <a:r>
              <a:rPr lang="en-US" sz="1400" b="0" i="0" u="sng" strike="noStrike" dirty="0">
                <a:solidFill>
                  <a:srgbClr val="0563C1"/>
                </a:solidFill>
                <a:effectLst/>
                <a:hlinkClick r:id="rId5"/>
              </a:rPr>
              <a:t>https://www.cffutures.org/files/publications/Drop-off%20Analysis.pdf</a:t>
            </a:r>
            <a:r>
              <a:rPr lang="en-US" sz="1400" b="0" i="0" dirty="0">
                <a:solidFill>
                  <a:srgbClr val="000000"/>
                </a:solidFill>
                <a:effectLst/>
              </a:rPr>
              <a:t> </a:t>
            </a:r>
          </a:p>
          <a:p>
            <a:pPr algn="l" rtl="0" fontAlgn="base"/>
            <a:r>
              <a:rPr lang="en-US" sz="1400" b="0" i="0" dirty="0">
                <a:solidFill>
                  <a:srgbClr val="000000"/>
                </a:solidFill>
                <a:effectLst/>
              </a:rPr>
              <a:t>Children and Family Futures. (2017). </a:t>
            </a:r>
            <a:r>
              <a:rPr lang="en-US" sz="1400" b="0" i="1" dirty="0">
                <a:solidFill>
                  <a:srgbClr val="000000"/>
                </a:solidFill>
                <a:effectLst/>
              </a:rPr>
              <a:t>Collaborative values inventory</a:t>
            </a:r>
            <a:r>
              <a:rPr lang="en-US" sz="1400" b="0" i="0" dirty="0">
                <a:solidFill>
                  <a:srgbClr val="000000"/>
                </a:solidFill>
                <a:effectLst/>
              </a:rPr>
              <a:t>. </a:t>
            </a:r>
            <a:r>
              <a:rPr lang="en-US" sz="1400" b="0" i="0" u="sng" strike="noStrike" dirty="0">
                <a:solidFill>
                  <a:srgbClr val="0563C1"/>
                </a:solidFill>
                <a:effectLst/>
                <a:hlinkClick r:id="rId6"/>
              </a:rPr>
              <a:t>http://www.cffutures.org/files/cvi.pdf</a:t>
            </a:r>
            <a:r>
              <a:rPr lang="en-US" sz="1400" b="0" i="0" dirty="0">
                <a:solidFill>
                  <a:srgbClr val="000000"/>
                </a:solidFill>
                <a:effectLst/>
              </a:rPr>
              <a:t> </a:t>
            </a:r>
          </a:p>
          <a:p>
            <a:pPr algn="l" rtl="0" fontAlgn="base"/>
            <a:r>
              <a:rPr lang="en-US" sz="1400" b="0" i="0" dirty="0">
                <a:solidFill>
                  <a:srgbClr val="000000"/>
                </a:solidFill>
                <a:effectLst/>
              </a:rPr>
              <a:t>Children and Family Futures. (2021). </a:t>
            </a:r>
            <a:r>
              <a:rPr lang="en-US" sz="1400" b="0" i="1" dirty="0">
                <a:solidFill>
                  <a:srgbClr val="000000"/>
                </a:solidFill>
                <a:effectLst/>
              </a:rPr>
              <a:t>Comprehensive framework to improve outcomes for families affected by substance use disorders and child welfare involvement</a:t>
            </a:r>
            <a:r>
              <a:rPr lang="en-US" sz="1400" b="0" i="0" dirty="0">
                <a:solidFill>
                  <a:srgbClr val="000000"/>
                </a:solidFill>
                <a:effectLst/>
              </a:rPr>
              <a:t>. </a:t>
            </a:r>
            <a:r>
              <a:rPr lang="en-US" sz="1400" b="0" i="0" u="sng" strike="noStrike" dirty="0">
                <a:solidFill>
                  <a:srgbClr val="0563C1"/>
                </a:solidFill>
                <a:effectLst/>
                <a:hlinkClick r:id="rId7"/>
              </a:rPr>
              <a:t>https://www.cffutures.org/ta-tool/cffcomprehensiveframework-pdf/</a:t>
            </a:r>
            <a:r>
              <a:rPr lang="en-US" sz="1400" b="0" i="0" dirty="0">
                <a:solidFill>
                  <a:srgbClr val="000000"/>
                </a:solidFill>
                <a:effectLst/>
              </a:rPr>
              <a:t>    </a:t>
            </a:r>
          </a:p>
          <a:p>
            <a:pPr algn="l" rtl="0" fontAlgn="base"/>
            <a:r>
              <a:rPr lang="en-US" sz="1400" b="0" i="0" dirty="0">
                <a:solidFill>
                  <a:srgbClr val="000000"/>
                </a:solidFill>
                <a:effectLst/>
              </a:rPr>
              <a:t>Dennis, K., Rodi, M. S., Robinson, G., DeCerchio, K., Young, N. K., Gardner, S. L., Stedt, E., &amp; Corona, M. (2015). Promising results for cross-systems collaborative efforts to meet the needs of families impacted by substance use. </a:t>
            </a:r>
            <a:r>
              <a:rPr lang="en-US" sz="1400" b="0" i="1" dirty="0">
                <a:solidFill>
                  <a:srgbClr val="000000"/>
                </a:solidFill>
                <a:effectLst/>
              </a:rPr>
              <a:t>Child Welfare</a:t>
            </a:r>
            <a:r>
              <a:rPr lang="en-US" sz="1400" b="0" i="0" dirty="0">
                <a:solidFill>
                  <a:srgbClr val="000000"/>
                </a:solidFill>
                <a:effectLst/>
              </a:rPr>
              <a:t>, </a:t>
            </a:r>
            <a:r>
              <a:rPr lang="en-US" sz="1400" b="0" i="1" dirty="0">
                <a:solidFill>
                  <a:srgbClr val="000000"/>
                </a:solidFill>
                <a:effectLst/>
              </a:rPr>
              <a:t>94</a:t>
            </a:r>
            <a:r>
              <a:rPr lang="en-US" sz="1400" b="0" i="0" dirty="0">
                <a:solidFill>
                  <a:srgbClr val="000000"/>
                </a:solidFill>
                <a:effectLst/>
              </a:rPr>
              <a:t>(5), 21–43. </a:t>
            </a:r>
            <a:r>
              <a:rPr lang="en-US" sz="1400" b="0" i="0" u="sng" strike="noStrike" dirty="0">
                <a:solidFill>
                  <a:srgbClr val="0563C1"/>
                </a:solidFill>
                <a:effectLst/>
                <a:hlinkClick r:id="rId8"/>
              </a:rPr>
              <a:t>https://www.ncbi.nlm.nih.gov/pubmed/26827463</a:t>
            </a:r>
            <a:r>
              <a:rPr lang="en-US" sz="1400" b="0" i="0" dirty="0">
                <a:solidFill>
                  <a:srgbClr val="000000"/>
                </a:solidFill>
                <a:effectLst/>
              </a:rPr>
              <a:t> </a:t>
            </a:r>
          </a:p>
          <a:p>
            <a:pPr algn="l" rtl="0" fontAlgn="base"/>
            <a:r>
              <a:rPr lang="en-US" sz="1400" b="0" i="0" dirty="0">
                <a:solidFill>
                  <a:srgbClr val="000000"/>
                </a:solidFill>
                <a:effectLst/>
              </a:rPr>
              <a:t>Drabble, L. (2010). Advancing collaborative practice between substance abuse treatment and child welfare fields: What helps and hinders the process? </a:t>
            </a:r>
            <a:r>
              <a:rPr lang="en-US" sz="1400" b="0" i="1" dirty="0">
                <a:solidFill>
                  <a:srgbClr val="000000"/>
                </a:solidFill>
                <a:effectLst/>
              </a:rPr>
              <a:t>Administration in Social Work</a:t>
            </a:r>
            <a:r>
              <a:rPr lang="en-US" sz="1400" b="0" i="0" dirty="0">
                <a:solidFill>
                  <a:srgbClr val="000000"/>
                </a:solidFill>
                <a:effectLst/>
              </a:rPr>
              <a:t>, </a:t>
            </a:r>
            <a:r>
              <a:rPr lang="en-US" sz="1400" b="0" i="1" dirty="0">
                <a:solidFill>
                  <a:srgbClr val="000000"/>
                </a:solidFill>
                <a:effectLst/>
              </a:rPr>
              <a:t>35</a:t>
            </a:r>
            <a:r>
              <a:rPr lang="en-US" sz="1400" b="0" i="0" dirty="0">
                <a:solidFill>
                  <a:srgbClr val="000000"/>
                </a:solidFill>
                <a:effectLst/>
              </a:rPr>
              <a:t>(1), 88–106. </a:t>
            </a:r>
            <a:r>
              <a:rPr lang="en-US" sz="1400" b="0" i="0" u="sng" strike="noStrike" dirty="0">
                <a:solidFill>
                  <a:srgbClr val="0563C1"/>
                </a:solidFill>
                <a:effectLst/>
                <a:hlinkClick r:id="rId9"/>
              </a:rPr>
              <a:t>https://doi.org/10.1080/03643107.2011.533625</a:t>
            </a:r>
            <a:r>
              <a:rPr lang="en-US" sz="1400" b="0" i="0" dirty="0">
                <a:solidFill>
                  <a:srgbClr val="000000"/>
                </a:solidFill>
                <a:effectLst/>
              </a:rPr>
              <a:t> </a:t>
            </a:r>
          </a:p>
          <a:p>
            <a:pPr fontAlgn="base"/>
            <a:r>
              <a:rPr lang="en-US" sz="1400" kern="100" dirty="0">
                <a:effectLst/>
                <a:latin typeface="Arial" panose="020B0604020202020204" pitchFamily="34" charset="0"/>
                <a:ea typeface="Aptos" panose="020B0004020202020204" pitchFamily="34" charset="0"/>
                <a:cs typeface="Arial" panose="020B0604020202020204" pitchFamily="34" charset="0"/>
              </a:rPr>
              <a:t>Ghertner, R. (2023). </a:t>
            </a:r>
            <a:r>
              <a:rPr lang="en-US" sz="1400" i="1" kern="100" dirty="0">
                <a:effectLst/>
                <a:latin typeface="Arial" panose="020B0604020202020204" pitchFamily="34" charset="0"/>
                <a:ea typeface="Aptos" panose="020B0004020202020204" pitchFamily="34" charset="0"/>
                <a:cs typeface="Arial" panose="020B0604020202020204" pitchFamily="34" charset="0"/>
              </a:rPr>
              <a:t>U.S. national and state estimates of children living with parents using substances, 2015-2019</a:t>
            </a:r>
            <a:r>
              <a:rPr lang="en-US" sz="1400" kern="100" dirty="0">
                <a:effectLst/>
                <a:latin typeface="Arial" panose="020B0604020202020204" pitchFamily="34" charset="0"/>
                <a:ea typeface="Aptos" panose="020B0004020202020204" pitchFamily="34" charset="0"/>
                <a:cs typeface="Arial" panose="020B0604020202020204" pitchFamily="34" charset="0"/>
              </a:rPr>
              <a:t>. Assistant Secretary for Planning and Evaluation, Office of Human Services Policy. </a:t>
            </a:r>
            <a:r>
              <a:rPr lang="en-US" sz="1400"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10"/>
              </a:rPr>
              <a:t>https://aspe.hhs.gov/sites/default/files/documents/faa1b19e66053008e89782914f0aa693/children-at-risk-of-sud.pdf</a:t>
            </a:r>
            <a:r>
              <a:rPr lang="en-US" sz="1400" kern="100" dirty="0">
                <a:effectLst/>
                <a:latin typeface="Arial" panose="020B0604020202020204" pitchFamily="34" charset="0"/>
                <a:ea typeface="Aptos" panose="020B0004020202020204" pitchFamily="34" charset="0"/>
                <a:cs typeface="Arial" panose="020B0604020202020204" pitchFamily="34" charset="0"/>
              </a:rPr>
              <a:t> </a:t>
            </a:r>
          </a:p>
          <a:p>
            <a:pPr fontAlgn="base"/>
            <a:r>
              <a:rPr lang="en-US" sz="1400" dirty="0">
                <a:solidFill>
                  <a:srgbClr val="000000"/>
                </a:solidFill>
              </a:rPr>
              <a:t>National Center on Substance Abuse and Child Welfare. (2021). </a:t>
            </a:r>
            <a:r>
              <a:rPr lang="en-US" sz="1400" i="1" dirty="0">
                <a:solidFill>
                  <a:srgbClr val="000000"/>
                </a:solidFill>
              </a:rPr>
              <a:t>Building collaborative capacity series. Module 3: How to develop cross-systems teams and implement collaborative practice</a:t>
            </a:r>
            <a:r>
              <a:rPr lang="en-US" sz="1400" dirty="0">
                <a:solidFill>
                  <a:srgbClr val="000000"/>
                </a:solidFill>
              </a:rPr>
              <a:t>. Administration for Children and Families, Substance Abuse and Mental Health Services Administration. </a:t>
            </a:r>
            <a:r>
              <a:rPr lang="en-US" sz="1400" u="sng" dirty="0">
                <a:solidFill>
                  <a:srgbClr val="0563C1"/>
                </a:solidFill>
                <a:hlinkClick r:id="rId11"/>
              </a:rPr>
              <a:t>https://ncsacw.acf.hhs.gov/files/collaborative-capacity-module-3.pdf</a:t>
            </a:r>
            <a:r>
              <a:rPr lang="en-US" sz="1400" dirty="0">
                <a:solidFill>
                  <a:srgbClr val="000000"/>
                </a:solidFill>
              </a:rPr>
              <a:t> </a:t>
            </a:r>
          </a:p>
        </p:txBody>
      </p:sp>
    </p:spTree>
    <p:extLst>
      <p:ext uri="{BB962C8B-B14F-4D97-AF65-F5344CB8AC3E}">
        <p14:creationId xmlns:p14="http://schemas.microsoft.com/office/powerpoint/2010/main" val="2778752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12192000" cy="1216152"/>
          </a:xfrm>
        </p:spPr>
        <p:txBody>
          <a:bodyPr>
            <a:normAutofit/>
          </a:bodyPr>
          <a:lstStyle/>
          <a:p>
            <a:r>
              <a:rPr lang="en-US" dirty="0"/>
              <a:t>References, 2 of 2</a:t>
            </a:r>
          </a:p>
        </p:txBody>
      </p:sp>
      <p:sp>
        <p:nvSpPr>
          <p:cNvPr id="4" name="Content Placeholder 3"/>
          <p:cNvSpPr>
            <a:spLocks noGrp="1"/>
          </p:cNvSpPr>
          <p:nvPr>
            <p:ph idx="1"/>
          </p:nvPr>
        </p:nvSpPr>
        <p:spPr>
          <a:xfrm>
            <a:off x="841248" y="1444752"/>
            <a:ext cx="10515600" cy="4715416"/>
          </a:xfrm>
        </p:spPr>
        <p:txBody>
          <a:bodyPr vert="horz" lIns="91440" tIns="45720" rIns="91440" bIns="45720" rtlCol="0" anchor="t">
            <a:noAutofit/>
          </a:bodyPr>
          <a:lstStyle/>
          <a:p>
            <a:pPr fontAlgn="base"/>
            <a:r>
              <a:rPr lang="en-US" sz="1400" b="0" i="0" dirty="0">
                <a:solidFill>
                  <a:srgbClr val="000000"/>
                </a:solidFill>
                <a:effectLst/>
              </a:rPr>
              <a:t>Perry, B., &amp; Krendl, A. (2021). </a:t>
            </a:r>
            <a:r>
              <a:rPr lang="en-US" sz="1400" b="0" i="1" dirty="0">
                <a:solidFill>
                  <a:srgbClr val="000000"/>
                </a:solidFill>
                <a:effectLst/>
              </a:rPr>
              <a:t>Shatterproof addiction stigma index</a:t>
            </a:r>
            <a:r>
              <a:rPr lang="en-US" sz="1400" b="0" i="0" dirty="0">
                <a:solidFill>
                  <a:srgbClr val="000000"/>
                </a:solidFill>
                <a:effectLst/>
              </a:rPr>
              <a:t>. Shatterproof Addiction Stigma Index. The Hartford, Shatterproof. </a:t>
            </a:r>
            <a:r>
              <a:rPr lang="en-US" sz="1400" b="0" i="0" u="sng" strike="noStrike" dirty="0">
                <a:solidFill>
                  <a:srgbClr val="0563C1"/>
                </a:solidFill>
                <a:effectLst/>
                <a:hlinkClick r:id="rId3"/>
              </a:rPr>
              <a:t>https://www.shatterproof.org/our-work/ending-addiction-stigma/shatterproof-addiction-stigma-Index</a:t>
            </a:r>
            <a:r>
              <a:rPr lang="en-US" sz="1400" b="0" i="0" dirty="0">
                <a:solidFill>
                  <a:srgbClr val="000000"/>
                </a:solidFill>
                <a:effectLst/>
              </a:rPr>
              <a:t> </a:t>
            </a:r>
          </a:p>
          <a:p>
            <a:pPr algn="l" rtl="0" fontAlgn="base"/>
            <a:r>
              <a:rPr lang="en-US" sz="1400" b="0" i="0" dirty="0">
                <a:solidFill>
                  <a:srgbClr val="000000"/>
                </a:solidFill>
                <a:effectLst/>
              </a:rPr>
              <a:t>Substance Abuse and Mental Health Services Administration. (2023). </a:t>
            </a:r>
            <a:r>
              <a:rPr lang="en-US" sz="1400" b="0" i="1" dirty="0">
                <a:solidFill>
                  <a:srgbClr val="000000"/>
                </a:solidFill>
                <a:effectLst/>
              </a:rPr>
              <a:t>Substance abuse confidentiality regulations</a:t>
            </a:r>
            <a:r>
              <a:rPr lang="en-US" sz="1400" b="0" i="0" dirty="0">
                <a:solidFill>
                  <a:srgbClr val="000000"/>
                </a:solidFill>
                <a:effectLst/>
              </a:rPr>
              <a:t>. U.S. Department of Health and Human Services. </a:t>
            </a:r>
            <a:r>
              <a:rPr lang="en-US" sz="1400" b="0" i="0" u="sng" strike="noStrike" dirty="0">
                <a:solidFill>
                  <a:srgbClr val="0563C1"/>
                </a:solidFill>
                <a:effectLst/>
                <a:hlinkClick r:id="rId4"/>
              </a:rPr>
              <a:t>https://www.samhsa.gov/about-us/who-we-are/laws-regulations/confidentiality-regulations-faqs</a:t>
            </a:r>
            <a:r>
              <a:rPr lang="en-US" sz="1400" b="0" i="0" dirty="0">
                <a:solidFill>
                  <a:srgbClr val="000000"/>
                </a:solidFill>
                <a:effectLst/>
              </a:rPr>
              <a:t> </a:t>
            </a:r>
          </a:p>
          <a:p>
            <a:pPr fontAlgn="base"/>
            <a:r>
              <a:rPr lang="en-US" sz="1400" dirty="0"/>
              <a:t>Substance Abuse and Mental Health Services Administration. (2024).</a:t>
            </a:r>
            <a:r>
              <a:rPr lang="en-US" sz="1400" i="1" dirty="0"/>
              <a:t> Key substance use and mental health indicators in the United States: Results from the 2023 National Survey on Drug Use and Health </a:t>
            </a:r>
            <a:r>
              <a:rPr lang="en-US" sz="1400" dirty="0"/>
              <a:t>(HHS Publication No. PEP24-07-021, NSDUH Series H-59). Center for Behavioral Health Statistics and Quality. </a:t>
            </a:r>
            <a:r>
              <a:rPr lang="en-US" sz="1400" dirty="0">
                <a:hlinkClick r:id="rId5"/>
              </a:rPr>
              <a:t>https://www.samhsa.gov/data/report/2023-nsduh-annual-national-report</a:t>
            </a:r>
            <a:r>
              <a:rPr lang="en-US" sz="1400" dirty="0"/>
              <a:t> </a:t>
            </a:r>
          </a:p>
          <a:p>
            <a:pPr marL="0" indent="0" algn="l" rtl="0" fontAlgn="base">
              <a:buNone/>
            </a:pPr>
            <a:endParaRPr lang="en-US" sz="1400" b="0" i="0" dirty="0">
              <a:solidFill>
                <a:srgbClr val="000000"/>
              </a:solidFill>
              <a:effectLst/>
            </a:endParaRPr>
          </a:p>
        </p:txBody>
      </p:sp>
    </p:spTree>
    <p:extLst>
      <p:ext uri="{BB962C8B-B14F-4D97-AF65-F5344CB8AC3E}">
        <p14:creationId xmlns:p14="http://schemas.microsoft.com/office/powerpoint/2010/main" val="223792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1860CA-D625-BB15-A959-54CF13D1EE86}"/>
            </a:ext>
          </a:extLst>
        </p:cNvPr>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E6E0F28-A9DB-3FD9-3DBC-32A8C0485802}"/>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2275"/>
          <a:stretch/>
        </p:blipFill>
        <p:spPr>
          <a:xfrm>
            <a:off x="0" y="-13097"/>
            <a:ext cx="12192000" cy="6884193"/>
          </a:xfrm>
        </p:spPr>
      </p:pic>
      <p:sp>
        <p:nvSpPr>
          <p:cNvPr id="2" name="Title 1">
            <a:extLst>
              <a:ext uri="{FF2B5EF4-FFF2-40B4-BE49-F238E27FC236}">
                <a16:creationId xmlns:a16="http://schemas.microsoft.com/office/drawing/2014/main" id="{EE2C8F1B-B987-B947-BF9D-8FE6A91ED94F}"/>
              </a:ext>
            </a:extLst>
          </p:cNvPr>
          <p:cNvSpPr>
            <a:spLocks noGrp="1"/>
          </p:cNvSpPr>
          <p:nvPr>
            <p:ph type="title"/>
          </p:nvPr>
        </p:nvSpPr>
        <p:spPr>
          <a:xfrm>
            <a:off x="101602" y="34480"/>
            <a:ext cx="8853715" cy="1593736"/>
          </a:xfrm>
          <a:noFill/>
        </p:spPr>
        <p:txBody>
          <a:bodyPr anchor="ctr">
            <a:normAutofit fontScale="90000"/>
          </a:bodyPr>
          <a:lstStyle/>
          <a:p>
            <a:pPr algn="l"/>
            <a:r>
              <a:rPr lang="en-US" b="1" dirty="0">
                <a:latin typeface="+mj-lt"/>
              </a:rPr>
              <a:t>A Coordinated Multi-System Approach Requires a Paradigm Shift</a:t>
            </a:r>
          </a:p>
        </p:txBody>
      </p:sp>
      <p:sp>
        <p:nvSpPr>
          <p:cNvPr id="3" name="Content Placeholder 2">
            <a:extLst>
              <a:ext uri="{FF2B5EF4-FFF2-40B4-BE49-F238E27FC236}">
                <a16:creationId xmlns:a16="http://schemas.microsoft.com/office/drawing/2014/main" id="{0ABB00C1-BC46-6D4B-994E-12CC8EA92FD3}"/>
              </a:ext>
              <a:ext uri="{C183D7F6-B498-43B3-948B-1728B52AA6E4}">
                <adec:decorative xmlns:adec="http://schemas.microsoft.com/office/drawing/2017/decorative" val="0"/>
              </a:ext>
            </a:extLst>
          </p:cNvPr>
          <p:cNvSpPr>
            <a:spLocks noGrp="1"/>
          </p:cNvSpPr>
          <p:nvPr>
            <p:ph sz="quarter" idx="13"/>
          </p:nvPr>
        </p:nvSpPr>
        <p:spPr>
          <a:xfrm>
            <a:off x="1770742" y="3767592"/>
            <a:ext cx="10421258" cy="3090408"/>
          </a:xfrm>
          <a:solidFill>
            <a:schemeClr val="tx1">
              <a:lumMod val="85000"/>
              <a:lumOff val="15000"/>
              <a:alpha val="67000"/>
            </a:schemeClr>
          </a:solidFill>
          <a:ln>
            <a:noFill/>
          </a:ln>
          <a:scene3d>
            <a:camera prst="orthographicFront"/>
            <a:lightRig rig="threePt" dir="t"/>
          </a:scene3d>
          <a:sp3d>
            <a:bevelT w="165100" prst="coolSlant"/>
          </a:sp3d>
        </p:spPr>
        <p:txBody>
          <a:bodyPr anchor="ctr">
            <a:normAutofit/>
          </a:bodyPr>
          <a:lstStyle/>
          <a:p>
            <a:pPr marL="0" indent="0">
              <a:buNone/>
            </a:pPr>
            <a:r>
              <a:rPr lang="en-US" sz="3200" i="1" dirty="0"/>
              <a:t>A permanent shift in doing business that relies on relationships across systems and within the community to secure needed resources to achieve better results and outcomes for all children, parents, and families.</a:t>
            </a:r>
          </a:p>
        </p:txBody>
      </p:sp>
      <p:sp>
        <p:nvSpPr>
          <p:cNvPr id="6" name="Footer Placeholder 5">
            <a:extLst>
              <a:ext uri="{FF2B5EF4-FFF2-40B4-BE49-F238E27FC236}">
                <a16:creationId xmlns:a16="http://schemas.microsoft.com/office/drawing/2014/main" id="{487AD0FE-1C81-8B75-F984-C3E743AE41D3}"/>
              </a:ext>
            </a:extLst>
          </p:cNvPr>
          <p:cNvSpPr>
            <a:spLocks noGrp="1"/>
          </p:cNvSpPr>
          <p:nvPr>
            <p:ph type="ftr" sz="quarter" idx="4294967295"/>
          </p:nvPr>
        </p:nvSpPr>
        <p:spPr>
          <a:xfrm>
            <a:off x="9475717" y="6438763"/>
            <a:ext cx="258420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Arial"/>
              </a:rPr>
              <a:t>(Children and Family Futures, 2021)</a:t>
            </a:r>
          </a:p>
        </p:txBody>
      </p:sp>
    </p:spTree>
    <p:extLst>
      <p:ext uri="{BB962C8B-B14F-4D97-AF65-F5344CB8AC3E}">
        <p14:creationId xmlns:p14="http://schemas.microsoft.com/office/powerpoint/2010/main" val="4070860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6" name="Straight Connector 5">
            <a:extLst>
              <a:ext uri="{C183D7F6-B498-43B3-948B-1728B52AA6E4}">
                <adec:decorative xmlns:adec="http://schemas.microsoft.com/office/drawing/2017/decorative" val="1"/>
              </a:ext>
            </a:extLst>
          </p:cNvPr>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50639D9-F266-8820-074D-BD4F6C3C5D38}"/>
              </a:ext>
            </a:extLst>
          </p:cNvPr>
          <p:cNvSpPr>
            <a:spLocks noGrp="1"/>
          </p:cNvSpPr>
          <p:nvPr>
            <p:ph type="ctrTitle"/>
          </p:nvPr>
        </p:nvSpPr>
        <p:spPr>
          <a:xfrm>
            <a:off x="602212" y="3124298"/>
            <a:ext cx="6878819" cy="2387600"/>
          </a:xfrm>
        </p:spPr>
        <p:txBody>
          <a:bodyPr/>
          <a:lstStyle/>
          <a:p>
            <a:r>
              <a:rPr lang="en-US" dirty="0">
                <a:latin typeface="+mj-lt"/>
              </a:rPr>
              <a:t>Resources</a:t>
            </a:r>
          </a:p>
        </p:txBody>
      </p:sp>
    </p:spTree>
    <p:extLst>
      <p:ext uri="{BB962C8B-B14F-4D97-AF65-F5344CB8AC3E}">
        <p14:creationId xmlns:p14="http://schemas.microsoft.com/office/powerpoint/2010/main" val="9802274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6152"/>
          </a:xfrm>
        </p:spPr>
        <p:txBody>
          <a:bodyPr>
            <a:normAutofit/>
          </a:bodyPr>
          <a:lstStyle/>
          <a:p>
            <a:r>
              <a:rPr lang="en-US" dirty="0"/>
              <a:t>Resources, 1 of 3</a:t>
            </a:r>
          </a:p>
        </p:txBody>
      </p:sp>
      <p:sp>
        <p:nvSpPr>
          <p:cNvPr id="4" name="Content Placeholder 3"/>
          <p:cNvSpPr>
            <a:spLocks noGrp="1"/>
          </p:cNvSpPr>
          <p:nvPr>
            <p:ph idx="1"/>
          </p:nvPr>
        </p:nvSpPr>
        <p:spPr>
          <a:xfrm>
            <a:off x="604435" y="1463413"/>
            <a:ext cx="10992480" cy="4715416"/>
          </a:xfrm>
        </p:spPr>
        <p:txBody>
          <a:bodyPr>
            <a:noAutofit/>
          </a:bodyPr>
          <a:lstStyle/>
          <a:p>
            <a:pPr lvl="0"/>
            <a:r>
              <a:rPr lang="en-US" sz="1400" dirty="0"/>
              <a:t>Children and Family Futures: </a:t>
            </a:r>
            <a:r>
              <a:rPr lang="en-US" sz="1400" i="1" dirty="0">
                <a:hlinkClick r:id="rId3"/>
              </a:rPr>
              <a:t>Comprehensive Framework to Improve Outcomes for Families Affected by Substance Use Disorders and Child Welfare Involvement</a:t>
            </a:r>
            <a:r>
              <a:rPr lang="en-US" sz="1400" dirty="0"/>
              <a:t> (2021)</a:t>
            </a:r>
          </a:p>
          <a:p>
            <a:r>
              <a:rPr lang="en-US" sz="1400" dirty="0"/>
              <a:t>Children and Family Futures: </a:t>
            </a:r>
            <a:r>
              <a:rPr lang="en-US" sz="1400" i="1" dirty="0">
                <a:hlinkClick r:id="rId4"/>
              </a:rPr>
              <a:t>Drop-off Analysis</a:t>
            </a:r>
            <a:r>
              <a:rPr lang="en-US" sz="1400" dirty="0"/>
              <a:t> (n.d.) </a:t>
            </a:r>
          </a:p>
          <a:p>
            <a:pPr lvl="0"/>
            <a:r>
              <a:rPr lang="en-US" sz="1400" dirty="0"/>
              <a:t>National Center on Substance Abuse and Child Welfare: </a:t>
            </a:r>
            <a:r>
              <a:rPr lang="en-US" sz="1400" i="1" dirty="0"/>
              <a:t>Building Collaborative Capacity Series: How to Develop Cross-Systems Teams and Implement Collaborative Practice—</a:t>
            </a:r>
            <a:r>
              <a:rPr lang="en-US" sz="1400" i="1" dirty="0">
                <a:hlinkClick r:id="rId5"/>
              </a:rPr>
              <a:t>Module 1: Setting the Collaborative Foundation: Developing the Structure of Collaborative Teams to Serve Families Affected by Substance Use Disorders</a:t>
            </a:r>
            <a:r>
              <a:rPr lang="en-US" sz="1400" i="1" dirty="0"/>
              <a:t> </a:t>
            </a:r>
            <a:r>
              <a:rPr lang="en-US" sz="1400" dirty="0"/>
              <a:t>(2022)</a:t>
            </a:r>
          </a:p>
          <a:p>
            <a:pPr lvl="0"/>
            <a:r>
              <a:rPr lang="en-US" sz="1400" dirty="0"/>
              <a:t>National Center on Substance Abuse and Child Welfare: </a:t>
            </a:r>
            <a:r>
              <a:rPr lang="en-US" sz="1400" i="1" dirty="0"/>
              <a:t>Building Collaborative Capacity Series: How to Develop Cross-Systems Teams and Implement Collaborative Practice—</a:t>
            </a:r>
            <a:r>
              <a:rPr lang="en-US" sz="1400" i="1" dirty="0">
                <a:hlinkClick r:id="rId6"/>
              </a:rPr>
              <a:t>Module 2: Setting the Collaborative Foundation: Addressing Values and Developing Shared Principles and Trust in Collaborative Teams</a:t>
            </a:r>
            <a:r>
              <a:rPr lang="en-US" sz="1400" i="1" dirty="0"/>
              <a:t> </a:t>
            </a:r>
            <a:r>
              <a:rPr lang="en-US" sz="1400" dirty="0"/>
              <a:t>(2022)</a:t>
            </a:r>
          </a:p>
          <a:p>
            <a:pPr lvl="0"/>
            <a:r>
              <a:rPr lang="en-US" sz="1400" dirty="0"/>
              <a:t>National Center on Substance Abuse and Child Welfare: </a:t>
            </a:r>
            <a:r>
              <a:rPr lang="en-US" sz="1400" i="1" dirty="0"/>
              <a:t>Building Collaborative Capacity Series: How to Develop Cross-Systems Teams and Implement Collaborative Practice—</a:t>
            </a:r>
            <a:r>
              <a:rPr lang="en-US" sz="1400" i="1" dirty="0">
                <a:hlinkClick r:id="rId7"/>
              </a:rPr>
              <a:t>Module 3: Setting the Collaborative Foundation: Establishing Practice-Level Communication Pathways and Information-Sharing Protocols</a:t>
            </a:r>
            <a:r>
              <a:rPr lang="en-US" sz="1400" i="1" dirty="0"/>
              <a:t> </a:t>
            </a:r>
            <a:r>
              <a:rPr lang="en-US" sz="1400" dirty="0"/>
              <a:t>(2022)</a:t>
            </a:r>
          </a:p>
          <a:p>
            <a:pPr lvl="0"/>
            <a:r>
              <a:rPr lang="en-US" sz="1400" dirty="0"/>
              <a:t>National Center on Substance Abuse and Child Welfare: </a:t>
            </a:r>
            <a:r>
              <a:rPr lang="en-US" sz="1400" i="1" dirty="0"/>
              <a:t>Building Collaborative Capacity Series: How to Develop Cross-Systems Teams and Implement Collaborative Practice—</a:t>
            </a:r>
            <a:r>
              <a:rPr lang="en-US" sz="1400" i="1" dirty="0">
                <a:hlinkClick r:id="rId8"/>
              </a:rPr>
              <a:t>Module 4: Setting the Collaborative Foundation: Establishing Administrative-Level Data Sharing to Monitor and Evaluate Program Success</a:t>
            </a:r>
            <a:r>
              <a:rPr lang="en-US" sz="1400" dirty="0"/>
              <a:t> (2022)</a:t>
            </a:r>
          </a:p>
          <a:p>
            <a:pPr lvl="0"/>
            <a:r>
              <a:rPr lang="en-US" sz="1400" dirty="0"/>
              <a:t>National Center on Substance Abuse and Child Welfare: </a:t>
            </a:r>
            <a:r>
              <a:rPr lang="en-US" sz="1400" i="1" dirty="0"/>
              <a:t>Building Collaborative Capacity Series: How to Develop Cross-Systems Teams and Implement Collaborative Practice—</a:t>
            </a:r>
            <a:r>
              <a:rPr lang="en-US" sz="1400" i="1" dirty="0">
                <a:hlinkClick r:id="rId9"/>
              </a:rPr>
              <a:t>Module 5: Frontline Collaborative Efforts: Developing Screening Protocols to Identify Parental Substance Use Disorders and Related Child and Family Needs</a:t>
            </a:r>
            <a:r>
              <a:rPr lang="en-US" sz="1400" i="1" dirty="0"/>
              <a:t> </a:t>
            </a:r>
            <a:r>
              <a:rPr lang="en-US" sz="1400" dirty="0"/>
              <a:t>(2022)</a:t>
            </a:r>
          </a:p>
        </p:txBody>
      </p:sp>
    </p:spTree>
    <p:extLst>
      <p:ext uri="{BB962C8B-B14F-4D97-AF65-F5344CB8AC3E}">
        <p14:creationId xmlns:p14="http://schemas.microsoft.com/office/powerpoint/2010/main" val="16407865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6152"/>
          </a:xfrm>
        </p:spPr>
        <p:txBody>
          <a:bodyPr>
            <a:normAutofit/>
          </a:bodyPr>
          <a:lstStyle/>
          <a:p>
            <a:r>
              <a:rPr lang="en-US" dirty="0"/>
              <a:t>Resources, 2 of 3</a:t>
            </a:r>
          </a:p>
        </p:txBody>
      </p:sp>
      <p:sp>
        <p:nvSpPr>
          <p:cNvPr id="4" name="Content Placeholder 3"/>
          <p:cNvSpPr>
            <a:spLocks noGrp="1"/>
          </p:cNvSpPr>
          <p:nvPr>
            <p:ph idx="1"/>
          </p:nvPr>
        </p:nvSpPr>
        <p:spPr>
          <a:xfrm>
            <a:off x="624113" y="1444752"/>
            <a:ext cx="10987315" cy="4715416"/>
          </a:xfrm>
        </p:spPr>
        <p:txBody>
          <a:bodyPr vert="horz" lIns="91440" tIns="45720" rIns="91440" bIns="45720" rtlCol="0" anchor="t">
            <a:noAutofit/>
          </a:bodyPr>
          <a:lstStyle/>
          <a:p>
            <a:r>
              <a:rPr lang="en-US" sz="1400" dirty="0"/>
              <a:t>National Center on Substance Abuse and Child Welfare: </a:t>
            </a:r>
            <a:r>
              <a:rPr lang="en-US" sz="1400" i="1" dirty="0"/>
              <a:t>Building Collaborative Capacity Series: How to Develop Cross-Systems Teams and Implement Collaborative Practice—</a:t>
            </a:r>
            <a:r>
              <a:rPr lang="en-US" sz="1400" i="1" dirty="0">
                <a:hlinkClick r:id="rId3"/>
              </a:rPr>
              <a:t>Module 6: Frontline Collaborative Efforts: Establishing Comprehensive Assessment Procedures and Promoting Family Engagement into Services</a:t>
            </a:r>
            <a:r>
              <a:rPr lang="en-US" sz="1400" i="1" dirty="0"/>
              <a:t> </a:t>
            </a:r>
            <a:r>
              <a:rPr lang="en-US" sz="1400" dirty="0"/>
              <a:t>(2022)</a:t>
            </a:r>
          </a:p>
          <a:p>
            <a:r>
              <a:rPr lang="en-US" sz="1400" dirty="0"/>
              <a:t>National Center on Substance Abuse and Child Welfare: </a:t>
            </a:r>
            <a:r>
              <a:rPr lang="en-US" sz="1400" i="1" dirty="0"/>
              <a:t>Building Collaborative Capacity Series: How to Develop Cross-Systems Teams and Implement Collaborative Practice—</a:t>
            </a:r>
            <a:r>
              <a:rPr lang="en-US" sz="1400" i="1" dirty="0">
                <a:hlinkClick r:id="rId4"/>
              </a:rPr>
              <a:t>Module 7: Frontline Collaborative Efforts: Developing and Monitoring Joint Case Plans and Promoting Treatment Retention and Positive Family Outcomes</a:t>
            </a:r>
            <a:r>
              <a:rPr lang="en-US" sz="1400" i="1" dirty="0"/>
              <a:t> </a:t>
            </a:r>
            <a:r>
              <a:rPr lang="en-US" sz="1400" dirty="0"/>
              <a:t>(2022)</a:t>
            </a:r>
            <a:endParaRPr lang="en-US" sz="1400" dirty="0">
              <a:cs typeface="Arial"/>
            </a:endParaRPr>
          </a:p>
          <a:p>
            <a:pPr lvl="0"/>
            <a:r>
              <a:rPr lang="en-US" sz="1400" dirty="0"/>
              <a:t>National Center on Substance Abuse and Child Welfare: </a:t>
            </a:r>
            <a:r>
              <a:rPr lang="en-US" sz="1400" i="1" dirty="0">
                <a:hlinkClick r:id="rId5"/>
              </a:rPr>
              <a:t>Child Welfare &amp; Planning for Safety: A Collaborative Approach for Families with Parental Substance Use Disorders and Child Welfare Involvement</a:t>
            </a:r>
            <a:r>
              <a:rPr lang="en-US" sz="1400" i="1" dirty="0"/>
              <a:t> </a:t>
            </a:r>
            <a:r>
              <a:rPr lang="en-US" sz="1400" dirty="0"/>
              <a:t>(2023)</a:t>
            </a:r>
            <a:endParaRPr lang="en-US" sz="1400" dirty="0">
              <a:cs typeface="Arial"/>
            </a:endParaRPr>
          </a:p>
          <a:p>
            <a:pPr lvl="0"/>
            <a:r>
              <a:rPr lang="en-US" sz="1400" dirty="0"/>
              <a:t>National Center on Substance Abuse and Child Welfare: </a:t>
            </a:r>
            <a:r>
              <a:rPr lang="en-US" sz="1400" i="1" dirty="0">
                <a:hlinkClick r:id="rId6"/>
              </a:rPr>
              <a:t>Child Welfare Timeline for Substance Use Disorder Treatment and Other Partners Technical Assistance Brief</a:t>
            </a:r>
            <a:r>
              <a:rPr lang="en-US" sz="1400" dirty="0"/>
              <a:t> (2022)</a:t>
            </a:r>
            <a:endParaRPr lang="en-US" sz="1400" dirty="0">
              <a:cs typeface="Arial"/>
            </a:endParaRPr>
          </a:p>
          <a:p>
            <a:pPr lvl="0"/>
            <a:r>
              <a:rPr lang="en-US" sz="1400" dirty="0"/>
              <a:t>National Center on Substance Abuse and Child Welfare: </a:t>
            </a:r>
            <a:r>
              <a:rPr lang="en-US" sz="1400" i="1" dirty="0">
                <a:hlinkClick r:id="rId7"/>
              </a:rPr>
              <a:t>Disrupting Stigma: How Understanding, Empathy, and Connection Can Improve Outcomes for Families Affected by Substance Use and Mental Disorders</a:t>
            </a:r>
            <a:r>
              <a:rPr lang="en-US" sz="1400" i="1" dirty="0"/>
              <a:t> </a:t>
            </a:r>
            <a:r>
              <a:rPr lang="en-US" sz="1400" dirty="0"/>
              <a:t>(2021)</a:t>
            </a:r>
            <a:endParaRPr lang="en-US" sz="1400" dirty="0">
              <a:cs typeface="Arial"/>
            </a:endParaRPr>
          </a:p>
          <a:p>
            <a:pPr lvl="0"/>
            <a:r>
              <a:rPr lang="en-US" sz="1400" dirty="0"/>
              <a:t>National Center on Substance Abuse and Child Welfare: </a:t>
            </a:r>
            <a:r>
              <a:rPr lang="en-US" sz="1400" i="1" dirty="0">
                <a:hlinkClick r:id="rId8"/>
              </a:rPr>
              <a:t>Engaging Parents and Youths with Lived Experience: Strengthening Collaborative Policy and Practice Initiatives for Families with Mental Health and Substance Use Disorders</a:t>
            </a:r>
            <a:r>
              <a:rPr lang="en-US" sz="1400" i="1" dirty="0"/>
              <a:t> </a:t>
            </a:r>
            <a:r>
              <a:rPr lang="en-US" sz="1400" dirty="0"/>
              <a:t>(2022)</a:t>
            </a:r>
            <a:endParaRPr lang="en-US" sz="1400" dirty="0">
              <a:cs typeface="Arial"/>
            </a:endParaRPr>
          </a:p>
          <a:p>
            <a:pPr lvl="0"/>
            <a:r>
              <a:rPr lang="en-US" sz="1400" dirty="0"/>
              <a:t>National Center on Substance Abuse and Child Welfare: </a:t>
            </a:r>
            <a:r>
              <a:rPr lang="en-US" sz="1400" i="1" dirty="0">
                <a:hlinkClick r:id="rId9"/>
              </a:rPr>
              <a:t>Practice-Level Strategies to Create Systems-Level Change: Relationships</a:t>
            </a:r>
            <a:r>
              <a:rPr lang="en-US" sz="1400" dirty="0"/>
              <a:t> (2022)</a:t>
            </a:r>
          </a:p>
          <a:p>
            <a:r>
              <a:rPr lang="en-US" sz="1400" dirty="0"/>
              <a:t>National Center on Substance Abuse and Child Welfare: </a:t>
            </a:r>
            <a:r>
              <a:rPr lang="en-US" sz="1400" i="1" dirty="0">
                <a:hlinkClick r:id="rId10"/>
              </a:rPr>
              <a:t>Practice-Level Strategies to Create Systems-Level Change: Resources</a:t>
            </a:r>
            <a:r>
              <a:rPr lang="en-US" sz="1400" i="1" dirty="0"/>
              <a:t> </a:t>
            </a:r>
            <a:r>
              <a:rPr lang="en-US" sz="1400" dirty="0"/>
              <a:t>(2022) </a:t>
            </a:r>
          </a:p>
          <a:p>
            <a:pPr lvl="0"/>
            <a:r>
              <a:rPr lang="en-US" sz="1400" dirty="0"/>
              <a:t>National Center on Substance Abuse and Child Welfare: </a:t>
            </a:r>
            <a:r>
              <a:rPr lang="en-US" sz="1400" i="1" dirty="0">
                <a:hlinkClick r:id="rId11"/>
              </a:rPr>
              <a:t>Practice-Level Strategies to Create Systems-Level Change: Results</a:t>
            </a:r>
            <a:r>
              <a:rPr lang="en-US" sz="1400" i="1" dirty="0"/>
              <a:t> </a:t>
            </a:r>
            <a:r>
              <a:rPr lang="en-US" sz="1400" dirty="0"/>
              <a:t>(2022)</a:t>
            </a:r>
            <a:endParaRPr lang="en-US" sz="1400" dirty="0">
              <a:cs typeface="Arial"/>
            </a:endParaRPr>
          </a:p>
        </p:txBody>
      </p:sp>
    </p:spTree>
    <p:extLst>
      <p:ext uri="{BB962C8B-B14F-4D97-AF65-F5344CB8AC3E}">
        <p14:creationId xmlns:p14="http://schemas.microsoft.com/office/powerpoint/2010/main" val="2127587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6152"/>
          </a:xfrm>
        </p:spPr>
        <p:txBody>
          <a:bodyPr>
            <a:normAutofit/>
          </a:bodyPr>
          <a:lstStyle/>
          <a:p>
            <a:r>
              <a:rPr lang="en-US" dirty="0"/>
              <a:t>Resources, 3 of 3</a:t>
            </a:r>
          </a:p>
        </p:txBody>
      </p:sp>
      <p:sp>
        <p:nvSpPr>
          <p:cNvPr id="4" name="Content Placeholder 3"/>
          <p:cNvSpPr>
            <a:spLocks noGrp="1"/>
          </p:cNvSpPr>
          <p:nvPr>
            <p:ph idx="1"/>
          </p:nvPr>
        </p:nvSpPr>
        <p:spPr>
          <a:xfrm>
            <a:off x="682171" y="1444752"/>
            <a:ext cx="10900229" cy="4715416"/>
          </a:xfrm>
        </p:spPr>
        <p:txBody>
          <a:bodyPr vert="horz" lIns="91440" tIns="45720" rIns="91440" bIns="45720" rtlCol="0" anchor="t">
            <a:noAutofit/>
          </a:bodyPr>
          <a:lstStyle/>
          <a:p>
            <a:r>
              <a:rPr lang="en-US" sz="1400" dirty="0"/>
              <a:t>National Center on Substance Abuse and Child Welfare: </a:t>
            </a:r>
            <a:r>
              <a:rPr lang="en-US" sz="1400" i="1" dirty="0">
                <a:hlinkClick r:id="rId3"/>
              </a:rPr>
              <a:t>Successful Collaboration: Top Down or Bottom Up? Both Webinar</a:t>
            </a:r>
            <a:r>
              <a:rPr lang="en-US" sz="1400" i="1" dirty="0"/>
              <a:t> </a:t>
            </a:r>
            <a:r>
              <a:rPr lang="en-US" sz="1400" dirty="0"/>
              <a:t>(2022)</a:t>
            </a:r>
            <a:endParaRPr lang="en-US" sz="1400" dirty="0">
              <a:cs typeface="Arial"/>
            </a:endParaRPr>
          </a:p>
          <a:p>
            <a:pPr lvl="0"/>
            <a:r>
              <a:rPr lang="en-US" sz="1400" dirty="0"/>
              <a:t>National Center on Substance Abuse and Child Welfare: </a:t>
            </a:r>
            <a:r>
              <a:rPr lang="en-US" sz="1400" i="1" dirty="0">
                <a:hlinkClick r:id="rId4"/>
              </a:rPr>
              <a:t>Sustainability Planning Toolkit - Five Steps to Build a Sustainability Plan for Systems Change</a:t>
            </a:r>
            <a:r>
              <a:rPr lang="en-US" sz="1400" dirty="0"/>
              <a:t> (2020)</a:t>
            </a:r>
            <a:endParaRPr lang="en-US" sz="1400" dirty="0">
              <a:cs typeface="Arial"/>
            </a:endParaRPr>
          </a:p>
          <a:p>
            <a:pPr lvl="0"/>
            <a:r>
              <a:rPr lang="en-US" sz="1400" dirty="0"/>
              <a:t>National Center on Substance Abuse and Child Welfare: </a:t>
            </a:r>
            <a:r>
              <a:rPr lang="en-US" sz="1400" i="1" dirty="0">
                <a:hlinkClick r:id="rId5"/>
              </a:rPr>
              <a:t>The Use of Peers and Recovery Specialists in Child Welfare Settings</a:t>
            </a:r>
            <a:r>
              <a:rPr lang="en-US" sz="1400" i="1" dirty="0"/>
              <a:t> </a:t>
            </a:r>
            <a:r>
              <a:rPr lang="en-US" sz="1400" dirty="0"/>
              <a:t>(2018)</a:t>
            </a:r>
            <a:endParaRPr lang="en-US" sz="1400" dirty="0">
              <a:cs typeface="Arial"/>
            </a:endParaRPr>
          </a:p>
          <a:p>
            <a:r>
              <a:rPr lang="en-US" sz="1400" dirty="0"/>
              <a:t>Substance Abuse and Mental Health Services Administration: </a:t>
            </a:r>
            <a:r>
              <a:rPr lang="en-US" sz="1400" i="1" dirty="0">
                <a:hlinkClick r:id="rId6"/>
              </a:rPr>
              <a:t>A Collaborative Approach to the Treatment of Pregnant Women with Opioid Use</a:t>
            </a:r>
            <a:r>
              <a:rPr lang="en-US" sz="1400" i="1" dirty="0"/>
              <a:t> </a:t>
            </a:r>
            <a:r>
              <a:rPr lang="en-US" sz="1400" dirty="0"/>
              <a:t>(2016) </a:t>
            </a:r>
          </a:p>
          <a:p>
            <a:r>
              <a:rPr lang="en-US" sz="1400" dirty="0"/>
              <a:t>Substance Abuse and Mental Health Services Administration: </a:t>
            </a:r>
            <a:r>
              <a:rPr lang="en-US" sz="1400" i="1" dirty="0">
                <a:hlinkClick r:id="rId7"/>
              </a:rPr>
              <a:t>Facilitating Cross-System Collaboration: A Primer on Child Welfare, Alcohol and Other Drug Services, and Courts</a:t>
            </a:r>
            <a:r>
              <a:rPr lang="en-US" sz="1400" dirty="0"/>
              <a:t> (2012) </a:t>
            </a:r>
          </a:p>
          <a:p>
            <a:r>
              <a:rPr lang="en-US" sz="1400" kern="100" dirty="0">
                <a:effectLst/>
                <a:latin typeface="Arial" panose="020B0604020202020204" pitchFamily="34" charset="0"/>
                <a:ea typeface="Aptos" panose="020B0004020202020204" pitchFamily="34" charset="0"/>
                <a:cs typeface="Arial" panose="020B0604020202020204" pitchFamily="34" charset="0"/>
              </a:rPr>
              <a:t>Substance Abuse and Mental Health Services Administration: </a:t>
            </a:r>
            <a:r>
              <a:rPr lang="en-US" sz="1400"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8"/>
              </a:rPr>
              <a:t>Key Substance Use and Mental Health Indicators in the United States: Results from the 2023 National Survey on Drug Use and Health</a:t>
            </a:r>
            <a:r>
              <a:rPr lang="en-US" sz="1400" kern="100" dirty="0">
                <a:effectLst/>
                <a:latin typeface="Arial" panose="020B0604020202020204" pitchFamily="34" charset="0"/>
                <a:ea typeface="Aptos" panose="020B0004020202020204" pitchFamily="34" charset="0"/>
                <a:cs typeface="Arial" panose="020B0604020202020204" pitchFamily="34" charset="0"/>
              </a:rPr>
              <a:t> (2024) </a:t>
            </a:r>
            <a:endParaRPr lang="en-US" sz="1400" dirty="0"/>
          </a:p>
          <a:p>
            <a:pPr lvl="0"/>
            <a:r>
              <a:rPr lang="en-US" sz="1400" dirty="0"/>
              <a:t>Substance Abuse and Mental Health Services Administration and the Office of the National Coordinator for Health Information Technology: </a:t>
            </a:r>
            <a:r>
              <a:rPr lang="en-US" sz="1400" i="1" dirty="0">
                <a:hlinkClick r:id="rId9"/>
              </a:rPr>
              <a:t>Disclosure of Substance Use Disorder Patient Records: Does Part 2 Apply to Me?</a:t>
            </a:r>
            <a:r>
              <a:rPr lang="en-US" sz="1400" i="1" dirty="0"/>
              <a:t> </a:t>
            </a:r>
            <a:r>
              <a:rPr lang="en-US" sz="1400" dirty="0"/>
              <a:t>(2018)</a:t>
            </a:r>
            <a:endParaRPr lang="en-US" sz="1400" dirty="0">
              <a:cs typeface="Arial"/>
            </a:endParaRPr>
          </a:p>
          <a:p>
            <a:pPr lvl="0"/>
            <a:r>
              <a:rPr lang="en-US" sz="1400" dirty="0"/>
              <a:t>Substance Abuse and Mental Health Services Administration and the Office of the National Coordinator for Health Information Technology: </a:t>
            </a:r>
            <a:r>
              <a:rPr lang="en-US" sz="1400" i="1" dirty="0">
                <a:hlinkClick r:id="rId10"/>
              </a:rPr>
              <a:t>Disclosure of Substance Use Disorder Patient Records: How Do I Exchange Part 2 Data?</a:t>
            </a:r>
            <a:r>
              <a:rPr lang="en-US" sz="1400" i="1" dirty="0"/>
              <a:t> </a:t>
            </a:r>
            <a:r>
              <a:rPr lang="en-US" sz="1400" dirty="0"/>
              <a:t>(2018)</a:t>
            </a:r>
            <a:endParaRPr lang="en-US" sz="1400" dirty="0">
              <a:cs typeface="Arial"/>
            </a:endParaRPr>
          </a:p>
        </p:txBody>
      </p:sp>
    </p:spTree>
    <p:extLst>
      <p:ext uri="{BB962C8B-B14F-4D97-AF65-F5344CB8AC3E}">
        <p14:creationId xmlns:p14="http://schemas.microsoft.com/office/powerpoint/2010/main" val="1292383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a:extLst>
            <a:ext uri="{FF2B5EF4-FFF2-40B4-BE49-F238E27FC236}">
              <a16:creationId xmlns:a16="http://schemas.microsoft.com/office/drawing/2014/main" id="{03FAF42C-8288-6A4A-C15D-D0AB275D5EE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7FD0256-300C-663A-3DC6-AF3680AC9605}"/>
              </a:ext>
              <a:ext uri="{C183D7F6-B498-43B3-948B-1728B52AA6E4}">
                <adec:decorative xmlns:adec="http://schemas.microsoft.com/office/drawing/2017/decorative" val="1"/>
              </a:ext>
            </a:extLst>
          </p:cNvPr>
          <p:cNvSpPr/>
          <p:nvPr/>
        </p:nvSpPr>
        <p:spPr>
          <a:xfrm>
            <a:off x="0" y="1344276"/>
            <a:ext cx="12192000" cy="5075906"/>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0800000" scaled="1"/>
            <a:tileRec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D504CF3-B66F-7D9F-4E48-2E2EAD872C37}"/>
              </a:ext>
            </a:extLst>
          </p:cNvPr>
          <p:cNvSpPr>
            <a:spLocks noGrp="1"/>
          </p:cNvSpPr>
          <p:nvPr>
            <p:ph type="title"/>
          </p:nvPr>
        </p:nvSpPr>
        <p:spPr>
          <a:xfrm>
            <a:off x="5585914" y="13206"/>
            <a:ext cx="6606085" cy="1331069"/>
          </a:xfrm>
          <a:prstGeom prst="rect">
            <a:avLst/>
          </a:prstGeom>
          <a:noFill/>
          <a:scene3d>
            <a:camera prst="orthographicFront"/>
            <a:lightRig rig="threePt" dir="t"/>
          </a:scene3d>
          <a:sp3d>
            <a:bevelT/>
          </a:sp3d>
        </p:spPr>
        <p:txBody>
          <a:bodyPr lIns="0" tIns="91440" rIns="0" anchor="ctr">
            <a:noAutofit/>
          </a:bodyPr>
          <a:lstStyle/>
          <a:p>
            <a:pPr algn="ctr"/>
            <a:r>
              <a:rPr lang="en-US" sz="4000" b="1" dirty="0">
                <a:solidFill>
                  <a:schemeClr val="tx2"/>
                </a:solidFill>
                <a:latin typeface="+mj-lt"/>
                <a:cs typeface="Arial" panose="020B0604020202020204" pitchFamily="34" charset="0"/>
              </a:rPr>
              <a:t>What </a:t>
            </a:r>
            <a:r>
              <a:rPr lang="en-US" b="1" dirty="0">
                <a:solidFill>
                  <a:schemeClr val="tx2"/>
                </a:solidFill>
                <a:latin typeface="+mj-lt"/>
              </a:rPr>
              <a:t>I</a:t>
            </a:r>
            <a:r>
              <a:rPr lang="en-US" sz="4000" b="1" dirty="0">
                <a:solidFill>
                  <a:schemeClr val="tx2"/>
                </a:solidFill>
                <a:latin typeface="+mj-lt"/>
                <a:cs typeface="Arial" panose="020B0604020202020204" pitchFamily="34" charset="0"/>
              </a:rPr>
              <a:t>s Collaboration?</a:t>
            </a:r>
          </a:p>
        </p:txBody>
      </p:sp>
      <p:sp>
        <p:nvSpPr>
          <p:cNvPr id="6" name="Content Placeholder 5">
            <a:extLst>
              <a:ext uri="{FF2B5EF4-FFF2-40B4-BE49-F238E27FC236}">
                <a16:creationId xmlns:a16="http://schemas.microsoft.com/office/drawing/2014/main" id="{BA3D3348-46F1-C637-775A-3E32374DEBB8}"/>
              </a:ext>
            </a:extLst>
          </p:cNvPr>
          <p:cNvSpPr>
            <a:spLocks noGrp="1"/>
          </p:cNvSpPr>
          <p:nvPr>
            <p:ph sz="quarter" idx="14"/>
          </p:nvPr>
        </p:nvSpPr>
        <p:spPr>
          <a:xfrm>
            <a:off x="4773835" y="1344273"/>
            <a:ext cx="7418165" cy="1064190"/>
          </a:xfrm>
          <a:prstGeom prst="rect">
            <a:avLst/>
          </a:prstGeom>
          <a:solidFill>
            <a:schemeClr val="accent1">
              <a:alpha val="20000"/>
            </a:schemeClr>
          </a:solidFill>
          <a:ln>
            <a:noFill/>
          </a:ln>
          <a:effectLst/>
        </p:spPr>
        <p:txBody>
          <a:bodyPr rIns="1005840" anchor="ctr"/>
          <a:lstStyle/>
          <a:p>
            <a:pPr marL="57150" indent="0" algn="r">
              <a:lnSpc>
                <a:spcPct val="100000"/>
              </a:lnSpc>
              <a:spcAft>
                <a:spcPts val="600"/>
              </a:spcAft>
              <a:buNone/>
            </a:pPr>
            <a:r>
              <a:rPr lang="en-US" sz="2800" dirty="0">
                <a:solidFill>
                  <a:schemeClr val="bg1"/>
                </a:solidFill>
              </a:rPr>
              <a:t>Understanding differences</a:t>
            </a:r>
          </a:p>
        </p:txBody>
      </p:sp>
      <p:sp>
        <p:nvSpPr>
          <p:cNvPr id="8" name="Content Placeholder 7">
            <a:extLst>
              <a:ext uri="{FF2B5EF4-FFF2-40B4-BE49-F238E27FC236}">
                <a16:creationId xmlns:a16="http://schemas.microsoft.com/office/drawing/2014/main" id="{D6E53E3A-F92E-8E4D-289B-F6800A3E083B}"/>
              </a:ext>
            </a:extLst>
          </p:cNvPr>
          <p:cNvSpPr>
            <a:spLocks noGrp="1"/>
          </p:cNvSpPr>
          <p:nvPr>
            <p:ph sz="quarter" idx="17"/>
          </p:nvPr>
        </p:nvSpPr>
        <p:spPr>
          <a:xfrm>
            <a:off x="5246974" y="2379360"/>
            <a:ext cx="6945026" cy="1064190"/>
          </a:xfrm>
          <a:prstGeom prst="rect">
            <a:avLst/>
          </a:prstGeom>
          <a:solidFill>
            <a:schemeClr val="accent1">
              <a:alpha val="20000"/>
            </a:schemeClr>
          </a:solidFill>
          <a:ln>
            <a:noFill/>
          </a:ln>
          <a:effectLst/>
        </p:spPr>
        <p:txBody>
          <a:bodyPr rIns="1005840" anchor="ctr"/>
          <a:lstStyle/>
          <a:p>
            <a:pPr marL="57150" indent="0" algn="r">
              <a:lnSpc>
                <a:spcPct val="100000"/>
              </a:lnSpc>
              <a:spcAft>
                <a:spcPts val="600"/>
              </a:spcAft>
              <a:buNone/>
            </a:pPr>
            <a:r>
              <a:rPr lang="en-US" sz="2800" dirty="0">
                <a:solidFill>
                  <a:schemeClr val="bg1"/>
                </a:solidFill>
              </a:rPr>
              <a:t>Shared decision-making</a:t>
            </a:r>
          </a:p>
        </p:txBody>
      </p:sp>
      <p:sp>
        <p:nvSpPr>
          <p:cNvPr id="5" name="Content Placeholder 4">
            <a:extLst>
              <a:ext uri="{FF2B5EF4-FFF2-40B4-BE49-F238E27FC236}">
                <a16:creationId xmlns:a16="http://schemas.microsoft.com/office/drawing/2014/main" id="{4C85BA2A-6E42-7342-F9D4-51E3E09E4DFC}"/>
              </a:ext>
            </a:extLst>
          </p:cNvPr>
          <p:cNvSpPr>
            <a:spLocks noGrp="1"/>
          </p:cNvSpPr>
          <p:nvPr>
            <p:ph sz="quarter" idx="19"/>
          </p:nvPr>
        </p:nvSpPr>
        <p:spPr>
          <a:xfrm>
            <a:off x="5957086" y="3414447"/>
            <a:ext cx="6234913" cy="1064190"/>
          </a:xfrm>
          <a:prstGeom prst="rect">
            <a:avLst/>
          </a:prstGeom>
          <a:solidFill>
            <a:schemeClr val="accent1">
              <a:alpha val="20000"/>
            </a:schemeClr>
          </a:solidFill>
          <a:ln>
            <a:noFill/>
          </a:ln>
          <a:effectLst/>
        </p:spPr>
        <p:txBody>
          <a:bodyPr rIns="1463040" anchor="ctr"/>
          <a:lstStyle/>
          <a:p>
            <a:pPr marL="57150" indent="0" algn="r">
              <a:lnSpc>
                <a:spcPct val="100000"/>
              </a:lnSpc>
              <a:spcAft>
                <a:spcPts val="600"/>
              </a:spcAft>
              <a:buNone/>
            </a:pPr>
            <a:r>
              <a:rPr lang="en-US" sz="2800" dirty="0">
                <a:solidFill>
                  <a:schemeClr val="bg1"/>
                </a:solidFill>
              </a:rPr>
              <a:t>Mutual outcomes</a:t>
            </a:r>
          </a:p>
        </p:txBody>
      </p:sp>
      <p:sp>
        <p:nvSpPr>
          <p:cNvPr id="7" name="Content Placeholder 6">
            <a:extLst>
              <a:ext uri="{FF2B5EF4-FFF2-40B4-BE49-F238E27FC236}">
                <a16:creationId xmlns:a16="http://schemas.microsoft.com/office/drawing/2014/main" id="{31685713-EB48-6E73-7C91-9A1275AD0B93}"/>
              </a:ext>
            </a:extLst>
          </p:cNvPr>
          <p:cNvSpPr>
            <a:spLocks noGrp="1"/>
          </p:cNvSpPr>
          <p:nvPr>
            <p:ph sz="quarter" idx="16"/>
          </p:nvPr>
        </p:nvSpPr>
        <p:spPr>
          <a:xfrm>
            <a:off x="5647718" y="4449534"/>
            <a:ext cx="6544281" cy="1064190"/>
          </a:xfrm>
          <a:prstGeom prst="rect">
            <a:avLst/>
          </a:prstGeom>
          <a:solidFill>
            <a:schemeClr val="accent1">
              <a:alpha val="20000"/>
            </a:schemeClr>
          </a:solidFill>
          <a:ln>
            <a:noFill/>
          </a:ln>
          <a:effectLst/>
        </p:spPr>
        <p:txBody>
          <a:bodyPr rIns="1645920" anchor="ctr"/>
          <a:lstStyle/>
          <a:p>
            <a:pPr marL="57150" indent="0" algn="r">
              <a:lnSpc>
                <a:spcPct val="100000"/>
              </a:lnSpc>
              <a:spcAft>
                <a:spcPts val="600"/>
              </a:spcAft>
              <a:buNone/>
            </a:pPr>
            <a:r>
              <a:rPr lang="en-US" sz="2800" dirty="0">
                <a:solidFill>
                  <a:schemeClr val="bg1"/>
                </a:solidFill>
              </a:rPr>
              <a:t>Joint accountability</a:t>
            </a:r>
          </a:p>
        </p:txBody>
      </p:sp>
      <p:sp>
        <p:nvSpPr>
          <p:cNvPr id="9" name="Content Placeholder 8">
            <a:extLst>
              <a:ext uri="{FF2B5EF4-FFF2-40B4-BE49-F238E27FC236}">
                <a16:creationId xmlns:a16="http://schemas.microsoft.com/office/drawing/2014/main" id="{E005AAF9-0898-49E2-BC01-3A83CC2C7203}"/>
              </a:ext>
            </a:extLst>
          </p:cNvPr>
          <p:cNvSpPr>
            <a:spLocks noGrp="1"/>
          </p:cNvSpPr>
          <p:nvPr>
            <p:ph sz="quarter" idx="20"/>
          </p:nvPr>
        </p:nvSpPr>
        <p:spPr>
          <a:xfrm>
            <a:off x="5172520" y="5494674"/>
            <a:ext cx="7019479" cy="915983"/>
          </a:xfrm>
          <a:prstGeom prst="rect">
            <a:avLst/>
          </a:prstGeom>
          <a:solidFill>
            <a:schemeClr val="accent1">
              <a:alpha val="20000"/>
            </a:schemeClr>
          </a:solidFill>
          <a:ln>
            <a:noFill/>
          </a:ln>
          <a:effectLst/>
        </p:spPr>
        <p:txBody>
          <a:bodyPr rIns="1005840" anchor="ctr"/>
          <a:lstStyle/>
          <a:p>
            <a:pPr marL="0" indent="0" algn="r">
              <a:buNone/>
            </a:pPr>
            <a:r>
              <a:rPr lang="en-US" sz="2800" dirty="0">
                <a:solidFill>
                  <a:schemeClr val="bg1"/>
                </a:solidFill>
              </a:rPr>
              <a:t>Prioritizing needs of families</a:t>
            </a:r>
          </a:p>
        </p:txBody>
      </p:sp>
      <p:cxnSp>
        <p:nvCxnSpPr>
          <p:cNvPr id="10" name="Straight Connector 9">
            <a:extLst>
              <a:ext uri="{FF2B5EF4-FFF2-40B4-BE49-F238E27FC236}">
                <a16:creationId xmlns:a16="http://schemas.microsoft.com/office/drawing/2014/main" id="{3926D7D4-6583-55C5-D2B7-D0EF9127A8FE}"/>
              </a:ext>
              <a:ext uri="{C183D7F6-B498-43B3-948B-1728B52AA6E4}">
                <adec:decorative xmlns:adec="http://schemas.microsoft.com/office/drawing/2017/decorative" val="1"/>
              </a:ext>
            </a:extLst>
          </p:cNvPr>
          <p:cNvCxnSpPr>
            <a:cxnSpLocks/>
          </p:cNvCxnSpPr>
          <p:nvPr/>
        </p:nvCxnSpPr>
        <p:spPr>
          <a:xfrm flipV="1">
            <a:off x="6748634" y="2379360"/>
            <a:ext cx="5443365" cy="29103"/>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122FEF1-31BE-CA2B-B369-3F351BBDCCD1}"/>
              </a:ext>
              <a:ext uri="{C183D7F6-B498-43B3-948B-1728B52AA6E4}">
                <adec:decorative xmlns:adec="http://schemas.microsoft.com/office/drawing/2017/decorative" val="1"/>
              </a:ext>
            </a:extLst>
          </p:cNvPr>
          <p:cNvCxnSpPr>
            <a:cxnSpLocks/>
          </p:cNvCxnSpPr>
          <p:nvPr/>
        </p:nvCxnSpPr>
        <p:spPr>
          <a:xfrm flipV="1">
            <a:off x="6748633" y="3404394"/>
            <a:ext cx="5443365" cy="29103"/>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C3CAF9-7924-34D7-4773-FD271D2FD590}"/>
              </a:ext>
              <a:ext uri="{C183D7F6-B498-43B3-948B-1728B52AA6E4}">
                <adec:decorative xmlns:adec="http://schemas.microsoft.com/office/drawing/2017/decorative" val="1"/>
              </a:ext>
            </a:extLst>
          </p:cNvPr>
          <p:cNvCxnSpPr>
            <a:cxnSpLocks/>
          </p:cNvCxnSpPr>
          <p:nvPr/>
        </p:nvCxnSpPr>
        <p:spPr>
          <a:xfrm flipV="1">
            <a:off x="6748632" y="4449531"/>
            <a:ext cx="5443365" cy="29103"/>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A22473-CBB9-4E35-E115-06EEB0E4E10F}"/>
              </a:ext>
              <a:ext uri="{C183D7F6-B498-43B3-948B-1728B52AA6E4}">
                <adec:decorative xmlns:adec="http://schemas.microsoft.com/office/drawing/2017/decorative" val="1"/>
              </a:ext>
            </a:extLst>
          </p:cNvPr>
          <p:cNvCxnSpPr>
            <a:cxnSpLocks/>
          </p:cNvCxnSpPr>
          <p:nvPr/>
        </p:nvCxnSpPr>
        <p:spPr>
          <a:xfrm flipV="1">
            <a:off x="6052458" y="5451018"/>
            <a:ext cx="6203940" cy="72756"/>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D93B6F9C-0B1C-B4EC-0601-3558C8307E7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6332"/>
          <a:stretch/>
        </p:blipFill>
        <p:spPr>
          <a:xfrm flipH="1">
            <a:off x="258661" y="109194"/>
            <a:ext cx="6606085" cy="6649872"/>
          </a:xfrm>
          <a:prstGeom prst="ellipse">
            <a:avLst/>
          </a:prstGeom>
          <a:solidFill>
            <a:schemeClr val="accent1"/>
          </a:solidFill>
          <a:ln w="190500" cap="rnd">
            <a:gradFill flip="none" rotWithShape="1">
              <a:gsLst>
                <a:gs pos="0">
                  <a:schemeClr val="accent1">
                    <a:lumMod val="67000"/>
                  </a:schemeClr>
                </a:gs>
                <a:gs pos="16000">
                  <a:schemeClr val="accent1">
                    <a:lumMod val="97000"/>
                    <a:lumOff val="3000"/>
                  </a:schemeClr>
                </a:gs>
                <a:gs pos="100000">
                  <a:schemeClr val="accent1">
                    <a:lumMod val="60000"/>
                    <a:lumOff val="40000"/>
                  </a:schemeClr>
                </a:gs>
              </a:gsLst>
              <a:lin ang="19800000" scaled="0"/>
              <a:tileRect/>
            </a:gradFill>
            <a:prstDash val="solid"/>
          </a:ln>
          <a:effectLst>
            <a:outerShdw blurRad="127000" algn="bl" rotWithShape="0">
              <a:srgbClr val="000000"/>
            </a:outerShdw>
          </a:effectLst>
          <a:scene3d>
            <a:camera prst="perspectiveFront" fov="5400000"/>
            <a:lightRig rig="threePt" dir="t">
              <a:rot lat="0" lon="0" rev="19200000"/>
            </a:lightRig>
          </a:scene3d>
          <a:sp3d extrusionH="25400">
            <a:extrusionClr>
              <a:srgbClr val="000000"/>
            </a:extrusionClr>
          </a:sp3d>
        </p:spPr>
      </p:pic>
    </p:spTree>
    <p:extLst>
      <p:ext uri="{BB962C8B-B14F-4D97-AF65-F5344CB8AC3E}">
        <p14:creationId xmlns:p14="http://schemas.microsoft.com/office/powerpoint/2010/main" val="462595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8ED1B4-D556-A1AB-6D3D-F665B48A656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258F4BBB-460F-944F-7FCD-F784D3895BA6}"/>
              </a:ext>
              <a:ext uri="{C183D7F6-B498-43B3-948B-1728B52AA6E4}">
                <adec:decorative xmlns:adec="http://schemas.microsoft.com/office/drawing/2017/decorative" val="1"/>
              </a:ext>
            </a:extLst>
          </p:cNvPr>
          <p:cNvSpPr/>
          <p:nvPr/>
        </p:nvSpPr>
        <p:spPr>
          <a:xfrm>
            <a:off x="5486400" y="1886745"/>
            <a:ext cx="6705600" cy="4958556"/>
          </a:xfrm>
          <a:prstGeom prst="rect">
            <a:avLst/>
          </a:prstGeom>
          <a:solidFill>
            <a:schemeClr val="bg1">
              <a:lumMod val="95000"/>
              <a:alpha val="5000"/>
            </a:schemeClr>
          </a:solidFill>
          <a:ln>
            <a:noFill/>
          </a:ln>
          <a:effectLst>
            <a:innerShdw blurRad="63500" dist="50800" dir="162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5C90A8C3-02EF-8382-153E-31A37E4577F8}"/>
              </a:ext>
            </a:extLst>
          </p:cNvPr>
          <p:cNvSpPr>
            <a:spLocks noGrp="1"/>
          </p:cNvSpPr>
          <p:nvPr>
            <p:ph type="title"/>
          </p:nvPr>
        </p:nvSpPr>
        <p:spPr>
          <a:xfrm>
            <a:off x="5949950" y="924910"/>
            <a:ext cx="5740078" cy="961834"/>
          </a:xfrm>
        </p:spPr>
        <p:txBody>
          <a:bodyPr>
            <a:noAutofit/>
          </a:bodyPr>
          <a:lstStyle/>
          <a:p>
            <a:r>
              <a:rPr lang="en-US" dirty="0">
                <a:latin typeface="+mj-lt"/>
                <a:ea typeface="+mj-ea"/>
                <a:cs typeface="+mj-cs"/>
              </a:rPr>
              <a:t>Elements of Effective Collaboration</a:t>
            </a:r>
            <a:endParaRPr lang="en-US" dirty="0">
              <a:latin typeface="Arial" panose="020B0604020202020204" pitchFamily="34" charset="0"/>
              <a:cs typeface="Arial" panose="020B0604020202020204" pitchFamily="34" charset="0"/>
            </a:endParaRPr>
          </a:p>
        </p:txBody>
      </p:sp>
      <p:pic>
        <p:nvPicPr>
          <p:cNvPr id="11" name="Picture Placeholder 10">
            <a:extLst>
              <a:ext uri="{FF2B5EF4-FFF2-40B4-BE49-F238E27FC236}">
                <a16:creationId xmlns:a16="http://schemas.microsoft.com/office/drawing/2014/main" id="{0AD05317-CEA7-7570-18E8-E2534D7E9926}"/>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5396" r="15396"/>
          <a:stretch/>
        </p:blipFill>
        <p:spPr>
          <a:xfrm>
            <a:off x="0" y="12700"/>
            <a:ext cx="5486400" cy="6845300"/>
          </a:xfrm>
          <a:effectLst>
            <a:outerShdw blurRad="50800" dist="38100" algn="l" rotWithShape="0">
              <a:prstClr val="black">
                <a:alpha val="40000"/>
              </a:prstClr>
            </a:outerShdw>
          </a:effectLst>
        </p:spPr>
      </p:pic>
      <p:sp>
        <p:nvSpPr>
          <p:cNvPr id="3" name="Content Placeholder 2">
            <a:extLst>
              <a:ext uri="{FF2B5EF4-FFF2-40B4-BE49-F238E27FC236}">
                <a16:creationId xmlns:a16="http://schemas.microsoft.com/office/drawing/2014/main" id="{2FEDDED8-B7B6-5ABE-4340-36A604058DD4}"/>
              </a:ext>
            </a:extLst>
          </p:cNvPr>
          <p:cNvSpPr>
            <a:spLocks noGrp="1"/>
          </p:cNvSpPr>
          <p:nvPr>
            <p:ph sz="quarter" idx="12"/>
          </p:nvPr>
        </p:nvSpPr>
        <p:spPr>
          <a:xfrm>
            <a:off x="5949950" y="2289464"/>
            <a:ext cx="5937249" cy="1257537"/>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lIns="91440" anchor="ctr">
            <a:normAutofit/>
          </a:bodyPr>
          <a:lstStyle/>
          <a:p>
            <a:pPr marL="0" indent="0" algn="ctr">
              <a:spcBef>
                <a:spcPts val="0"/>
              </a:spcBef>
              <a:buNone/>
            </a:pPr>
            <a:r>
              <a:rPr lang="en-US" b="1" dirty="0">
                <a:solidFill>
                  <a:schemeClr val="bg1"/>
                </a:solidFill>
                <a:latin typeface="Arial" panose="020B0604020202020204" pitchFamily="34" charset="0"/>
                <a:cs typeface="Arial" panose="020B0604020202020204" pitchFamily="34" charset="0"/>
              </a:rPr>
              <a:t>Communication</a:t>
            </a:r>
          </a:p>
        </p:txBody>
      </p:sp>
      <p:sp>
        <p:nvSpPr>
          <p:cNvPr id="6" name="Content Placeholder 5">
            <a:extLst>
              <a:ext uri="{FF2B5EF4-FFF2-40B4-BE49-F238E27FC236}">
                <a16:creationId xmlns:a16="http://schemas.microsoft.com/office/drawing/2014/main" id="{6E2C88F2-AD80-DA54-A780-897CA646FF65}"/>
              </a:ext>
            </a:extLst>
          </p:cNvPr>
          <p:cNvSpPr>
            <a:spLocks noGrp="1"/>
          </p:cNvSpPr>
          <p:nvPr>
            <p:ph sz="quarter" idx="13"/>
          </p:nvPr>
        </p:nvSpPr>
        <p:spPr>
          <a:xfrm>
            <a:off x="5949950" y="3799751"/>
            <a:ext cx="5937249" cy="1257537"/>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lIns="91440" tIns="91440" bIns="91440" anchor="ctr" anchorCtr="0"/>
          <a:lstStyle/>
          <a:p>
            <a:pPr marL="0" indent="0" algn="ctr">
              <a:buNone/>
            </a:pPr>
            <a:r>
              <a:rPr lang="en-US" b="1" dirty="0">
                <a:solidFill>
                  <a:schemeClr val="bg1"/>
                </a:solidFill>
                <a:latin typeface="Arial" panose="020B0604020202020204" pitchFamily="34" charset="0"/>
                <a:cs typeface="Arial" panose="020B0604020202020204" pitchFamily="34" charset="0"/>
              </a:rPr>
              <a:t>Coordination</a:t>
            </a:r>
          </a:p>
        </p:txBody>
      </p:sp>
      <p:sp>
        <p:nvSpPr>
          <p:cNvPr id="7" name="Content Placeholder 6">
            <a:extLst>
              <a:ext uri="{FF2B5EF4-FFF2-40B4-BE49-F238E27FC236}">
                <a16:creationId xmlns:a16="http://schemas.microsoft.com/office/drawing/2014/main" id="{0AF24605-40E5-81D9-D618-7482FFF95B94}"/>
              </a:ext>
            </a:extLst>
          </p:cNvPr>
          <p:cNvSpPr>
            <a:spLocks noGrp="1"/>
          </p:cNvSpPr>
          <p:nvPr>
            <p:ph sz="quarter" idx="14"/>
          </p:nvPr>
        </p:nvSpPr>
        <p:spPr>
          <a:xfrm>
            <a:off x="5949950" y="5310038"/>
            <a:ext cx="5937249" cy="1257537"/>
          </a:xfrm>
          <a:prstGeom prst="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txBody>
          <a:bodyPr lIns="91440" tIns="91440" bIns="91440" anchor="ctr" anchorCtr="0"/>
          <a:lstStyle/>
          <a:p>
            <a:pPr marL="0" indent="0" algn="ctr">
              <a:buNone/>
            </a:pPr>
            <a:r>
              <a:rPr lang="en-US" b="1" dirty="0">
                <a:solidFill>
                  <a:schemeClr val="bg1"/>
                </a:solidFill>
                <a:latin typeface="Arial" panose="020B0604020202020204" pitchFamily="34" charset="0"/>
                <a:cs typeface="Arial" panose="020B0604020202020204" pitchFamily="34" charset="0"/>
              </a:rPr>
              <a:t>Consultation</a:t>
            </a:r>
          </a:p>
        </p:txBody>
      </p:sp>
      <p:sp>
        <p:nvSpPr>
          <p:cNvPr id="4" name="Arrow: Left-Right 3">
            <a:extLst>
              <a:ext uri="{FF2B5EF4-FFF2-40B4-BE49-F238E27FC236}">
                <a16:creationId xmlns:a16="http://schemas.microsoft.com/office/drawing/2014/main" id="{986ABC6E-36C8-3775-4A18-0FD877F21CDC}"/>
              </a:ext>
              <a:ext uri="{C183D7F6-B498-43B3-948B-1728B52AA6E4}">
                <adec:decorative xmlns:adec="http://schemas.microsoft.com/office/drawing/2017/decorative" val="1"/>
              </a:ext>
            </a:extLst>
          </p:cNvPr>
          <p:cNvSpPr/>
          <p:nvPr/>
        </p:nvSpPr>
        <p:spPr>
          <a:xfrm rot="5400000">
            <a:off x="8858177" y="3870688"/>
            <a:ext cx="4260278" cy="1097831"/>
          </a:xfrm>
          <a:prstGeom prst="leftRightArrow">
            <a:avLst>
              <a:gd name="adj1" fmla="val 43250"/>
              <a:gd name="adj2" fmla="val 39875"/>
            </a:avLst>
          </a:prstGeom>
          <a:gradFill>
            <a:gsLst>
              <a:gs pos="15000">
                <a:schemeClr val="accent1">
                  <a:lumMod val="60000"/>
                  <a:lumOff val="40000"/>
                </a:schemeClr>
              </a:gs>
              <a:gs pos="54000">
                <a:schemeClr val="accent1"/>
              </a:gs>
              <a:gs pos="100000">
                <a:schemeClr val="accent1">
                  <a:lumMod val="75000"/>
                </a:schemeClr>
              </a:gs>
            </a:gsLst>
            <a:lin ang="21594000" scaled="0"/>
          </a:gradFill>
          <a:ln>
            <a:solidFill>
              <a:srgbClr val="FFFFFF"/>
            </a:solidFill>
          </a:ln>
          <a:effectLst>
            <a:outerShdw blurRad="63500" sx="102000" sy="102000" algn="ctr" rotWithShape="0">
              <a:schemeClr val="bg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74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A731E2-C630-3C5F-9A33-433866695C70}"/>
              </a:ext>
            </a:extLst>
          </p:cNvPr>
          <p:cNvSpPr>
            <a:spLocks noGrp="1"/>
          </p:cNvSpPr>
          <p:nvPr>
            <p:ph type="title"/>
          </p:nvPr>
        </p:nvSpPr>
        <p:spPr>
          <a:xfrm>
            <a:off x="1" y="-16978"/>
            <a:ext cx="12191999" cy="1216152"/>
          </a:xfrm>
        </p:spPr>
        <p:txBody>
          <a:bodyPr/>
          <a:lstStyle/>
          <a:p>
            <a:r>
              <a:rPr lang="en-US" dirty="0"/>
              <a:t>Levels of Collaboration</a:t>
            </a:r>
          </a:p>
        </p:txBody>
      </p:sp>
      <p:sp>
        <p:nvSpPr>
          <p:cNvPr id="19" name="Content Placeholder 18">
            <a:extLst>
              <a:ext uri="{FF2B5EF4-FFF2-40B4-BE49-F238E27FC236}">
                <a16:creationId xmlns:a16="http://schemas.microsoft.com/office/drawing/2014/main" id="{6867F1DA-8A42-D1EE-EE0F-2220B8C3326B}"/>
              </a:ext>
            </a:extLst>
          </p:cNvPr>
          <p:cNvSpPr>
            <a:spLocks noGrp="1"/>
          </p:cNvSpPr>
          <p:nvPr>
            <p:ph idx="1"/>
          </p:nvPr>
        </p:nvSpPr>
        <p:spPr>
          <a:xfrm>
            <a:off x="515722" y="1903148"/>
            <a:ext cx="5458968" cy="1165946"/>
          </a:xfrm>
          <a:prstGeom prst="rect">
            <a:avLst/>
          </a:prstGeom>
          <a:solidFill>
            <a:schemeClr val="accent2">
              <a:lumMod val="50000"/>
            </a:schemeClr>
          </a:solidFill>
        </p:spPr>
        <p:txBody>
          <a:bodyPr/>
          <a:lstStyle/>
          <a:p>
            <a:pPr>
              <a:lnSpc>
                <a:spcPct val="100000"/>
              </a:lnSpc>
            </a:pPr>
            <a:r>
              <a:rPr lang="en-US" sz="3200" b="1" dirty="0">
                <a:solidFill>
                  <a:schemeClr val="bg1"/>
                </a:solidFill>
                <a:latin typeface="+mj-lt"/>
                <a:cs typeface="Arial" panose="020B0604020202020204" pitchFamily="34" charset="0"/>
              </a:rPr>
              <a:t>Systems-Level</a:t>
            </a:r>
            <a:endParaRPr lang="en-US" sz="2000" b="1" dirty="0">
              <a:solidFill>
                <a:schemeClr val="bg1"/>
              </a:solidFill>
              <a:latin typeface="+mj-lt"/>
              <a:cs typeface="Arial" panose="020B0604020202020204" pitchFamily="34" charset="0"/>
            </a:endParaRPr>
          </a:p>
        </p:txBody>
      </p:sp>
      <p:sp>
        <p:nvSpPr>
          <p:cNvPr id="20" name="Content Placeholder 19">
            <a:extLst>
              <a:ext uri="{FF2B5EF4-FFF2-40B4-BE49-F238E27FC236}">
                <a16:creationId xmlns:a16="http://schemas.microsoft.com/office/drawing/2014/main" id="{A1EAFA9F-0DF4-2387-A22C-35157688772B}"/>
              </a:ext>
            </a:extLst>
          </p:cNvPr>
          <p:cNvSpPr>
            <a:spLocks noGrp="1"/>
          </p:cNvSpPr>
          <p:nvPr>
            <p:ph sz="quarter" idx="11"/>
          </p:nvPr>
        </p:nvSpPr>
        <p:spPr>
          <a:xfrm>
            <a:off x="538480" y="3157233"/>
            <a:ext cx="5458968" cy="2298292"/>
          </a:xfrm>
          <a:prstGeom prst="rect">
            <a:avLst/>
          </a:prstGeom>
          <a:noFill/>
        </p:spPr>
        <p:txBody>
          <a:bodyPr/>
          <a:lstStyle/>
          <a:p>
            <a:pPr algn="ctr">
              <a:lnSpc>
                <a:spcPct val="100000"/>
              </a:lnSpc>
              <a:spcAft>
                <a:spcPts val="3000"/>
              </a:spcAft>
            </a:pPr>
            <a:r>
              <a:rPr lang="en-US" sz="2800" dirty="0">
                <a:solidFill>
                  <a:schemeClr val="accent2">
                    <a:lumMod val="75000"/>
                  </a:schemeClr>
                </a:solidFill>
              </a:rPr>
              <a:t>Collaboration between agencies to exchange information, access resources, and develop joint policies and outcomes.</a:t>
            </a:r>
          </a:p>
        </p:txBody>
      </p:sp>
      <p:sp>
        <p:nvSpPr>
          <p:cNvPr id="32" name="Content Placeholder 31">
            <a:extLst>
              <a:ext uri="{FF2B5EF4-FFF2-40B4-BE49-F238E27FC236}">
                <a16:creationId xmlns:a16="http://schemas.microsoft.com/office/drawing/2014/main" id="{530E31CA-C9F7-76E5-7393-C1226EC5022C}"/>
              </a:ext>
            </a:extLst>
          </p:cNvPr>
          <p:cNvSpPr>
            <a:spLocks noGrp="1"/>
          </p:cNvSpPr>
          <p:nvPr>
            <p:ph sz="quarter" idx="23"/>
          </p:nvPr>
        </p:nvSpPr>
        <p:spPr>
          <a:xfrm>
            <a:off x="6339264" y="2585517"/>
            <a:ext cx="5557519" cy="2298292"/>
          </a:xfrm>
          <a:noFill/>
        </p:spPr>
        <p:txBody>
          <a:bodyPr tIns="91440" anchor="ctr"/>
          <a:lstStyle/>
          <a:p>
            <a:pPr algn="ctr">
              <a:lnSpc>
                <a:spcPct val="100000"/>
              </a:lnSpc>
              <a:spcAft>
                <a:spcPts val="600"/>
              </a:spcAft>
            </a:pPr>
            <a:r>
              <a:rPr lang="en-US" sz="2800" dirty="0">
                <a:solidFill>
                  <a:schemeClr val="accent1"/>
                </a:solidFill>
              </a:rPr>
              <a:t>Collaboration between providers to coordinate parent and family treatment and case planning.</a:t>
            </a:r>
          </a:p>
        </p:txBody>
      </p:sp>
      <p:sp>
        <p:nvSpPr>
          <p:cNvPr id="31" name="Content Placeholder 30">
            <a:extLst>
              <a:ext uri="{FF2B5EF4-FFF2-40B4-BE49-F238E27FC236}">
                <a16:creationId xmlns:a16="http://schemas.microsoft.com/office/drawing/2014/main" id="{8FA02BA0-297C-E288-7B51-791630C0420C}"/>
              </a:ext>
            </a:extLst>
          </p:cNvPr>
          <p:cNvSpPr>
            <a:spLocks noGrp="1"/>
          </p:cNvSpPr>
          <p:nvPr>
            <p:ph sz="quarter" idx="22"/>
          </p:nvPr>
        </p:nvSpPr>
        <p:spPr>
          <a:xfrm rot="5400000" flipH="1" flipV="1">
            <a:off x="8450257" y="2841564"/>
            <a:ext cx="1170432" cy="5392417"/>
          </a:xfrm>
          <a:prstGeom prst="rect">
            <a:avLst/>
          </a:prstGeom>
          <a:solidFill>
            <a:schemeClr val="accent1"/>
          </a:solidFill>
          <a:ln>
            <a:solidFill>
              <a:schemeClr val="accent1">
                <a:lumMod val="75000"/>
              </a:schemeClr>
            </a:solidFill>
          </a:ln>
        </p:spPr>
        <p:txBody>
          <a:bodyPr vert="vert">
            <a:normAutofit/>
          </a:bodyPr>
          <a:lstStyle/>
          <a:p>
            <a:pPr algn="ctr">
              <a:lnSpc>
                <a:spcPct val="100000"/>
              </a:lnSpc>
            </a:pPr>
            <a:r>
              <a:rPr lang="en-US" sz="3200" b="1" dirty="0">
                <a:solidFill>
                  <a:schemeClr val="bg1"/>
                </a:solidFill>
                <a:latin typeface="+mj-lt"/>
                <a:cs typeface="Arial" panose="020B0604020202020204" pitchFamily="34" charset="0"/>
              </a:rPr>
              <a:t>Practice-Level</a:t>
            </a:r>
          </a:p>
        </p:txBody>
      </p:sp>
      <p:cxnSp>
        <p:nvCxnSpPr>
          <p:cNvPr id="4" name="Connector: Elbow 3">
            <a:extLst>
              <a:ext uri="{FF2B5EF4-FFF2-40B4-BE49-F238E27FC236}">
                <a16:creationId xmlns:a16="http://schemas.microsoft.com/office/drawing/2014/main" id="{94D8E23B-126F-728A-80F1-1BE5D13C6885}"/>
              </a:ext>
              <a:ext uri="{C183D7F6-B498-43B3-948B-1728B52AA6E4}">
                <adec:decorative xmlns:adec="http://schemas.microsoft.com/office/drawing/2017/decorative" val="1"/>
              </a:ext>
            </a:extLst>
          </p:cNvPr>
          <p:cNvCxnSpPr>
            <a:cxnSpLocks/>
          </p:cNvCxnSpPr>
          <p:nvPr/>
        </p:nvCxnSpPr>
        <p:spPr>
          <a:xfrm rot="10800000" flipV="1">
            <a:off x="538481" y="1945503"/>
            <a:ext cx="11242479" cy="4147532"/>
          </a:xfrm>
          <a:prstGeom prst="bentConnector3">
            <a:avLst>
              <a:gd name="adj1" fmla="val 50000"/>
            </a:avLst>
          </a:prstGeom>
          <a:ln w="57150">
            <a:gradFill>
              <a:gsLst>
                <a:gs pos="55000">
                  <a:srgbClr val="216A89"/>
                </a:gs>
                <a:gs pos="0">
                  <a:schemeClr val="accent1"/>
                </a:gs>
                <a:gs pos="100000">
                  <a:schemeClr val="accent2">
                    <a:lumMod val="7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8" name="Double Bracket 7">
            <a:extLst>
              <a:ext uri="{FF2B5EF4-FFF2-40B4-BE49-F238E27FC236}">
                <a16:creationId xmlns:a16="http://schemas.microsoft.com/office/drawing/2014/main" id="{DDC7C8A6-202C-B5BE-AFB1-F6765FB6BA27}"/>
              </a:ext>
              <a:ext uri="{C183D7F6-B498-43B3-948B-1728B52AA6E4}">
                <adec:decorative xmlns:adec="http://schemas.microsoft.com/office/drawing/2017/decorative" val="1"/>
              </a:ext>
            </a:extLst>
          </p:cNvPr>
          <p:cNvSpPr/>
          <p:nvPr/>
        </p:nvSpPr>
        <p:spPr>
          <a:xfrm rot="5400000">
            <a:off x="2486335" y="4551045"/>
            <a:ext cx="999700" cy="2997200"/>
          </a:xfrm>
          <a:prstGeom prst="bracketPair">
            <a:avLst/>
          </a:prstGeom>
          <a:solidFill>
            <a:schemeClr val="bg1"/>
          </a:solidFill>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Double Bracket 1">
            <a:extLst>
              <a:ext uri="{FF2B5EF4-FFF2-40B4-BE49-F238E27FC236}">
                <a16:creationId xmlns:a16="http://schemas.microsoft.com/office/drawing/2014/main" id="{CD619FA7-AADC-16EE-6717-A0C80388C1C5}"/>
              </a:ext>
              <a:ext uri="{C183D7F6-B498-43B3-948B-1728B52AA6E4}">
                <adec:decorative xmlns:adec="http://schemas.microsoft.com/office/drawing/2017/decorative" val="1"/>
              </a:ext>
            </a:extLst>
          </p:cNvPr>
          <p:cNvSpPr/>
          <p:nvPr/>
        </p:nvSpPr>
        <p:spPr>
          <a:xfrm rot="5400000">
            <a:off x="8691941" y="510127"/>
            <a:ext cx="999700" cy="2997200"/>
          </a:xfrm>
          <a:prstGeom prst="bracketPair">
            <a:avLst/>
          </a:prstGeom>
          <a:solidFill>
            <a:schemeClr val="bg1"/>
          </a:solidFill>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CB06E668-88B4-1EBE-CC78-C3F4C11D2CA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7084" y="1420053"/>
            <a:ext cx="1068656" cy="1068656"/>
          </a:xfrm>
          <a:prstGeom prst="rect">
            <a:avLst/>
          </a:prstGeom>
        </p:spPr>
      </p:pic>
      <p:pic>
        <p:nvPicPr>
          <p:cNvPr id="14" name="Graphic 13">
            <a:extLst>
              <a:ext uri="{FF2B5EF4-FFF2-40B4-BE49-F238E27FC236}">
                <a16:creationId xmlns:a16="http://schemas.microsoft.com/office/drawing/2014/main" id="{0805F5F7-3D8F-24E8-3ACB-88734B92E86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2647309" y="5494069"/>
            <a:ext cx="967781" cy="1103711"/>
          </a:xfrm>
          <a:prstGeom prst="rect">
            <a:avLst/>
          </a:prstGeom>
        </p:spPr>
      </p:pic>
      <p:pic>
        <p:nvPicPr>
          <p:cNvPr id="5" name="Graphic 4">
            <a:extLst>
              <a:ext uri="{FF2B5EF4-FFF2-40B4-BE49-F238E27FC236}">
                <a16:creationId xmlns:a16="http://schemas.microsoft.com/office/drawing/2014/main" id="{7CD8B583-9707-A268-6D8E-8370BF66ABC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68400" y="5687222"/>
            <a:ext cx="663586" cy="663586"/>
          </a:xfrm>
          <a:prstGeom prst="rect">
            <a:avLst/>
          </a:prstGeom>
        </p:spPr>
      </p:pic>
      <p:pic>
        <p:nvPicPr>
          <p:cNvPr id="7" name="Graphic 6">
            <a:extLst>
              <a:ext uri="{FF2B5EF4-FFF2-40B4-BE49-F238E27FC236}">
                <a16:creationId xmlns:a16="http://schemas.microsoft.com/office/drawing/2014/main" id="{FD1F7DB6-5F52-48B6-A90E-16489968C309}"/>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620630" y="5724331"/>
            <a:ext cx="610947" cy="610947"/>
          </a:xfrm>
          <a:prstGeom prst="rect">
            <a:avLst/>
          </a:prstGeom>
        </p:spPr>
      </p:pic>
      <p:pic>
        <p:nvPicPr>
          <p:cNvPr id="12" name="Graphic 11">
            <a:extLst>
              <a:ext uri="{FF2B5EF4-FFF2-40B4-BE49-F238E27FC236}">
                <a16:creationId xmlns:a16="http://schemas.microsoft.com/office/drawing/2014/main" id="{2D1716DA-085F-F707-F9C4-2F2C7BEFD043}"/>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44629" y="1718011"/>
            <a:ext cx="671929" cy="671929"/>
          </a:xfrm>
          <a:prstGeom prst="rect">
            <a:avLst/>
          </a:prstGeom>
        </p:spPr>
      </p:pic>
      <p:grpSp>
        <p:nvGrpSpPr>
          <p:cNvPr id="33" name="Group 32">
            <a:extLst>
              <a:ext uri="{FF2B5EF4-FFF2-40B4-BE49-F238E27FC236}">
                <a16:creationId xmlns:a16="http://schemas.microsoft.com/office/drawing/2014/main" id="{C02257D4-4CB3-66A2-10D2-1FFC2CC389F1}"/>
              </a:ext>
              <a:ext uri="{C183D7F6-B498-43B3-948B-1728B52AA6E4}">
                <adec:decorative xmlns:adec="http://schemas.microsoft.com/office/drawing/2017/decorative" val="1"/>
              </a:ext>
            </a:extLst>
          </p:cNvPr>
          <p:cNvGrpSpPr/>
          <p:nvPr/>
        </p:nvGrpSpPr>
        <p:grpSpPr>
          <a:xfrm>
            <a:off x="9767953" y="1656208"/>
            <a:ext cx="607622" cy="653904"/>
            <a:chOff x="4405993" y="1352738"/>
            <a:chExt cx="742508" cy="806758"/>
          </a:xfrm>
        </p:grpSpPr>
        <p:pic>
          <p:nvPicPr>
            <p:cNvPr id="22" name="Graphic 21" descr="List with solid fill">
              <a:extLst>
                <a:ext uri="{FF2B5EF4-FFF2-40B4-BE49-F238E27FC236}">
                  <a16:creationId xmlns:a16="http://schemas.microsoft.com/office/drawing/2014/main" id="{44DB3B27-4D4D-C203-4ED9-89F23F37DC2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16568" y="1352738"/>
              <a:ext cx="308197" cy="308197"/>
            </a:xfrm>
            <a:prstGeom prst="rect">
              <a:avLst/>
            </a:prstGeom>
          </p:spPr>
        </p:pic>
        <p:pic>
          <p:nvPicPr>
            <p:cNvPr id="24" name="Graphic 23" descr="Office worker male with solid fill">
              <a:extLst>
                <a:ext uri="{FF2B5EF4-FFF2-40B4-BE49-F238E27FC236}">
                  <a16:creationId xmlns:a16="http://schemas.microsoft.com/office/drawing/2014/main" id="{FF0720A3-E508-E48C-AF89-F1297C6AD6F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769961" y="1780956"/>
              <a:ext cx="378540" cy="378540"/>
            </a:xfrm>
            <a:prstGeom prst="rect">
              <a:avLst/>
            </a:prstGeom>
          </p:spPr>
        </p:pic>
        <p:pic>
          <p:nvPicPr>
            <p:cNvPr id="26" name="Graphic 25" descr="Office worker female with solid fill">
              <a:extLst>
                <a:ext uri="{FF2B5EF4-FFF2-40B4-BE49-F238E27FC236}">
                  <a16:creationId xmlns:a16="http://schemas.microsoft.com/office/drawing/2014/main" id="{02D79301-591E-B733-DAB2-524C631503C8}"/>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405993" y="1643432"/>
              <a:ext cx="378540" cy="378540"/>
            </a:xfrm>
            <a:prstGeom prst="rect">
              <a:avLst/>
            </a:prstGeom>
          </p:spPr>
        </p:pic>
        <p:pic>
          <p:nvPicPr>
            <p:cNvPr id="28" name="Graphic 27" descr="Line arrow: Clockwise curve outline">
              <a:extLst>
                <a:ext uri="{FF2B5EF4-FFF2-40B4-BE49-F238E27FC236}">
                  <a16:creationId xmlns:a16="http://schemas.microsoft.com/office/drawing/2014/main" id="{6F6904E5-C1E0-415D-1944-495A6D730394}"/>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4116569">
              <a:off x="4526545" y="1416291"/>
              <a:ext cx="224820" cy="224820"/>
            </a:xfrm>
            <a:prstGeom prst="rect">
              <a:avLst/>
            </a:prstGeom>
          </p:spPr>
        </p:pic>
      </p:grpSp>
      <p:pic>
        <p:nvPicPr>
          <p:cNvPr id="30" name="Graphic 29">
            <a:extLst>
              <a:ext uri="{FF2B5EF4-FFF2-40B4-BE49-F238E27FC236}">
                <a16:creationId xmlns:a16="http://schemas.microsoft.com/office/drawing/2014/main" id="{B64FE5F8-2317-BB20-EDEE-BFD7BC86622E}"/>
              </a:ext>
              <a:ext uri="{C183D7F6-B498-43B3-948B-1728B52AA6E4}">
                <adec:decorative xmlns:adec="http://schemas.microsoft.com/office/drawing/2017/decorative" val="1"/>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3553316">
            <a:off x="10239721" y="1821263"/>
            <a:ext cx="236559" cy="196388"/>
          </a:xfrm>
          <a:prstGeom prst="rect">
            <a:avLst/>
          </a:prstGeom>
        </p:spPr>
      </p:pic>
    </p:spTree>
    <p:extLst>
      <p:ext uri="{BB962C8B-B14F-4D97-AF65-F5344CB8AC3E}">
        <p14:creationId xmlns:p14="http://schemas.microsoft.com/office/powerpoint/2010/main" val="2278483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a:extLst>
            <a:ext uri="{FF2B5EF4-FFF2-40B4-BE49-F238E27FC236}">
              <a16:creationId xmlns:a16="http://schemas.microsoft.com/office/drawing/2014/main" id="{D13E6C16-FD3A-19CE-86FD-FCA6837531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C7FA86-3953-D482-51FE-AAFBC1633763}"/>
              </a:ext>
            </a:extLst>
          </p:cNvPr>
          <p:cNvSpPr>
            <a:spLocks noGrp="1"/>
          </p:cNvSpPr>
          <p:nvPr>
            <p:ph type="title"/>
          </p:nvPr>
        </p:nvSpPr>
        <p:spPr>
          <a:xfrm>
            <a:off x="838200" y="2309850"/>
            <a:ext cx="10515600" cy="1325563"/>
          </a:xfrm>
        </p:spPr>
        <p:txBody>
          <a:bodyPr vert="horz" lIns="91440" tIns="45720" rIns="91440" bIns="45720" rtlCol="0" anchor="ctr">
            <a:noAutofit/>
          </a:bodyPr>
          <a:lstStyle/>
          <a:p>
            <a:pPr algn="ctr"/>
            <a:r>
              <a:rPr lang="en-US" sz="4800" kern="1200" dirty="0">
                <a:solidFill>
                  <a:schemeClr val="tx1"/>
                </a:solidFill>
                <a:latin typeface="+mj-lt"/>
                <a:ea typeface="+mj-ea"/>
                <a:cs typeface="+mj-cs"/>
              </a:rPr>
              <a:t>What Makes or Breaks </a:t>
            </a:r>
            <a:br>
              <a:rPr lang="en-US" sz="4800" kern="1200" dirty="0">
                <a:solidFill>
                  <a:schemeClr val="tx1"/>
                </a:solidFill>
                <a:latin typeface="+mj-lt"/>
                <a:ea typeface="+mj-ea"/>
                <a:cs typeface="+mj-cs"/>
              </a:rPr>
            </a:br>
            <a:r>
              <a:rPr lang="en-US" sz="4800" kern="1200" dirty="0">
                <a:solidFill>
                  <a:schemeClr val="tx1"/>
                </a:solidFill>
                <a:latin typeface="+mj-lt"/>
                <a:ea typeface="+mj-ea"/>
                <a:cs typeface="+mj-cs"/>
              </a:rPr>
              <a:t>Collaborative Partnerships?</a:t>
            </a:r>
          </a:p>
        </p:txBody>
      </p:sp>
      <p:sp>
        <p:nvSpPr>
          <p:cNvPr id="5" name="Subtitle 4">
            <a:extLst>
              <a:ext uri="{FF2B5EF4-FFF2-40B4-BE49-F238E27FC236}">
                <a16:creationId xmlns:a16="http://schemas.microsoft.com/office/drawing/2014/main" id="{98501901-85E1-DC32-7FD9-E8E24EB1C06E}"/>
              </a:ext>
            </a:extLst>
          </p:cNvPr>
          <p:cNvSpPr>
            <a:spLocks noGrp="1"/>
          </p:cNvSpPr>
          <p:nvPr>
            <p:ph sz="quarter" idx="14"/>
          </p:nvPr>
        </p:nvSpPr>
        <p:spPr/>
        <p:txBody>
          <a:bodyPr vert="horz" lIns="91440" tIns="45720" rIns="91440" bIns="45720" rtlCol="0" anchor="ctr">
            <a:normAutofit/>
          </a:bodyPr>
          <a:lstStyle/>
          <a:p>
            <a:pPr algn="ctr"/>
            <a:r>
              <a:rPr lang="en-US" kern="1200" dirty="0">
                <a:solidFill>
                  <a:schemeClr val="tx1"/>
                </a:solidFill>
                <a:latin typeface="+mn-lt"/>
                <a:ea typeface="+mn-ea"/>
                <a:cs typeface="+mn-cs"/>
              </a:rPr>
              <a:t>Pair and Share Discussion</a:t>
            </a:r>
          </a:p>
        </p:txBody>
      </p:sp>
    </p:spTree>
    <p:extLst>
      <p:ext uri="{BB962C8B-B14F-4D97-AF65-F5344CB8AC3E}">
        <p14:creationId xmlns:p14="http://schemas.microsoft.com/office/powerpoint/2010/main" val="3166696379"/>
      </p:ext>
    </p:extLst>
  </p:cSld>
  <p:clrMapOvr>
    <a:masterClrMapping/>
  </p:clrMapOvr>
</p:sld>
</file>

<file path=ppt/theme/theme1.xml><?xml version="1.0" encoding="utf-8"?>
<a:theme xmlns:a="http://schemas.openxmlformats.org/drawingml/2006/main" name="8_Office Theme">
  <a:themeElements>
    <a:clrScheme name="CFF: NCSACW">
      <a:dk1>
        <a:sysClr val="windowText" lastClr="000000"/>
      </a:dk1>
      <a:lt1>
        <a:sysClr val="window" lastClr="FFFFFF"/>
      </a:lt1>
      <a:dk2>
        <a:srgbClr val="0F4263"/>
      </a:dk2>
      <a:lt2>
        <a:srgbClr val="DBEFF9"/>
      </a:lt2>
      <a:accent1>
        <a:srgbClr val="093E61"/>
      </a:accent1>
      <a:accent2>
        <a:srgbClr val="2B809A"/>
      </a:accent2>
      <a:accent3>
        <a:srgbClr val="336B91"/>
      </a:accent3>
      <a:accent4>
        <a:srgbClr val="A5A5A5"/>
      </a:accent4>
      <a:accent5>
        <a:srgbClr val="7CCA62"/>
      </a:accent5>
      <a:accent6>
        <a:srgbClr val="A5C249"/>
      </a:accent6>
      <a:hlink>
        <a:srgbClr val="2B809A"/>
      </a:hlink>
      <a:folHlink>
        <a:srgbClr val="2B80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CFF-NCSACW Toolkit">
      <a:dk1>
        <a:sysClr val="windowText" lastClr="000000"/>
      </a:dk1>
      <a:lt1>
        <a:sysClr val="window" lastClr="FFFFFF"/>
      </a:lt1>
      <a:dk2>
        <a:srgbClr val="0F4263"/>
      </a:dk2>
      <a:lt2>
        <a:srgbClr val="DBEFF9"/>
      </a:lt2>
      <a:accent1>
        <a:srgbClr val="093E61"/>
      </a:accent1>
      <a:accent2>
        <a:srgbClr val="2B809A"/>
      </a:accent2>
      <a:accent3>
        <a:srgbClr val="093E61"/>
      </a:accent3>
      <a:accent4>
        <a:srgbClr val="093E61"/>
      </a:accent4>
      <a:accent5>
        <a:srgbClr val="7CCA62"/>
      </a:accent5>
      <a:accent6>
        <a:srgbClr val="A5C249"/>
      </a:accent6>
      <a:hlink>
        <a:srgbClr val="2B809A"/>
      </a:hlink>
      <a:folHlink>
        <a:srgbClr val="2B80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3">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076DA0"/>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CFF-NCSACW Toolkit">
      <a:dk1>
        <a:sysClr val="windowText" lastClr="000000"/>
      </a:dk1>
      <a:lt1>
        <a:sysClr val="window" lastClr="FFFFFF"/>
      </a:lt1>
      <a:dk2>
        <a:srgbClr val="0F4263"/>
      </a:dk2>
      <a:lt2>
        <a:srgbClr val="DBEFF9"/>
      </a:lt2>
      <a:accent1>
        <a:srgbClr val="093E61"/>
      </a:accent1>
      <a:accent2>
        <a:srgbClr val="2B809A"/>
      </a:accent2>
      <a:accent3>
        <a:srgbClr val="093E61"/>
      </a:accent3>
      <a:accent4>
        <a:srgbClr val="093E61"/>
      </a:accent4>
      <a:accent5>
        <a:srgbClr val="7CCA62"/>
      </a:accent5>
      <a:accent6>
        <a:srgbClr val="A5C249"/>
      </a:accent6>
      <a:hlink>
        <a:srgbClr val="2B809A"/>
      </a:hlink>
      <a:folHlink>
        <a:srgbClr val="2B80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2cf3cc5-4c44-4357-a849-e9715972d5df">
      <Terms xmlns="http://schemas.microsoft.com/office/infopath/2007/PartnerControls"/>
    </lcf76f155ced4ddcb4097134ff3c332f>
    <TaxCatchAll xmlns="6bdfb1a4-b061-4a7b-a38c-dc459d2a2d27"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F77DE34D45194E8CFACC79F4612A94" ma:contentTypeVersion="18" ma:contentTypeDescription="Create a new document." ma:contentTypeScope="" ma:versionID="be358a600ebacda09abdd1c440a31839">
  <xsd:schema xmlns:xsd="http://www.w3.org/2001/XMLSchema" xmlns:xs="http://www.w3.org/2001/XMLSchema" xmlns:p="http://schemas.microsoft.com/office/2006/metadata/properties" xmlns:ns1="http://schemas.microsoft.com/sharepoint/v3" xmlns:ns2="42cf3cc5-4c44-4357-a849-e9715972d5df" xmlns:ns3="6bdfb1a4-b061-4a7b-a38c-dc459d2a2d27" targetNamespace="http://schemas.microsoft.com/office/2006/metadata/properties" ma:root="true" ma:fieldsID="cb50d0bc424dd76ed63ab8c826999e4c" ns1:_="" ns2:_="" ns3:_="">
    <xsd:import namespace="http://schemas.microsoft.com/sharepoint/v3"/>
    <xsd:import namespace="42cf3cc5-4c44-4357-a849-e9715972d5df"/>
    <xsd:import namespace="6bdfb1a4-b061-4a7b-a38c-dc459d2a2d2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cf3cc5-4c44-4357-a849-e9715972d5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dfb1a4-b061-4a7b-a38c-dc459d2a2d2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4d7c9c64-f0f6-48ad-885b-66626b50db94}" ma:internalName="TaxCatchAll" ma:showField="CatchAllData" ma:web="6bdfb1a4-b061-4a7b-a38c-dc459d2a2d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9F0E22-A763-4A23-B888-77F0BCC643A8}">
  <ds:schemaRefs>
    <ds:schemaRef ds:uri="http://schemas.microsoft.com/sharepoint/v3/contenttype/forms"/>
  </ds:schemaRefs>
</ds:datastoreItem>
</file>

<file path=customXml/itemProps2.xml><?xml version="1.0" encoding="utf-8"?>
<ds:datastoreItem xmlns:ds="http://schemas.openxmlformats.org/officeDocument/2006/customXml" ds:itemID="{040E902E-D366-4831-BD35-5942F60B9AD2}">
  <ds:schemaRefs>
    <ds:schemaRef ds:uri="0618da0c-738a-45ed-b2a3-c7b4ee03971e"/>
    <ds:schemaRef ds:uri="http://www.w3.org/XML/1998/namespace"/>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http://purl.org/dc/terms/"/>
    <ds:schemaRef ds:uri="http://purl.org/dc/dcmitype/"/>
    <ds:schemaRef ds:uri="3ddd8a87-e3bf-4295-9e27-943f0ff150ac"/>
    <ds:schemaRef ds:uri="http://purl.org/dc/elements/1.1/"/>
  </ds:schemaRefs>
</ds:datastoreItem>
</file>

<file path=customXml/itemProps3.xml><?xml version="1.0" encoding="utf-8"?>
<ds:datastoreItem xmlns:ds="http://schemas.openxmlformats.org/officeDocument/2006/customXml" ds:itemID="{E1894F0E-25DA-466A-B365-2B6430619B13}"/>
</file>

<file path=docProps/app.xml><?xml version="1.0" encoding="utf-8"?>
<Properties xmlns="http://schemas.openxmlformats.org/officeDocument/2006/extended-properties" xmlns:vt="http://schemas.openxmlformats.org/officeDocument/2006/docPropsVTypes">
  <TotalTime>560</TotalTime>
  <Words>12447</Words>
  <Application>Microsoft Office PowerPoint</Application>
  <PresentationFormat>Widescreen</PresentationFormat>
  <Paragraphs>1234</Paragraphs>
  <Slides>53</Slides>
  <Notes>53</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53</vt:i4>
      </vt:variant>
    </vt:vector>
  </HeadingPairs>
  <TitlesOfParts>
    <vt:vector size="67" baseType="lpstr">
      <vt:lpstr>SimSun</vt:lpstr>
      <vt:lpstr>Arial</vt:lpstr>
      <vt:lpstr>Calibri</vt:lpstr>
      <vt:lpstr>Courier New</vt:lpstr>
      <vt:lpstr>Helvetica Light</vt:lpstr>
      <vt:lpstr>Symbol</vt:lpstr>
      <vt:lpstr>Times New Roman</vt:lpstr>
      <vt:lpstr>8_Office Theme</vt:lpstr>
      <vt:lpstr>5_Office Theme</vt:lpstr>
      <vt:lpstr>Office Theme</vt:lpstr>
      <vt:lpstr>2_Office Theme</vt:lpstr>
      <vt:lpstr>1_Office Theme</vt:lpstr>
      <vt:lpstr>3_Office Theme</vt:lpstr>
      <vt:lpstr>4_Office Theme</vt:lpstr>
      <vt:lpstr>Module 7:  A Coordinated Multi-System Approach to  Better Serve Children &amp; Families Affected  by Substance Use &amp; Co-Occurring Disorders </vt:lpstr>
      <vt:lpstr>Acknowledgement</vt:lpstr>
      <vt:lpstr>Learning Objectives</vt:lpstr>
      <vt:lpstr>Why Systems Need to Do Better for Families</vt:lpstr>
      <vt:lpstr>A Coordinated Multi-System Approach Requires a Paradigm Shift</vt:lpstr>
      <vt:lpstr>What Is Collaboration?</vt:lpstr>
      <vt:lpstr>Elements of Effective Collaboration</vt:lpstr>
      <vt:lpstr>Levels of Collaboration</vt:lpstr>
      <vt:lpstr>What Makes or Breaks  Collaborative Partnerships?</vt:lpstr>
      <vt:lpstr>Pair and Share Discussion Questions – What Makes or Breaks Collaborative Partnerships</vt:lpstr>
      <vt:lpstr>Common Barriers to Collaborative Partnerships</vt:lpstr>
      <vt:lpstr>Misalignment of Mission &amp; Values</vt:lpstr>
      <vt:lpstr>Communication &amp; Data Sharing</vt:lpstr>
      <vt:lpstr>Effects of Public &amp; Structural Stigma</vt:lpstr>
      <vt:lpstr>Practice-Level Tips &amp; Strategies for Building Collaborative Partnerships</vt:lpstr>
      <vt:lpstr>Benefits to Building Trust Between Systems</vt:lpstr>
      <vt:lpstr>Strategies to Support Cohesion</vt:lpstr>
      <vt:lpstr>Large Group Values Discussion</vt:lpstr>
      <vt:lpstr>Moving the Needle from  Stigma Toward Responsive Care</vt:lpstr>
      <vt:lpstr>When Substance Use Disorders Are Treated as a Disease…</vt:lpstr>
      <vt:lpstr>Additional Benefits of This Change</vt:lpstr>
      <vt:lpstr>Why the Language We Use Matters</vt:lpstr>
      <vt:lpstr>Stigma Reduction: Moving Toward Responsive Care</vt:lpstr>
      <vt:lpstr>Pair and Share Discussion – Stigma Reduction: Moving Towards Inclusivity</vt:lpstr>
      <vt:lpstr>Importance of Cross-Training</vt:lpstr>
      <vt:lpstr>Cross-Training Priorities &amp; Needs</vt:lpstr>
      <vt:lpstr>Small Group Discussion Questions – Cross-Training Priorities &amp; Needs</vt:lpstr>
      <vt:lpstr>Information Needed From Child Welfare</vt:lpstr>
      <vt:lpstr>Information Needed From Treatment Providers</vt:lpstr>
      <vt:lpstr>Efficient Cross-System Communication</vt:lpstr>
      <vt:lpstr>Small Group Discussion Questions – Effective Cross-System Communication</vt:lpstr>
      <vt:lpstr>Strategies for Collaborative Case Planning</vt:lpstr>
      <vt:lpstr>Tips for Effective Joint Case Reviews</vt:lpstr>
      <vt:lpstr>A Reminder About Measuring Progress</vt:lpstr>
      <vt:lpstr>Additional Tips for Measuring Progress</vt:lpstr>
      <vt:lpstr>Systems-Level Strategies for Building Collaborative Partnerships</vt:lpstr>
      <vt:lpstr>Additional Tools for Implementing Collaborative Practice</vt:lpstr>
      <vt:lpstr>Examples of Data Inventory Questions</vt:lpstr>
      <vt:lpstr>Sample Drop-Off  Analysis</vt:lpstr>
      <vt:lpstr>Early Identification &amp; Timely Access  to Substance Use Disorder  Treatment Services</vt:lpstr>
      <vt:lpstr>Small Group Discussion Questions – Equitable and Timely Access to Substance Use Disorder Treatment Services</vt:lpstr>
      <vt:lpstr>Establishing Communication Pathways  &amp; Information Sharing Protocols</vt:lpstr>
      <vt:lpstr>Key Shared Outcomes for Families</vt:lpstr>
      <vt:lpstr>An Important Reminder About the ‘Why’ Behind Our Collaborative Partnerships</vt:lpstr>
      <vt:lpstr>“The best collaborations achieve something greater than the sum of what each agency can achieve on their own.”  ~ Author Unknown</vt:lpstr>
      <vt:lpstr>Contact the NCSACW TTA Program</vt:lpstr>
      <vt:lpstr>References</vt:lpstr>
      <vt:lpstr>References, 1 of 2</vt:lpstr>
      <vt:lpstr>References, 2 of 2</vt:lpstr>
      <vt:lpstr>Resources</vt:lpstr>
      <vt:lpstr>Resources, 1 of 3</vt:lpstr>
      <vt:lpstr>Resources, 2 of 3</vt:lpstr>
      <vt:lpstr>Resources, 3 of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7: A Coordinated Multi-System Approach to Better Serve Children and Families Affected by Substance Use &amp; Co-Occurring Disorders</dc:title>
  <dc:subject>A presentation on effective systems- and practice-level collaboration for assisting children and families affected by substance use and co-occurring disorders.</dc:subject>
  <dc:creator>National Center on Substance Abuse and Child Welfare</dc:creator>
  <cp:keywords>disorders; SUDs; co-occurring disorders; systems; practice; level; collaboration; confidentiality regulations; HIPAA; 42 CFR Part 2</cp:keywords>
  <cp:lastModifiedBy>Mark Rodriguez</cp:lastModifiedBy>
  <cp:revision>9</cp:revision>
  <dcterms:created xsi:type="dcterms:W3CDTF">2018-07-16T22:22:20Z</dcterms:created>
  <dcterms:modified xsi:type="dcterms:W3CDTF">2025-07-25T19:09:13Z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0x0101002DF77DE34D45194E8CFACC79F4612A94</vt:lpwstr>
  </property>
  <property fmtid="{D5CDD505-2E9C-101B-9397-08002B2CF9AE}" pid="3" name="Order">
    <vt:lpwstr>13300.0000000000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