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951" r:id="rId5"/>
    <p:sldMasterId id="2147483956" r:id="rId6"/>
    <p:sldMasterId id="2147484183" r:id="rId7"/>
  </p:sldMasterIdLst>
  <p:notesMasterIdLst>
    <p:notesMasterId r:id="rId60"/>
  </p:notesMasterIdLst>
  <p:handoutMasterIdLst>
    <p:handoutMasterId r:id="rId61"/>
  </p:handoutMasterIdLst>
  <p:sldIdLst>
    <p:sldId id="4710" r:id="rId8"/>
    <p:sldId id="3840" r:id="rId9"/>
    <p:sldId id="4758" r:id="rId10"/>
    <p:sldId id="4978" r:id="rId11"/>
    <p:sldId id="4789" r:id="rId12"/>
    <p:sldId id="4971" r:id="rId13"/>
    <p:sldId id="4777" r:id="rId14"/>
    <p:sldId id="4778" r:id="rId15"/>
    <p:sldId id="4865" r:id="rId16"/>
    <p:sldId id="4847" r:id="rId17"/>
    <p:sldId id="4880" r:id="rId18"/>
    <p:sldId id="4866" r:id="rId19"/>
    <p:sldId id="4962" r:id="rId20"/>
    <p:sldId id="4780" r:id="rId21"/>
    <p:sldId id="4790" r:id="rId22"/>
    <p:sldId id="4883" r:id="rId23"/>
    <p:sldId id="4875" r:id="rId24"/>
    <p:sldId id="4885" r:id="rId25"/>
    <p:sldId id="4964" r:id="rId26"/>
    <p:sldId id="4926" r:id="rId27"/>
    <p:sldId id="4891" r:id="rId28"/>
    <p:sldId id="4892" r:id="rId29"/>
    <p:sldId id="4894" r:id="rId30"/>
    <p:sldId id="4895" r:id="rId31"/>
    <p:sldId id="4966" r:id="rId32"/>
    <p:sldId id="4896" r:id="rId33"/>
    <p:sldId id="4916" r:id="rId34"/>
    <p:sldId id="4979" r:id="rId35"/>
    <p:sldId id="4914" r:id="rId36"/>
    <p:sldId id="4968" r:id="rId37"/>
    <p:sldId id="4969" r:id="rId38"/>
    <p:sldId id="4946" r:id="rId39"/>
    <p:sldId id="4970" r:id="rId40"/>
    <p:sldId id="4917" r:id="rId41"/>
    <p:sldId id="4911" r:id="rId42"/>
    <p:sldId id="4918" r:id="rId43"/>
    <p:sldId id="4827" r:id="rId44"/>
    <p:sldId id="4774" r:id="rId45"/>
    <p:sldId id="4977" r:id="rId46"/>
    <p:sldId id="4919" r:id="rId47"/>
    <p:sldId id="4924" r:id="rId48"/>
    <p:sldId id="4920" r:id="rId49"/>
    <p:sldId id="4770" r:id="rId50"/>
    <p:sldId id="4775" r:id="rId51"/>
    <p:sldId id="4681" r:id="rId52"/>
    <p:sldId id="4682" r:id="rId53"/>
    <p:sldId id="4787" r:id="rId54"/>
    <p:sldId id="4683" r:id="rId55"/>
    <p:sldId id="4786" r:id="rId56"/>
    <p:sldId id="4783" r:id="rId57"/>
    <p:sldId id="4784" r:id="rId58"/>
    <p:sldId id="478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168517A7-7D12-80BF-8F53-4C11E2F178B8}" name="Isis Greenspan" initials="IG" userId="S::igreenspan@cffutures.net::464bb143-1349-4605-a567-29b98f388ffb" providerId="AD"/>
  <p188:author id="{42DB78B5-6B61-216F-C9C4-DAD129C2BB94}" name="Jen Pearre" initials="JP" userId="Jen Pearre" providerId="None"/>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7177"/>
    <a:srgbClr val="0B77AA"/>
    <a:srgbClr val="2198BA"/>
    <a:srgbClr val="738198"/>
    <a:srgbClr val="53799A"/>
    <a:srgbClr val="6588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144B9-AC74-4692-BDD9-E445F7E2E9AF}" v="2" dt="2025-07-10T16:09:23.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6" autoAdjust="0"/>
    <p:restoredTop sz="77724" autoAdjust="0"/>
  </p:normalViewPr>
  <p:slideViewPr>
    <p:cSldViewPr snapToGrid="0">
      <p:cViewPr>
        <p:scale>
          <a:sx n="75" d="100"/>
          <a:sy n="75" d="100"/>
        </p:scale>
        <p:origin x="120" y="30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2106" y="9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Luque" userId="24b01a1d-1c91-492f-b0ec-f8dd3574c772" providerId="ADAL" clId="{FC4F891C-3E7A-449F-BCB0-BB6AC9716FE9}"/>
    <pc:docChg chg="undo custSel modSld sldOrd">
      <pc:chgData name="Renee Luque" userId="24b01a1d-1c91-492f-b0ec-f8dd3574c772" providerId="ADAL" clId="{FC4F891C-3E7A-449F-BCB0-BB6AC9716FE9}" dt="2025-04-23T21:26:35.996" v="979" actId="20577"/>
      <pc:docMkLst>
        <pc:docMk/>
      </pc:docMkLst>
      <pc:sldChg chg="modNotesTx">
        <pc:chgData name="Renee Luque" userId="24b01a1d-1c91-492f-b0ec-f8dd3574c772" providerId="ADAL" clId="{FC4F891C-3E7A-449F-BCB0-BB6AC9716FE9}" dt="2025-04-23T18:22:01.003" v="44" actId="20577"/>
        <pc:sldMkLst>
          <pc:docMk/>
          <pc:sldMk cId="4025554071" sldId="4778"/>
        </pc:sldMkLst>
      </pc:sldChg>
      <pc:sldChg chg="modNotesTx">
        <pc:chgData name="Renee Luque" userId="24b01a1d-1c91-492f-b0ec-f8dd3574c772" providerId="ADAL" clId="{FC4F891C-3E7A-449F-BCB0-BB6AC9716FE9}" dt="2025-04-23T19:28:38.643" v="553" actId="20577"/>
        <pc:sldMkLst>
          <pc:docMk/>
          <pc:sldMk cId="684277878" sldId="4780"/>
        </pc:sldMkLst>
      </pc:sldChg>
      <pc:sldChg chg="modNotesTx">
        <pc:chgData name="Renee Luque" userId="24b01a1d-1c91-492f-b0ec-f8dd3574c772" providerId="ADAL" clId="{FC4F891C-3E7A-449F-BCB0-BB6AC9716FE9}" dt="2025-04-23T19:32:14.753" v="571" actId="20577"/>
        <pc:sldMkLst>
          <pc:docMk/>
          <pc:sldMk cId="1307145101" sldId="4790"/>
        </pc:sldMkLst>
      </pc:sldChg>
      <pc:sldChg chg="modNotesTx">
        <pc:chgData name="Renee Luque" userId="24b01a1d-1c91-492f-b0ec-f8dd3574c772" providerId="ADAL" clId="{FC4F891C-3E7A-449F-BCB0-BB6AC9716FE9}" dt="2025-04-23T18:50:45.339" v="229" actId="20577"/>
        <pc:sldMkLst>
          <pc:docMk/>
          <pc:sldMk cId="514438192" sldId="4847"/>
        </pc:sldMkLst>
      </pc:sldChg>
      <pc:sldChg chg="modNotesTx">
        <pc:chgData name="Renee Luque" userId="24b01a1d-1c91-492f-b0ec-f8dd3574c772" providerId="ADAL" clId="{FC4F891C-3E7A-449F-BCB0-BB6AC9716FE9}" dt="2025-04-23T18:41:54.051" v="202" actId="115"/>
        <pc:sldMkLst>
          <pc:docMk/>
          <pc:sldMk cId="466976764" sldId="4865"/>
        </pc:sldMkLst>
      </pc:sldChg>
      <pc:sldChg chg="modNotesTx">
        <pc:chgData name="Renee Luque" userId="24b01a1d-1c91-492f-b0ec-f8dd3574c772" providerId="ADAL" clId="{FC4F891C-3E7A-449F-BCB0-BB6AC9716FE9}" dt="2025-04-23T19:52:57.178" v="621" actId="20577"/>
        <pc:sldMkLst>
          <pc:docMk/>
          <pc:sldMk cId="2867428922" sldId="4875"/>
        </pc:sldMkLst>
      </pc:sldChg>
      <pc:sldChg chg="modNotesTx">
        <pc:chgData name="Renee Luque" userId="24b01a1d-1c91-492f-b0ec-f8dd3574c772" providerId="ADAL" clId="{FC4F891C-3E7A-449F-BCB0-BB6AC9716FE9}" dt="2025-04-23T18:55:55.816" v="507" actId="20577"/>
        <pc:sldMkLst>
          <pc:docMk/>
          <pc:sldMk cId="812214597" sldId="4880"/>
        </pc:sldMkLst>
      </pc:sldChg>
      <pc:sldChg chg="ord modNotesTx">
        <pc:chgData name="Renee Luque" userId="24b01a1d-1c91-492f-b0ec-f8dd3574c772" providerId="ADAL" clId="{FC4F891C-3E7A-449F-BCB0-BB6AC9716FE9}" dt="2025-04-23T19:39:07.264" v="578" actId="20577"/>
        <pc:sldMkLst>
          <pc:docMk/>
          <pc:sldMk cId="3500365240" sldId="4883"/>
        </pc:sldMkLst>
      </pc:sldChg>
      <pc:sldChg chg="modNotesTx">
        <pc:chgData name="Renee Luque" userId="24b01a1d-1c91-492f-b0ec-f8dd3574c772" providerId="ADAL" clId="{FC4F891C-3E7A-449F-BCB0-BB6AC9716FE9}" dt="2025-04-23T19:56:40.269" v="624" actId="20577"/>
        <pc:sldMkLst>
          <pc:docMk/>
          <pc:sldMk cId="350871724" sldId="4885"/>
        </pc:sldMkLst>
      </pc:sldChg>
      <pc:sldChg chg="modNotesTx">
        <pc:chgData name="Renee Luque" userId="24b01a1d-1c91-492f-b0ec-f8dd3574c772" providerId="ADAL" clId="{FC4F891C-3E7A-449F-BCB0-BB6AC9716FE9}" dt="2025-04-23T20:06:25.734" v="791" actId="20577"/>
        <pc:sldMkLst>
          <pc:docMk/>
          <pc:sldMk cId="49976563" sldId="4891"/>
        </pc:sldMkLst>
      </pc:sldChg>
      <pc:sldChg chg="modNotesTx">
        <pc:chgData name="Renee Luque" userId="24b01a1d-1c91-492f-b0ec-f8dd3574c772" providerId="ADAL" clId="{FC4F891C-3E7A-449F-BCB0-BB6AC9716FE9}" dt="2025-04-23T20:09:31.669" v="798" actId="20577"/>
        <pc:sldMkLst>
          <pc:docMk/>
          <pc:sldMk cId="205646640" sldId="4892"/>
        </pc:sldMkLst>
      </pc:sldChg>
      <pc:sldChg chg="modNotesTx">
        <pc:chgData name="Renee Luque" userId="24b01a1d-1c91-492f-b0ec-f8dd3574c772" providerId="ADAL" clId="{FC4F891C-3E7A-449F-BCB0-BB6AC9716FE9}" dt="2025-04-23T20:14:57.629" v="820" actId="20577"/>
        <pc:sldMkLst>
          <pc:docMk/>
          <pc:sldMk cId="754754218" sldId="4894"/>
        </pc:sldMkLst>
      </pc:sldChg>
      <pc:sldChg chg="modNotesTx">
        <pc:chgData name="Renee Luque" userId="24b01a1d-1c91-492f-b0ec-f8dd3574c772" providerId="ADAL" clId="{FC4F891C-3E7A-449F-BCB0-BB6AC9716FE9}" dt="2025-04-23T20:20:48.940" v="891" actId="20577"/>
        <pc:sldMkLst>
          <pc:docMk/>
          <pc:sldMk cId="978971121" sldId="4895"/>
        </pc:sldMkLst>
      </pc:sldChg>
      <pc:sldChg chg="modNotesTx">
        <pc:chgData name="Renee Luque" userId="24b01a1d-1c91-492f-b0ec-f8dd3574c772" providerId="ADAL" clId="{FC4F891C-3E7A-449F-BCB0-BB6AC9716FE9}" dt="2025-04-23T21:14:14.533" v="924" actId="20577"/>
        <pc:sldMkLst>
          <pc:docMk/>
          <pc:sldMk cId="2811685669" sldId="4911"/>
        </pc:sldMkLst>
      </pc:sldChg>
      <pc:sldChg chg="modNotesTx">
        <pc:chgData name="Renee Luque" userId="24b01a1d-1c91-492f-b0ec-f8dd3574c772" providerId="ADAL" clId="{FC4F891C-3E7A-449F-BCB0-BB6AC9716FE9}" dt="2025-04-23T21:00:35.091" v="906" actId="20577"/>
        <pc:sldMkLst>
          <pc:docMk/>
          <pc:sldMk cId="332669458" sldId="4914"/>
        </pc:sldMkLst>
      </pc:sldChg>
      <pc:sldChg chg="modNotesTx">
        <pc:chgData name="Renee Luque" userId="24b01a1d-1c91-492f-b0ec-f8dd3574c772" providerId="ADAL" clId="{FC4F891C-3E7A-449F-BCB0-BB6AC9716FE9}" dt="2025-04-23T21:09:35.676" v="910" actId="20577"/>
        <pc:sldMkLst>
          <pc:docMk/>
          <pc:sldMk cId="4201159537" sldId="4917"/>
        </pc:sldMkLst>
      </pc:sldChg>
      <pc:sldChg chg="modNotesTx">
        <pc:chgData name="Renee Luque" userId="24b01a1d-1c91-492f-b0ec-f8dd3574c772" providerId="ADAL" clId="{FC4F891C-3E7A-449F-BCB0-BB6AC9716FE9}" dt="2025-04-23T21:26:35.996" v="979" actId="20577"/>
        <pc:sldMkLst>
          <pc:docMk/>
          <pc:sldMk cId="2711164308" sldId="4919"/>
        </pc:sldMkLst>
      </pc:sldChg>
      <pc:sldChg chg="modNotesTx">
        <pc:chgData name="Renee Luque" userId="24b01a1d-1c91-492f-b0ec-f8dd3574c772" providerId="ADAL" clId="{FC4F891C-3E7A-449F-BCB0-BB6AC9716FE9}" dt="2025-04-23T19:59:50.747" v="654" actId="20577"/>
        <pc:sldMkLst>
          <pc:docMk/>
          <pc:sldMk cId="2720090534" sldId="4926"/>
        </pc:sldMkLst>
      </pc:sldChg>
    </pc:docChg>
  </pc:docChgLst>
  <pc:docChgLst>
    <pc:chgData name="Renee Luque" userId="S::rluque@cffutures.net::24b01a1d-1c91-492f-b0ec-f8dd3574c772" providerId="AD" clId="Web-{03FE1002-122A-4A21-87AC-E5D175D7A0BF}"/>
    <pc:docChg chg="delSld modSld">
      <pc:chgData name="Renee Luque" userId="S::rluque@cffutures.net::24b01a1d-1c91-492f-b0ec-f8dd3574c772" providerId="AD" clId="Web-{03FE1002-122A-4A21-87AC-E5D175D7A0BF}" dt="2024-07-25T22:13:57.229" v="306"/>
      <pc:docMkLst>
        <pc:docMk/>
      </pc:docMkLst>
      <pc:sldChg chg="modNotes">
        <pc:chgData name="Renee Luque" userId="S::rluque@cffutures.net::24b01a1d-1c91-492f-b0ec-f8dd3574c772" providerId="AD" clId="Web-{03FE1002-122A-4A21-87AC-E5D175D7A0BF}" dt="2024-07-25T22:13:57.229" v="306"/>
        <pc:sldMkLst>
          <pc:docMk/>
          <pc:sldMk cId="4025554071" sldId="4778"/>
        </pc:sldMkLst>
      </pc:sldChg>
      <pc:sldChg chg="modNotes">
        <pc:chgData name="Renee Luque" userId="S::rluque@cffutures.net::24b01a1d-1c91-492f-b0ec-f8dd3574c772" providerId="AD" clId="Web-{03FE1002-122A-4A21-87AC-E5D175D7A0BF}" dt="2024-07-25T21:50:18.522" v="299"/>
        <pc:sldMkLst>
          <pc:docMk/>
          <pc:sldMk cId="2867428922" sldId="4875"/>
        </pc:sldMkLst>
      </pc:sldChg>
      <pc:sldChg chg="del">
        <pc:chgData name="Renee Luque" userId="S::rluque@cffutures.net::24b01a1d-1c91-492f-b0ec-f8dd3574c772" providerId="AD" clId="Web-{03FE1002-122A-4A21-87AC-E5D175D7A0BF}" dt="2024-07-25T21:47:58.263" v="267"/>
        <pc:sldMkLst>
          <pc:docMk/>
          <pc:sldMk cId="350871724" sldId="4885"/>
        </pc:sldMkLst>
      </pc:sldChg>
    </pc:docChg>
  </pc:docChgLst>
  <pc:docChgLst>
    <pc:chgData name="Isis Greenspan" userId="464bb143-1349-4605-a567-29b98f388ffb" providerId="ADAL" clId="{AB3144B9-AC74-4692-BDD9-E445F7E2E9AF}"/>
    <pc:docChg chg="undo custSel modSld delMainMaster modMainMaster">
      <pc:chgData name="Isis Greenspan" userId="464bb143-1349-4605-a567-29b98f388ffb" providerId="ADAL" clId="{AB3144B9-AC74-4692-BDD9-E445F7E2E9AF}" dt="2025-07-10T16:09:23.473" v="731" actId="20577"/>
      <pc:docMkLst>
        <pc:docMk/>
      </pc:docMkLst>
      <pc:sldChg chg="modSp mod">
        <pc:chgData name="Isis Greenspan" userId="464bb143-1349-4605-a567-29b98f388ffb" providerId="ADAL" clId="{AB3144B9-AC74-4692-BDD9-E445F7E2E9AF}" dt="2025-07-10T15:53:32.529" v="728" actId="13926"/>
        <pc:sldMkLst>
          <pc:docMk/>
          <pc:sldMk cId="1968021214" sldId="4682"/>
        </pc:sldMkLst>
        <pc:spChg chg="mod">
          <ac:chgData name="Isis Greenspan" userId="464bb143-1349-4605-a567-29b98f388ffb" providerId="ADAL" clId="{AB3144B9-AC74-4692-BDD9-E445F7E2E9AF}" dt="2025-07-10T15:53:32.529" v="728" actId="13926"/>
          <ac:spMkLst>
            <pc:docMk/>
            <pc:sldMk cId="1968021214" sldId="4682"/>
            <ac:spMk id="3" creationId="{6E84DB23-FB08-2DA3-74E0-14F074656CBC}"/>
          </ac:spMkLst>
        </pc:spChg>
      </pc:sldChg>
      <pc:sldChg chg="modSp mod">
        <pc:chgData name="Isis Greenspan" userId="464bb143-1349-4605-a567-29b98f388ffb" providerId="ADAL" clId="{AB3144B9-AC74-4692-BDD9-E445F7E2E9AF}" dt="2025-04-23T22:52:01.170" v="185" actId="13926"/>
        <pc:sldMkLst>
          <pc:docMk/>
          <pc:sldMk cId="3362443901" sldId="4683"/>
        </pc:sldMkLst>
        <pc:spChg chg="mod">
          <ac:chgData name="Isis Greenspan" userId="464bb143-1349-4605-a567-29b98f388ffb" providerId="ADAL" clId="{AB3144B9-AC74-4692-BDD9-E445F7E2E9AF}" dt="2025-04-23T22:52:01.170" v="185" actId="13926"/>
          <ac:spMkLst>
            <pc:docMk/>
            <pc:sldMk cId="3362443901" sldId="4683"/>
            <ac:spMk id="4" creationId="{00000000-0000-0000-0000-000000000000}"/>
          </ac:spMkLst>
        </pc:spChg>
      </pc:sldChg>
      <pc:sldChg chg="modSp mod">
        <pc:chgData name="Isis Greenspan" userId="464bb143-1349-4605-a567-29b98f388ffb" providerId="ADAL" clId="{AB3144B9-AC74-4692-BDD9-E445F7E2E9AF}" dt="2025-04-14T17:23:23.847" v="112" actId="20577"/>
        <pc:sldMkLst>
          <pc:docMk/>
          <pc:sldMk cId="3428801748" sldId="4710"/>
        </pc:sldMkLst>
        <pc:spChg chg="mod">
          <ac:chgData name="Isis Greenspan" userId="464bb143-1349-4605-a567-29b98f388ffb" providerId="ADAL" clId="{AB3144B9-AC74-4692-BDD9-E445F7E2E9AF}" dt="2025-04-14T17:23:23.847" v="112" actId="20577"/>
          <ac:spMkLst>
            <pc:docMk/>
            <pc:sldMk cId="3428801748" sldId="4710"/>
            <ac:spMk id="2" creationId="{00000000-0000-0000-0000-000000000000}"/>
          </ac:spMkLst>
        </pc:spChg>
      </pc:sldChg>
      <pc:sldChg chg="modNotesTx">
        <pc:chgData name="Isis Greenspan" userId="464bb143-1349-4605-a567-29b98f388ffb" providerId="ADAL" clId="{AB3144B9-AC74-4692-BDD9-E445F7E2E9AF}" dt="2025-04-30T17:15:52.910" v="328" actId="20577"/>
        <pc:sldMkLst>
          <pc:docMk/>
          <pc:sldMk cId="2323006786" sldId="4758"/>
        </pc:sldMkLst>
      </pc:sldChg>
      <pc:sldChg chg="modNotes modNotesTx">
        <pc:chgData name="Isis Greenspan" userId="464bb143-1349-4605-a567-29b98f388ffb" providerId="ADAL" clId="{AB3144B9-AC74-4692-BDD9-E445F7E2E9AF}" dt="2025-04-30T19:02:09.356" v="674" actId="20577"/>
        <pc:sldMkLst>
          <pc:docMk/>
          <pc:sldMk cId="3610952137" sldId="4774"/>
        </pc:sldMkLst>
      </pc:sldChg>
      <pc:sldChg chg="modNotesTx">
        <pc:chgData name="Isis Greenspan" userId="464bb143-1349-4605-a567-29b98f388ffb" providerId="ADAL" clId="{AB3144B9-AC74-4692-BDD9-E445F7E2E9AF}" dt="2025-06-03T21:12:11.625" v="675" actId="12"/>
        <pc:sldMkLst>
          <pc:docMk/>
          <pc:sldMk cId="382627330" sldId="4777"/>
        </pc:sldMkLst>
      </pc:sldChg>
      <pc:sldChg chg="modNotes modNotesTx">
        <pc:chgData name="Isis Greenspan" userId="464bb143-1349-4605-a567-29b98f388ffb" providerId="ADAL" clId="{AB3144B9-AC74-4692-BDD9-E445F7E2E9AF}" dt="2025-04-23T23:05:17.422" v="243" actId="20577"/>
        <pc:sldMkLst>
          <pc:docMk/>
          <pc:sldMk cId="4025554071" sldId="4778"/>
        </pc:sldMkLst>
      </pc:sldChg>
      <pc:sldChg chg="modSp mod modNotes modNotesTx">
        <pc:chgData name="Isis Greenspan" userId="464bb143-1349-4605-a567-29b98f388ffb" providerId="ADAL" clId="{AB3144B9-AC74-4692-BDD9-E445F7E2E9AF}" dt="2025-04-30T17:27:14.821" v="351" actId="20577"/>
        <pc:sldMkLst>
          <pc:docMk/>
          <pc:sldMk cId="684277878" sldId="4780"/>
        </pc:sldMkLst>
        <pc:spChg chg="mod">
          <ac:chgData name="Isis Greenspan" userId="464bb143-1349-4605-a567-29b98f388ffb" providerId="ADAL" clId="{AB3144B9-AC74-4692-BDD9-E445F7E2E9AF}" dt="2025-04-15T15:46:30.299" v="157" actId="14100"/>
          <ac:spMkLst>
            <pc:docMk/>
            <pc:sldMk cId="684277878" sldId="4780"/>
            <ac:spMk id="8" creationId="{EFA40B40-07C0-51A9-7B21-2B342D54540D}"/>
          </ac:spMkLst>
        </pc:spChg>
      </pc:sldChg>
      <pc:sldChg chg="modSp mod">
        <pc:chgData name="Isis Greenspan" userId="464bb143-1349-4605-a567-29b98f388ffb" providerId="ADAL" clId="{AB3144B9-AC74-4692-BDD9-E445F7E2E9AF}" dt="2025-07-10T16:09:23.473" v="731" actId="20577"/>
        <pc:sldMkLst>
          <pc:docMk/>
          <pc:sldMk cId="949541510" sldId="4784"/>
        </pc:sldMkLst>
        <pc:spChg chg="mod">
          <ac:chgData name="Isis Greenspan" userId="464bb143-1349-4605-a567-29b98f388ffb" providerId="ADAL" clId="{AB3144B9-AC74-4692-BDD9-E445F7E2E9AF}" dt="2025-07-10T16:09:23.473" v="731" actId="20577"/>
          <ac:spMkLst>
            <pc:docMk/>
            <pc:sldMk cId="949541510" sldId="4784"/>
            <ac:spMk id="4" creationId="{00000000-0000-0000-0000-000000000000}"/>
          </ac:spMkLst>
        </pc:spChg>
      </pc:sldChg>
      <pc:sldChg chg="modSp mod">
        <pc:chgData name="Isis Greenspan" userId="464bb143-1349-4605-a567-29b98f388ffb" providerId="ADAL" clId="{AB3144B9-AC74-4692-BDD9-E445F7E2E9AF}" dt="2025-07-10T15:54:51.309" v="730" actId="13926"/>
        <pc:sldMkLst>
          <pc:docMk/>
          <pc:sldMk cId="1788456826" sldId="4785"/>
        </pc:sldMkLst>
        <pc:spChg chg="mod">
          <ac:chgData name="Isis Greenspan" userId="464bb143-1349-4605-a567-29b98f388ffb" providerId="ADAL" clId="{AB3144B9-AC74-4692-BDD9-E445F7E2E9AF}" dt="2025-07-10T15:54:51.309" v="730" actId="13926"/>
          <ac:spMkLst>
            <pc:docMk/>
            <pc:sldMk cId="1788456826" sldId="4785"/>
            <ac:spMk id="4" creationId="{00000000-0000-0000-0000-000000000000}"/>
          </ac:spMkLst>
        </pc:spChg>
      </pc:sldChg>
      <pc:sldChg chg="modSp mod">
        <pc:chgData name="Isis Greenspan" userId="464bb143-1349-4605-a567-29b98f388ffb" providerId="ADAL" clId="{AB3144B9-AC74-4692-BDD9-E445F7E2E9AF}" dt="2025-04-30T17:56:20.347" v="460" actId="20577"/>
        <pc:sldMkLst>
          <pc:docMk/>
          <pc:sldMk cId="3013987477" sldId="4786"/>
        </pc:sldMkLst>
        <pc:spChg chg="mod">
          <ac:chgData name="Isis Greenspan" userId="464bb143-1349-4605-a567-29b98f388ffb" providerId="ADAL" clId="{AB3144B9-AC74-4692-BDD9-E445F7E2E9AF}" dt="2025-04-30T17:56:20.347" v="460" actId="20577"/>
          <ac:spMkLst>
            <pc:docMk/>
            <pc:sldMk cId="3013987477" sldId="4786"/>
            <ac:spMk id="4" creationId="{00000000-0000-0000-0000-000000000000}"/>
          </ac:spMkLst>
        </pc:spChg>
      </pc:sldChg>
      <pc:sldChg chg="modSp mod">
        <pc:chgData name="Isis Greenspan" userId="464bb143-1349-4605-a567-29b98f388ffb" providerId="ADAL" clId="{AB3144B9-AC74-4692-BDD9-E445F7E2E9AF}" dt="2025-04-30T18:56:12.307" v="593" actId="20577"/>
        <pc:sldMkLst>
          <pc:docMk/>
          <pc:sldMk cId="556205281" sldId="4787"/>
        </pc:sldMkLst>
        <pc:spChg chg="mod">
          <ac:chgData name="Isis Greenspan" userId="464bb143-1349-4605-a567-29b98f388ffb" providerId="ADAL" clId="{AB3144B9-AC74-4692-BDD9-E445F7E2E9AF}" dt="2025-04-30T18:56:12.307" v="593" actId="20577"/>
          <ac:spMkLst>
            <pc:docMk/>
            <pc:sldMk cId="556205281" sldId="4787"/>
            <ac:spMk id="3" creationId="{6E84DB23-FB08-2DA3-74E0-14F074656CBC}"/>
          </ac:spMkLst>
        </pc:spChg>
      </pc:sldChg>
      <pc:sldChg chg="modNotesTx">
        <pc:chgData name="Isis Greenspan" userId="464bb143-1349-4605-a567-29b98f388ffb" providerId="ADAL" clId="{AB3144B9-AC74-4692-BDD9-E445F7E2E9AF}" dt="2025-06-03T21:13:44.628" v="679" actId="20577"/>
        <pc:sldMkLst>
          <pc:docMk/>
          <pc:sldMk cId="2779712827" sldId="4789"/>
        </pc:sldMkLst>
      </pc:sldChg>
      <pc:sldChg chg="modSp mod modNotesTx">
        <pc:chgData name="Isis Greenspan" userId="464bb143-1349-4605-a567-29b98f388ffb" providerId="ADAL" clId="{AB3144B9-AC74-4692-BDD9-E445F7E2E9AF}" dt="2025-07-10T15:39:27.831" v="727" actId="20577"/>
        <pc:sldMkLst>
          <pc:docMk/>
          <pc:sldMk cId="1307145101" sldId="4790"/>
        </pc:sldMkLst>
        <pc:spChg chg="mod">
          <ac:chgData name="Isis Greenspan" userId="464bb143-1349-4605-a567-29b98f388ffb" providerId="ADAL" clId="{AB3144B9-AC74-4692-BDD9-E445F7E2E9AF}" dt="2025-07-10T15:39:16.809" v="711" actId="20577"/>
          <ac:spMkLst>
            <pc:docMk/>
            <pc:sldMk cId="1307145101" sldId="4790"/>
            <ac:spMk id="2" creationId="{00000000-0000-0000-0000-000000000000}"/>
          </ac:spMkLst>
        </pc:spChg>
        <pc:spChg chg="mod">
          <ac:chgData name="Isis Greenspan" userId="464bb143-1349-4605-a567-29b98f388ffb" providerId="ADAL" clId="{AB3144B9-AC74-4692-BDD9-E445F7E2E9AF}" dt="2025-04-15T15:47:47.402" v="162" actId="14100"/>
          <ac:spMkLst>
            <pc:docMk/>
            <pc:sldMk cId="1307145101" sldId="4790"/>
            <ac:spMk id="3" creationId="{BB3C928E-801E-3AE3-A236-D7ADC46A51AB}"/>
          </ac:spMkLst>
        </pc:spChg>
      </pc:sldChg>
      <pc:sldChg chg="modNotesTx">
        <pc:chgData name="Isis Greenspan" userId="464bb143-1349-4605-a567-29b98f388ffb" providerId="ADAL" clId="{AB3144B9-AC74-4692-BDD9-E445F7E2E9AF}" dt="2025-04-30T17:23:18.656" v="330" actId="115"/>
        <pc:sldMkLst>
          <pc:docMk/>
          <pc:sldMk cId="514438192" sldId="4847"/>
        </pc:sldMkLst>
      </pc:sldChg>
      <pc:sldChg chg="modSp mod modClrScheme chgLayout modNotes modNotesTx">
        <pc:chgData name="Isis Greenspan" userId="464bb143-1349-4605-a567-29b98f388ffb" providerId="ADAL" clId="{AB3144B9-AC74-4692-BDD9-E445F7E2E9AF}" dt="2025-06-03T21:12:33.229" v="676" actId="12"/>
        <pc:sldMkLst>
          <pc:docMk/>
          <pc:sldMk cId="466976764" sldId="4865"/>
        </pc:sldMkLst>
      </pc:sldChg>
      <pc:sldChg chg="modSp mod modClrScheme chgLayout">
        <pc:chgData name="Isis Greenspan" userId="464bb143-1349-4605-a567-29b98f388ffb" providerId="ADAL" clId="{AB3144B9-AC74-4692-BDD9-E445F7E2E9AF}" dt="2025-04-07T20:20:37.437" v="72" actId="20577"/>
        <pc:sldMkLst>
          <pc:docMk/>
          <pc:sldMk cId="2867428922" sldId="4875"/>
        </pc:sldMkLst>
      </pc:sldChg>
      <pc:sldChg chg="modSp mod modClrScheme chgLayout modNotesTx">
        <pc:chgData name="Isis Greenspan" userId="464bb143-1349-4605-a567-29b98f388ffb" providerId="ADAL" clId="{AB3144B9-AC74-4692-BDD9-E445F7E2E9AF}" dt="2025-04-30T15:49:47.142" v="324" actId="20577"/>
        <pc:sldMkLst>
          <pc:docMk/>
          <pc:sldMk cId="812214597" sldId="4880"/>
        </pc:sldMkLst>
      </pc:sldChg>
      <pc:sldChg chg="modSp mod">
        <pc:chgData name="Isis Greenspan" userId="464bb143-1349-4605-a567-29b98f388ffb" providerId="ADAL" clId="{AB3144B9-AC74-4692-BDD9-E445F7E2E9AF}" dt="2025-04-07T20:21:03.827" v="76" actId="20577"/>
        <pc:sldMkLst>
          <pc:docMk/>
          <pc:sldMk cId="3500365240" sldId="4883"/>
        </pc:sldMkLst>
      </pc:sldChg>
      <pc:sldChg chg="modSp mod">
        <pc:chgData name="Isis Greenspan" userId="464bb143-1349-4605-a567-29b98f388ffb" providerId="ADAL" clId="{AB3144B9-AC74-4692-BDD9-E445F7E2E9AF}" dt="2025-04-07T20:21:40.482" v="82" actId="20577"/>
        <pc:sldMkLst>
          <pc:docMk/>
          <pc:sldMk cId="350871724" sldId="4885"/>
        </pc:sldMkLst>
      </pc:sldChg>
      <pc:sldChg chg="modNotes modNotesTx">
        <pc:chgData name="Isis Greenspan" userId="464bb143-1349-4605-a567-29b98f388ffb" providerId="ADAL" clId="{AB3144B9-AC74-4692-BDD9-E445F7E2E9AF}" dt="2025-06-03T21:13:07.615" v="677" actId="12"/>
        <pc:sldMkLst>
          <pc:docMk/>
          <pc:sldMk cId="754754218" sldId="4894"/>
        </pc:sldMkLst>
      </pc:sldChg>
      <pc:sldChg chg="modNotes modNotesTx">
        <pc:chgData name="Isis Greenspan" userId="464bb143-1349-4605-a567-29b98f388ffb" providerId="ADAL" clId="{AB3144B9-AC74-4692-BDD9-E445F7E2E9AF}" dt="2025-04-30T15:29:33.104" v="273" actId="20577"/>
        <pc:sldMkLst>
          <pc:docMk/>
          <pc:sldMk cId="978971121" sldId="4895"/>
        </pc:sldMkLst>
      </pc:sldChg>
      <pc:sldChg chg="modNotesTx">
        <pc:chgData name="Isis Greenspan" userId="464bb143-1349-4605-a567-29b98f388ffb" providerId="ADAL" clId="{AB3144B9-AC74-4692-BDD9-E445F7E2E9AF}" dt="2025-04-30T18:55:50.069" v="591" actId="20577"/>
        <pc:sldMkLst>
          <pc:docMk/>
          <pc:sldMk cId="671425537" sldId="4896"/>
        </pc:sldMkLst>
      </pc:sldChg>
      <pc:sldChg chg="modSp mod modClrScheme chgLayout modNotesTx">
        <pc:chgData name="Isis Greenspan" userId="464bb143-1349-4605-a567-29b98f388ffb" providerId="ADAL" clId="{AB3144B9-AC74-4692-BDD9-E445F7E2E9AF}" dt="2025-06-03T21:14:07.332" v="685" actId="20577"/>
        <pc:sldMkLst>
          <pc:docMk/>
          <pc:sldMk cId="332669458" sldId="4914"/>
        </pc:sldMkLst>
      </pc:sldChg>
      <pc:sldChg chg="modSp mod modClrScheme chgLayout modNotesTx">
        <pc:chgData name="Isis Greenspan" userId="464bb143-1349-4605-a567-29b98f388ffb" providerId="ADAL" clId="{AB3144B9-AC74-4692-BDD9-E445F7E2E9AF}" dt="2025-06-03T21:14:01.001" v="681" actId="20577"/>
        <pc:sldMkLst>
          <pc:docMk/>
          <pc:sldMk cId="3873590807" sldId="4916"/>
        </pc:sldMkLst>
      </pc:sldChg>
      <pc:sldChg chg="modSp mod modClrScheme chgLayout">
        <pc:chgData name="Isis Greenspan" userId="464bb143-1349-4605-a567-29b98f388ffb" providerId="ADAL" clId="{AB3144B9-AC74-4692-BDD9-E445F7E2E9AF}" dt="2025-04-07T20:13:05.740" v="8"/>
        <pc:sldMkLst>
          <pc:docMk/>
          <pc:sldMk cId="4201159537" sldId="4917"/>
        </pc:sldMkLst>
      </pc:sldChg>
      <pc:sldChg chg="modNotesTx">
        <pc:chgData name="Isis Greenspan" userId="464bb143-1349-4605-a567-29b98f388ffb" providerId="ADAL" clId="{AB3144B9-AC74-4692-BDD9-E445F7E2E9AF}" dt="2025-04-30T15:43:26.846" v="289" actId="20577"/>
        <pc:sldMkLst>
          <pc:docMk/>
          <pc:sldMk cId="3483607948" sldId="4918"/>
        </pc:sldMkLst>
      </pc:sldChg>
      <pc:sldChg chg="modNotesTx">
        <pc:chgData name="Isis Greenspan" userId="464bb143-1349-4605-a567-29b98f388ffb" providerId="ADAL" clId="{AB3144B9-AC74-4692-BDD9-E445F7E2E9AF}" dt="2025-04-30T15:33:50.290" v="278" actId="20577"/>
        <pc:sldMkLst>
          <pc:docMk/>
          <pc:sldMk cId="2711164308" sldId="4919"/>
        </pc:sldMkLst>
      </pc:sldChg>
      <pc:sldChg chg="modSp mod">
        <pc:chgData name="Isis Greenspan" userId="464bb143-1349-4605-a567-29b98f388ffb" providerId="ADAL" clId="{AB3144B9-AC74-4692-BDD9-E445F7E2E9AF}" dt="2025-04-15T15:21:11.551" v="124" actId="1037"/>
        <pc:sldMkLst>
          <pc:docMk/>
          <pc:sldMk cId="4092285480" sldId="4920"/>
        </pc:sldMkLst>
        <pc:spChg chg="mod">
          <ac:chgData name="Isis Greenspan" userId="464bb143-1349-4605-a567-29b98f388ffb" providerId="ADAL" clId="{AB3144B9-AC74-4692-BDD9-E445F7E2E9AF}" dt="2025-04-15T15:21:11.551" v="124" actId="1037"/>
          <ac:spMkLst>
            <pc:docMk/>
            <pc:sldMk cId="4092285480" sldId="4920"/>
            <ac:spMk id="2" creationId="{5A02A5B9-6860-D70D-5541-226B4693088F}"/>
          </ac:spMkLst>
        </pc:spChg>
        <pc:spChg chg="mod">
          <ac:chgData name="Isis Greenspan" userId="464bb143-1349-4605-a567-29b98f388ffb" providerId="ADAL" clId="{AB3144B9-AC74-4692-BDD9-E445F7E2E9AF}" dt="2025-04-15T15:20:49.492" v="113" actId="403"/>
          <ac:spMkLst>
            <pc:docMk/>
            <pc:sldMk cId="4092285480" sldId="4920"/>
            <ac:spMk id="14" creationId="{865F4936-5BE8-CD99-8002-49D418B97079}"/>
          </ac:spMkLst>
        </pc:spChg>
      </pc:sldChg>
      <pc:sldChg chg="modNotes modNotesTx">
        <pc:chgData name="Isis Greenspan" userId="464bb143-1349-4605-a567-29b98f388ffb" providerId="ADAL" clId="{AB3144B9-AC74-4692-BDD9-E445F7E2E9AF}" dt="2025-04-30T18:49:42.664" v="578" actId="20577"/>
        <pc:sldMkLst>
          <pc:docMk/>
          <pc:sldMk cId="226296754" sldId="4924"/>
        </pc:sldMkLst>
      </pc:sldChg>
      <pc:sldChg chg="modNotes">
        <pc:chgData name="Isis Greenspan" userId="464bb143-1349-4605-a567-29b98f388ffb" providerId="ADAL" clId="{AB3144B9-AC74-4692-BDD9-E445F7E2E9AF}" dt="2025-04-30T18:53:46.867" v="589" actId="20577"/>
        <pc:sldMkLst>
          <pc:docMk/>
          <pc:sldMk cId="4231696806" sldId="4946"/>
        </pc:sldMkLst>
      </pc:sldChg>
      <pc:sldChg chg="modSp mod">
        <pc:chgData name="Isis Greenspan" userId="464bb143-1349-4605-a567-29b98f388ffb" providerId="ADAL" clId="{AB3144B9-AC74-4692-BDD9-E445F7E2E9AF}" dt="2025-04-07T20:19:31.893" v="65" actId="207"/>
        <pc:sldMkLst>
          <pc:docMk/>
          <pc:sldMk cId="4210389372" sldId="4962"/>
        </pc:sldMkLst>
      </pc:sldChg>
      <pc:sldChg chg="modSp mod">
        <pc:chgData name="Isis Greenspan" userId="464bb143-1349-4605-a567-29b98f388ffb" providerId="ADAL" clId="{AB3144B9-AC74-4692-BDD9-E445F7E2E9AF}" dt="2025-04-07T20:25:03.078" v="89" actId="207"/>
        <pc:sldMkLst>
          <pc:docMk/>
          <pc:sldMk cId="883048911" sldId="4964"/>
        </pc:sldMkLst>
      </pc:sldChg>
      <pc:sldChg chg="modSp mod">
        <pc:chgData name="Isis Greenspan" userId="464bb143-1349-4605-a567-29b98f388ffb" providerId="ADAL" clId="{AB3144B9-AC74-4692-BDD9-E445F7E2E9AF}" dt="2025-04-07T20:25:13.100" v="91" actId="207"/>
        <pc:sldMkLst>
          <pc:docMk/>
          <pc:sldMk cId="2460062249" sldId="4966"/>
        </pc:sldMkLst>
      </pc:sldChg>
      <pc:sldChg chg="modSp mod">
        <pc:chgData name="Isis Greenspan" userId="464bb143-1349-4605-a567-29b98f388ffb" providerId="ADAL" clId="{AB3144B9-AC74-4692-BDD9-E445F7E2E9AF}" dt="2025-04-07T20:25:46.811" v="93" actId="207"/>
        <pc:sldMkLst>
          <pc:docMk/>
          <pc:sldMk cId="2338772763" sldId="4968"/>
        </pc:sldMkLst>
      </pc:sldChg>
      <pc:sldChg chg="modNotes">
        <pc:chgData name="Isis Greenspan" userId="464bb143-1349-4605-a567-29b98f388ffb" providerId="ADAL" clId="{AB3144B9-AC74-4692-BDD9-E445F7E2E9AF}" dt="2025-04-23T23:00:48.363" v="224" actId="948"/>
        <pc:sldMkLst>
          <pc:docMk/>
          <pc:sldMk cId="2554577322" sldId="4969"/>
        </pc:sldMkLst>
      </pc:sldChg>
      <pc:sldChg chg="modSp mod">
        <pc:chgData name="Isis Greenspan" userId="464bb143-1349-4605-a567-29b98f388ffb" providerId="ADAL" clId="{AB3144B9-AC74-4692-BDD9-E445F7E2E9AF}" dt="2025-04-07T20:25:54.123" v="95" actId="207"/>
        <pc:sldMkLst>
          <pc:docMk/>
          <pc:sldMk cId="1622675769" sldId="4970"/>
        </pc:sldMkLst>
      </pc:sldChg>
      <pc:sldChg chg="modSp mod">
        <pc:chgData name="Isis Greenspan" userId="464bb143-1349-4605-a567-29b98f388ffb" providerId="ADAL" clId="{AB3144B9-AC74-4692-BDD9-E445F7E2E9AF}" dt="2025-04-15T15:33:28.986" v="131" actId="20577"/>
        <pc:sldMkLst>
          <pc:docMk/>
          <pc:sldMk cId="2833966613" sldId="4971"/>
        </pc:sldMkLst>
        <pc:spChg chg="mod">
          <ac:chgData name="Isis Greenspan" userId="464bb143-1349-4605-a567-29b98f388ffb" providerId="ADAL" clId="{AB3144B9-AC74-4692-BDD9-E445F7E2E9AF}" dt="2025-04-15T15:33:28.986" v="131" actId="20577"/>
          <ac:spMkLst>
            <pc:docMk/>
            <pc:sldMk cId="2833966613" sldId="4971"/>
            <ac:spMk id="3" creationId="{B86EA56F-3194-BE03-D68A-C2D5A0D375BE}"/>
          </ac:spMkLst>
        </pc:spChg>
      </pc:sldChg>
      <pc:sldChg chg="modSp mod">
        <pc:chgData name="Isis Greenspan" userId="464bb143-1349-4605-a567-29b98f388ffb" providerId="ADAL" clId="{AB3144B9-AC74-4692-BDD9-E445F7E2E9AF}" dt="2025-04-07T20:26:02.741" v="97" actId="207"/>
        <pc:sldMkLst>
          <pc:docMk/>
          <pc:sldMk cId="1398755284" sldId="4977"/>
        </pc:sldMkLst>
      </pc:sldChg>
      <pc:sldChg chg="modSp mod">
        <pc:chgData name="Isis Greenspan" userId="464bb143-1349-4605-a567-29b98f388ffb" providerId="ADAL" clId="{AB3144B9-AC74-4692-BDD9-E445F7E2E9AF}" dt="2025-04-07T20:13:48.375" v="30" actId="207"/>
        <pc:sldMkLst>
          <pc:docMk/>
          <pc:sldMk cId="1911494205" sldId="4978"/>
        </pc:sldMkLst>
      </pc:sldChg>
      <pc:sldMasterChg chg="del delSldLayout">
        <pc:chgData name="Isis Greenspan" userId="464bb143-1349-4605-a567-29b98f388ffb" providerId="ADAL" clId="{AB3144B9-AC74-4692-BDD9-E445F7E2E9AF}" dt="2025-04-07T20:13:05.553" v="5"/>
        <pc:sldMasterMkLst>
          <pc:docMk/>
          <pc:sldMasterMk cId="3262934531" sldId="2147483742"/>
        </pc:sldMasterMkLst>
        <pc:sldLayoutChg chg="del">
          <pc:chgData name="Isis Greenspan" userId="464bb143-1349-4605-a567-29b98f388ffb" providerId="ADAL" clId="{AB3144B9-AC74-4692-BDD9-E445F7E2E9AF}" dt="2025-04-07T20:13:05.553" v="5"/>
          <pc:sldLayoutMkLst>
            <pc:docMk/>
            <pc:sldMasterMk cId="3262934531" sldId="2147483742"/>
            <pc:sldLayoutMk cId="4137814886" sldId="2147483743"/>
          </pc:sldLayoutMkLst>
        </pc:sldLayoutChg>
        <pc:sldLayoutChg chg="del">
          <pc:chgData name="Isis Greenspan" userId="464bb143-1349-4605-a567-29b98f388ffb" providerId="ADAL" clId="{AB3144B9-AC74-4692-BDD9-E445F7E2E9AF}" dt="2025-04-07T20:13:05.553" v="5"/>
          <pc:sldLayoutMkLst>
            <pc:docMk/>
            <pc:sldMasterMk cId="3262934531" sldId="2147483742"/>
            <pc:sldLayoutMk cId="1346637716" sldId="2147483744"/>
          </pc:sldLayoutMkLst>
        </pc:sldLayoutChg>
      </pc:sldMasterChg>
      <pc:sldMasterChg chg="delSldLayout modSldLayout sldLayoutOrd">
        <pc:chgData name="Isis Greenspan" userId="464bb143-1349-4605-a567-29b98f388ffb" providerId="ADAL" clId="{AB3144B9-AC74-4692-BDD9-E445F7E2E9AF}" dt="2025-04-07T20:13:05.684" v="7"/>
        <pc:sldMasterMkLst>
          <pc:docMk/>
          <pc:sldMasterMk cId="2510464628" sldId="2147483951"/>
        </pc:sldMasterMkLst>
        <pc:sldLayoutChg chg="modSp mod ord">
          <pc:chgData name="Isis Greenspan" userId="464bb143-1349-4605-a567-29b98f388ffb" providerId="ADAL" clId="{AB3144B9-AC74-4692-BDD9-E445F7E2E9AF}" dt="2025-04-07T20:13:05.610" v="6"/>
          <pc:sldLayoutMkLst>
            <pc:docMk/>
            <pc:sldMasterMk cId="2510464628" sldId="2147483951"/>
            <pc:sldLayoutMk cId="1028434452" sldId="2147483959"/>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635665852" sldId="2147483960"/>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2365481801" sldId="2147483961"/>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2255371580" sldId="2147483962"/>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74041778" sldId="2147483963"/>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771280403" sldId="2147483964"/>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2471778030" sldId="2147483965"/>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471125177" sldId="2147483966"/>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4019128636" sldId="2147483967"/>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203617589" sldId="2147483968"/>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4221931664" sldId="2147483969"/>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2403005299" sldId="2147483970"/>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761166852" sldId="2147483971"/>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900463360" sldId="2147483972"/>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4154251545" sldId="2147483973"/>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2422590859" sldId="2147483974"/>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000488885" sldId="2147483975"/>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639058507" sldId="2147483976"/>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914265470" sldId="2147483977"/>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319243534" sldId="2147483978"/>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094003839" sldId="2147483979"/>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3151378347" sldId="2147483980"/>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79561688" sldId="2147483981"/>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957563868" sldId="2147483982"/>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3131187589" sldId="2147484009"/>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2381355214" sldId="2147484010"/>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788181233" sldId="2147484011"/>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3669252997" sldId="2147484012"/>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005752087" sldId="2147484013"/>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654283269" sldId="2147484014"/>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3072199947" sldId="2147484015"/>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3986499761" sldId="2147484016"/>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621655566" sldId="2147484017"/>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235518994" sldId="214748401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76388303" sldId="214748401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536732086" sldId="214748402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753430911" sldId="214748402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420466" sldId="214748402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700103427" sldId="214748402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61672136" sldId="214748402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32606581" sldId="214748402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967372143" sldId="2147484026"/>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879983850" sldId="214748402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555477044" sldId="214748402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335533222" sldId="214748402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311070305" sldId="214748403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343783498" sldId="214748403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592878924" sldId="214748403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918250751" sldId="214748405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223222116" sldId="214748406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225020954" sldId="214748406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306476027" sldId="214748406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568925110" sldId="214748406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493262606" sldId="214748406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106217546" sldId="214748406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210368085" sldId="2147484066"/>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900984943" sldId="214748406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93102372" sldId="214748406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334415578" sldId="214748406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131536100" sldId="214748407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567051896" sldId="214748407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780825575" sldId="214748407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370191271" sldId="2147484073"/>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413282733" sldId="214748407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029511947" sldId="214748407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0530797" sldId="2147484076"/>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083549743" sldId="214748407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651839962" sldId="214748407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278759863" sldId="214748407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807627246" sldId="214748408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86640685" sldId="214748408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773725011" sldId="214748408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576376107" sldId="214748413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622974030" sldId="214748413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224284987" sldId="2147484136"/>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903752234" sldId="214748413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588197446" sldId="214748413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348316213" sldId="214748413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15439900" sldId="214748414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636179042" sldId="214748414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077543248" sldId="214748414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20645844" sldId="214748414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033474414" sldId="214748414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280800728" sldId="214748414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031894814" sldId="2147484146"/>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262024768" sldId="214748414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81683531" sldId="2147484148"/>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672864987" sldId="214748414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752179044" sldId="214748415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862733584" sldId="214748415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102410635" sldId="214748415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643405779" sldId="214748415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148920070" sldId="214748415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762258061" sldId="214748415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753255988" sldId="2147484156"/>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481219426" sldId="214748415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565301797" sldId="214748421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922775182" sldId="214748421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256028381" sldId="214748421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456139796" sldId="214748421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196201708" sldId="2147484216"/>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111424391" sldId="214748421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507158748" sldId="214748421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830655264" sldId="214748421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379778080" sldId="214748422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164533765" sldId="214748422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689661074" sldId="214748422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004058627" sldId="214748422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139807065" sldId="214748422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091716732" sldId="214748422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439476908" sldId="2147484226"/>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478219094" sldId="214748422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292269575" sldId="214748422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546180840" sldId="214748422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052795776" sldId="214748423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482789011" sldId="214748423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371411531" sldId="214748423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547902124" sldId="214748423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440860247" sldId="214748423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103111041" sldId="214748423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583228670" sldId="214748426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618825099" sldId="214748426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017952125" sldId="214748426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410965233" sldId="214748426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007646224" sldId="2147484266"/>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439251623" sldId="214748426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68859410" sldId="214748426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319338635" sldId="214748426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268266352" sldId="214748427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730811103" sldId="214748427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640290980" sldId="214748427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57367636" sldId="214748427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953352569" sldId="214748427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504199654" sldId="214748427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374504426" sldId="2147484276"/>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3815471646" sldId="214748427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734770353" sldId="214748427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333000043" sldId="214748427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016177607" sldId="214748428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254318982" sldId="214748428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592497936" sldId="214748428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761230556" sldId="214748428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831685719" sldId="214748428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307374685" sldId="2147484285"/>
          </pc:sldLayoutMkLst>
        </pc:sldLayoutChg>
        <pc:sldLayoutChg chg="modSp mod ord">
          <pc:chgData name="Isis Greenspan" userId="464bb143-1349-4605-a567-29b98f388ffb" providerId="ADAL" clId="{AB3144B9-AC74-4692-BDD9-E445F7E2E9AF}" dt="2025-04-07T20:13:05.610" v="6"/>
          <pc:sldLayoutMkLst>
            <pc:docMk/>
            <pc:sldMasterMk cId="2510464628" sldId="2147483951"/>
            <pc:sldLayoutMk cId="1836874781" sldId="214748428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771686648" sldId="214748428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82472983" sldId="214748428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492660995" sldId="214748429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669834103" sldId="214748429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958620932" sldId="214748429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158359205" sldId="214748429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888715253" sldId="214748429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652313972" sldId="214748429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148860919" sldId="2147484296"/>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2095820390" sldId="214748429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471738048" sldId="214748429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952397011" sldId="214748429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764119746" sldId="2147484300"/>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101093571" sldId="2147484301"/>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622272774" sldId="2147484302"/>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162801424" sldId="2147484303"/>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002052149" sldId="2147484304"/>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424168126" sldId="2147484305"/>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1680856851" sldId="2147484306"/>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63719783" sldId="2147484307"/>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423350295" sldId="2147484308"/>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185894013" sldId="2147484309"/>
          </pc:sldLayoutMkLst>
        </pc:sldLayoutChg>
        <pc:sldLayoutChg chg="modSp del mod ord">
          <pc:chgData name="Isis Greenspan" userId="464bb143-1349-4605-a567-29b98f388ffb" providerId="ADAL" clId="{AB3144B9-AC74-4692-BDD9-E445F7E2E9AF}" dt="2025-04-07T20:13:05.684" v="7"/>
          <pc:sldLayoutMkLst>
            <pc:docMk/>
            <pc:sldMasterMk cId="2510464628" sldId="2147483951"/>
            <pc:sldLayoutMk cId="3633553628" sldId="2147484310"/>
          </pc:sldLayoutMkLst>
        </pc:sldLayoutChg>
      </pc:sldMasterChg>
      <pc:sldMasterChg chg="modSldLayout sldLayoutOrd">
        <pc:chgData name="Isis Greenspan" userId="464bb143-1349-4605-a567-29b98f388ffb" providerId="ADAL" clId="{AB3144B9-AC74-4692-BDD9-E445F7E2E9AF}" dt="2025-04-07T20:13:05.610" v="6"/>
        <pc:sldMasterMkLst>
          <pc:docMk/>
          <pc:sldMasterMk cId="2510464628" sldId="2147483956"/>
        </pc:sldMasterMkLst>
        <pc:sldLayoutChg chg="modSp mod ord">
          <pc:chgData name="Isis Greenspan" userId="464bb143-1349-4605-a567-29b98f388ffb" providerId="ADAL" clId="{AB3144B9-AC74-4692-BDD9-E445F7E2E9AF}" dt="2025-04-07T20:13:05.610" v="6"/>
          <pc:sldLayoutMkLst>
            <pc:docMk/>
            <pc:sldMasterMk cId="2510464628" sldId="2147483956"/>
            <pc:sldLayoutMk cId="3517643322" sldId="2147484159"/>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339521230" sldId="2147484160"/>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2801029071" sldId="2147484161"/>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4114662805" sldId="2147484162"/>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360860885" sldId="2147484163"/>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3587983387" sldId="2147484164"/>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3944004420" sldId="2147484165"/>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4166911280" sldId="2147484166"/>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936869138" sldId="2147484167"/>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1793288727" sldId="2147484168"/>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1527073568" sldId="2147484169"/>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2596827292" sldId="2147484170"/>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1808886006" sldId="2147484171"/>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4013309037" sldId="2147484172"/>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3186007152" sldId="2147484173"/>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1390148445" sldId="2147484174"/>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1410336220" sldId="2147484175"/>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1027241103" sldId="2147484176"/>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2078639657" sldId="2147484177"/>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3514603499" sldId="2147484178"/>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1877070500" sldId="2147484179"/>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3189857498" sldId="2147484180"/>
          </pc:sldLayoutMkLst>
        </pc:sldLayoutChg>
        <pc:sldLayoutChg chg="modSp mod ord">
          <pc:chgData name="Isis Greenspan" userId="464bb143-1349-4605-a567-29b98f388ffb" providerId="ADAL" clId="{AB3144B9-AC74-4692-BDD9-E445F7E2E9AF}" dt="2025-04-07T20:13:05.610" v="6"/>
          <pc:sldLayoutMkLst>
            <pc:docMk/>
            <pc:sldMasterMk cId="2510464628" sldId="2147483956"/>
            <pc:sldLayoutMk cId="3316100060" sldId="2147484182"/>
          </pc:sldLayoutMkLst>
        </pc:sldLayoutChg>
      </pc:sldMasterChg>
      <pc:sldMasterChg chg="del sldLayoutOrd">
        <pc:chgData name="Isis Greenspan" userId="464bb143-1349-4605-a567-29b98f388ffb" providerId="ADAL" clId="{AB3144B9-AC74-4692-BDD9-E445F7E2E9AF}" dt="2025-04-07T20:13:05.684" v="7"/>
        <pc:sldMasterMkLst>
          <pc:docMk/>
          <pc:sldMasterMk cId="3325542593" sldId="2147483958"/>
        </pc:sldMasterMkLst>
      </pc:sldMasterChg>
      <pc:sldMasterChg chg="del sldLayoutOrd">
        <pc:chgData name="Isis Greenspan" userId="464bb143-1349-4605-a567-29b98f388ffb" providerId="ADAL" clId="{AB3144B9-AC74-4692-BDD9-E445F7E2E9AF}" dt="2025-04-07T20:13:05.684" v="7"/>
        <pc:sldMasterMkLst>
          <pc:docMk/>
          <pc:sldMasterMk cId="2785305834" sldId="2147484008"/>
        </pc:sldMasterMkLst>
      </pc:sldMasterChg>
      <pc:sldMasterChg chg="del sldLayoutOrd">
        <pc:chgData name="Isis Greenspan" userId="464bb143-1349-4605-a567-29b98f388ffb" providerId="ADAL" clId="{AB3144B9-AC74-4692-BDD9-E445F7E2E9AF}" dt="2025-04-07T20:13:05.684" v="7"/>
        <pc:sldMasterMkLst>
          <pc:docMk/>
          <pc:sldMasterMk cId="3892510217" sldId="2147484058"/>
        </pc:sldMasterMkLst>
      </pc:sldMasterChg>
      <pc:sldMasterChg chg="del sldLayoutOrd">
        <pc:chgData name="Isis Greenspan" userId="464bb143-1349-4605-a567-29b98f388ffb" providerId="ADAL" clId="{AB3144B9-AC74-4692-BDD9-E445F7E2E9AF}" dt="2025-04-07T20:13:05.684" v="7"/>
        <pc:sldMasterMkLst>
          <pc:docMk/>
          <pc:sldMasterMk cId="741276696" sldId="2147484133"/>
        </pc:sldMasterMkLst>
      </pc:sldMasterChg>
      <pc:sldMasterChg chg="del sldLayoutOrd">
        <pc:chgData name="Isis Greenspan" userId="464bb143-1349-4605-a567-29b98f388ffb" providerId="ADAL" clId="{AB3144B9-AC74-4692-BDD9-E445F7E2E9AF}" dt="2025-04-07T20:13:05.684" v="7"/>
        <pc:sldMasterMkLst>
          <pc:docMk/>
          <pc:sldMasterMk cId="643022060" sldId="2147484158"/>
        </pc:sldMasterMkLst>
      </pc:sldMasterChg>
      <pc:sldMasterChg chg="del sldLayoutOrd">
        <pc:chgData name="Isis Greenspan" userId="464bb143-1349-4605-a567-29b98f388ffb" providerId="ADAL" clId="{AB3144B9-AC74-4692-BDD9-E445F7E2E9AF}" dt="2025-04-07T20:13:05.684" v="7"/>
        <pc:sldMasterMkLst>
          <pc:docMk/>
          <pc:sldMasterMk cId="3353180866" sldId="2147484211"/>
        </pc:sldMasterMkLst>
      </pc:sldMasterChg>
      <pc:sldMasterChg chg="del sldLayoutOrd">
        <pc:chgData name="Isis Greenspan" userId="464bb143-1349-4605-a567-29b98f388ffb" providerId="ADAL" clId="{AB3144B9-AC74-4692-BDD9-E445F7E2E9AF}" dt="2025-04-07T20:13:05.684" v="7"/>
        <pc:sldMasterMkLst>
          <pc:docMk/>
          <pc:sldMasterMk cId="3735534360" sldId="2147484261"/>
        </pc:sldMasterMkLst>
      </pc:sldMasterChg>
      <pc:sldMasterChg chg="del sldLayoutOrd">
        <pc:chgData name="Isis Greenspan" userId="464bb143-1349-4605-a567-29b98f388ffb" providerId="ADAL" clId="{AB3144B9-AC74-4692-BDD9-E445F7E2E9AF}" dt="2025-04-07T20:13:05.684" v="7"/>
        <pc:sldMasterMkLst>
          <pc:docMk/>
          <pc:sldMasterMk cId="3368150239" sldId="2147484286"/>
        </pc:sldMasterMkLst>
      </pc:sldMasterChg>
    </pc:docChg>
  </pc:docChgLst>
  <pc:docChgLst>
    <pc:chgData name="Isis Greenspan" userId="464bb143-1349-4605-a567-29b98f388ffb" providerId="ADAL" clId="{99697B8E-6BA4-4377-A334-8A75F6AFB5A0}"/>
    <pc:docChg chg="undo redo custSel modSld">
      <pc:chgData name="Isis Greenspan" userId="464bb143-1349-4605-a567-29b98f388ffb" providerId="ADAL" clId="{99697B8E-6BA4-4377-A334-8A75F6AFB5A0}" dt="2025-03-31T21:28:47.534" v="382" actId="20577"/>
      <pc:docMkLst>
        <pc:docMk/>
      </pc:docMkLst>
      <pc:sldChg chg="modNotesTx">
        <pc:chgData name="Isis Greenspan" userId="464bb143-1349-4605-a567-29b98f388ffb" providerId="ADAL" clId="{99697B8E-6BA4-4377-A334-8A75F6AFB5A0}" dt="2025-03-31T21:28:47.534" v="382" actId="20577"/>
        <pc:sldMkLst>
          <pc:docMk/>
          <pc:sldMk cId="684277878" sldId="4780"/>
        </pc:sldMkLst>
      </pc:sldChg>
      <pc:sldChg chg="modNotesTx">
        <pc:chgData name="Isis Greenspan" userId="464bb143-1349-4605-a567-29b98f388ffb" providerId="ADAL" clId="{99697B8E-6BA4-4377-A334-8A75F6AFB5A0}" dt="2025-03-31T19:54:48.206" v="132" actId="20577"/>
        <pc:sldMkLst>
          <pc:docMk/>
          <pc:sldMk cId="1307145101" sldId="4790"/>
        </pc:sldMkLst>
      </pc:sldChg>
      <pc:sldChg chg="modNotesTx">
        <pc:chgData name="Isis Greenspan" userId="464bb143-1349-4605-a567-29b98f388ffb" providerId="ADAL" clId="{99697B8E-6BA4-4377-A334-8A75F6AFB5A0}" dt="2025-03-31T20:05:03.146" v="145" actId="20577"/>
        <pc:sldMkLst>
          <pc:docMk/>
          <pc:sldMk cId="2867428922" sldId="4875"/>
        </pc:sldMkLst>
      </pc:sldChg>
      <pc:sldChg chg="modSp mod">
        <pc:chgData name="Isis Greenspan" userId="464bb143-1349-4605-a567-29b98f388ffb" providerId="ADAL" clId="{99697B8E-6BA4-4377-A334-8A75F6AFB5A0}" dt="2025-03-31T21:26:07.711" v="360" actId="948"/>
        <pc:sldMkLst>
          <pc:docMk/>
          <pc:sldMk cId="812214597" sldId="4880"/>
        </pc:sldMkLst>
      </pc:sldChg>
      <pc:sldChg chg="modNotesTx">
        <pc:chgData name="Isis Greenspan" userId="464bb143-1349-4605-a567-29b98f388ffb" providerId="ADAL" clId="{99697B8E-6BA4-4377-A334-8A75F6AFB5A0}" dt="2025-03-31T20:10:58.473" v="265" actId="20577"/>
        <pc:sldMkLst>
          <pc:docMk/>
          <pc:sldMk cId="350871724" sldId="4885"/>
        </pc:sldMkLst>
      </pc:sldChg>
      <pc:sldChg chg="modNotesTx">
        <pc:chgData name="Isis Greenspan" userId="464bb143-1349-4605-a567-29b98f388ffb" providerId="ADAL" clId="{99697B8E-6BA4-4377-A334-8A75F6AFB5A0}" dt="2025-03-31T20:12:49.273" v="276" actId="20577"/>
        <pc:sldMkLst>
          <pc:docMk/>
          <pc:sldMk cId="978971121" sldId="4895"/>
        </pc:sldMkLst>
      </pc:sldChg>
      <pc:sldChg chg="modNotesTx">
        <pc:chgData name="Isis Greenspan" userId="464bb143-1349-4605-a567-29b98f388ffb" providerId="ADAL" clId="{99697B8E-6BA4-4377-A334-8A75F6AFB5A0}" dt="2025-03-31T20:20:22.150" v="298" actId="20577"/>
        <pc:sldMkLst>
          <pc:docMk/>
          <pc:sldMk cId="4201159537" sldId="4917"/>
        </pc:sldMkLst>
      </pc:sldChg>
      <pc:sldChg chg="modSp mod modNotesTx">
        <pc:chgData name="Isis Greenspan" userId="464bb143-1349-4605-a567-29b98f388ffb" providerId="ADAL" clId="{99697B8E-6BA4-4377-A334-8A75F6AFB5A0}" dt="2025-03-31T20:23:51.975" v="322"/>
        <pc:sldMkLst>
          <pc:docMk/>
          <pc:sldMk cId="3483607948" sldId="4918"/>
        </pc:sldMkLst>
      </pc:sldChg>
      <pc:sldChg chg="modNotesTx">
        <pc:chgData name="Isis Greenspan" userId="464bb143-1349-4605-a567-29b98f388ffb" providerId="ADAL" clId="{99697B8E-6BA4-4377-A334-8A75F6AFB5A0}" dt="2025-03-31T20:29:48.511" v="358" actId="20577"/>
        <pc:sldMkLst>
          <pc:docMk/>
          <pc:sldMk cId="2711164308" sldId="4919"/>
        </pc:sldMkLst>
      </pc:sldChg>
      <pc:sldChg chg="addSp delSp modSp mod modNotesTx">
        <pc:chgData name="Isis Greenspan" userId="464bb143-1349-4605-a567-29b98f388ffb" providerId="ADAL" clId="{99697B8E-6BA4-4377-A334-8A75F6AFB5A0}" dt="2025-03-31T20:28:51.573" v="346" actId="20577"/>
        <pc:sldMkLst>
          <pc:docMk/>
          <pc:sldMk cId="226296754" sldId="4924"/>
        </pc:sldMkLst>
      </pc:sldChg>
      <pc:sldChg chg="modSp mod modNotesTx">
        <pc:chgData name="Isis Greenspan" userId="464bb143-1349-4605-a567-29b98f388ffb" providerId="ADAL" clId="{99697B8E-6BA4-4377-A334-8A75F6AFB5A0}" dt="2025-03-31T20:19:06.594" v="289" actId="20577"/>
        <pc:sldMkLst>
          <pc:docMk/>
          <pc:sldMk cId="4231696806" sldId="4946"/>
        </pc:sldMkLst>
      </pc:sldChg>
      <pc:sldChg chg="modNotesTx">
        <pc:chgData name="Isis Greenspan" userId="464bb143-1349-4605-a567-29b98f388ffb" providerId="ADAL" clId="{99697B8E-6BA4-4377-A334-8A75F6AFB5A0}" dt="2025-03-31T20:13:34.911" v="277"/>
        <pc:sldMkLst>
          <pc:docMk/>
          <pc:sldMk cId="2554577322" sldId="4969"/>
        </pc:sldMkLst>
      </pc:sldChg>
    </pc:docChg>
  </pc:docChgLst>
  <pc:docChgLst>
    <pc:chgData name="Darron Petit" userId="fa1b50a9-2e46-4990-9854-aef413bde390" providerId="ADAL" clId="{C6F7B564-9A11-4BE6-B14A-25433278BD51}"/>
    <pc:docChg chg="undo custSel modSld">
      <pc:chgData name="Darron Petit" userId="fa1b50a9-2e46-4990-9854-aef413bde390" providerId="ADAL" clId="{C6F7B564-9A11-4BE6-B14A-25433278BD51}" dt="2024-04-17T23:04:53.828" v="233"/>
      <pc:docMkLst>
        <pc:docMk/>
      </pc:docMkLst>
      <pc:sldChg chg="addSp delSp modSp mod">
        <pc:chgData name="Darron Petit" userId="fa1b50a9-2e46-4990-9854-aef413bde390" providerId="ADAL" clId="{C6F7B564-9A11-4BE6-B14A-25433278BD51}" dt="2024-04-17T22:34:23.744" v="91" actId="962"/>
        <pc:sldMkLst>
          <pc:docMk/>
          <pc:sldMk cId="812214597" sldId="4880"/>
        </pc:sldMkLst>
      </pc:sldChg>
      <pc:sldChg chg="addSp delSp modSp mod">
        <pc:chgData name="Darron Petit" userId="fa1b50a9-2e46-4990-9854-aef413bde390" providerId="ADAL" clId="{C6F7B564-9A11-4BE6-B14A-25433278BD51}" dt="2024-04-17T23:04:53.828" v="233"/>
        <pc:sldMkLst>
          <pc:docMk/>
          <pc:sldMk cId="3873590807" sldId="4916"/>
        </pc:sldMkLst>
      </pc:sldChg>
      <pc:sldChg chg="modSp mod">
        <pc:chgData name="Darron Petit" userId="fa1b50a9-2e46-4990-9854-aef413bde390" providerId="ADAL" clId="{C6F7B564-9A11-4BE6-B14A-25433278BD51}" dt="2024-04-17T22:36:33.720" v="201" actId="962"/>
        <pc:sldMkLst>
          <pc:docMk/>
          <pc:sldMk cId="4201159537" sldId="4917"/>
        </pc:sldMkLst>
      </pc:sldChg>
      <pc:sldChg chg="modSp mod">
        <pc:chgData name="Darron Petit" userId="fa1b50a9-2e46-4990-9854-aef413bde390" providerId="ADAL" clId="{C6F7B564-9A11-4BE6-B14A-25433278BD51}" dt="2024-04-17T22:39:15.485" v="213" actId="962"/>
        <pc:sldMkLst>
          <pc:docMk/>
          <pc:sldMk cId="2711164308" sldId="4919"/>
        </pc:sldMkLst>
      </pc:sldChg>
    </pc:docChg>
  </pc:docChgLst>
  <pc:docChgLst>
    <pc:chgData name="Mary Fitzgerald" userId="3e2467ff-a474-4ecf-845b-216954ac565b" providerId="ADAL" clId="{D043A4EC-3A41-4EF3-B23E-581BBA82C5E7}"/>
    <pc:docChg chg="undo custSel modSld">
      <pc:chgData name="Mary Fitzgerald" userId="3e2467ff-a474-4ecf-845b-216954ac565b" providerId="ADAL" clId="{D043A4EC-3A41-4EF3-B23E-581BBA82C5E7}" dt="2025-04-28T21:01:12.211" v="3" actId="13926"/>
      <pc:docMkLst>
        <pc:docMk/>
      </pc:docMkLst>
      <pc:sldChg chg="modSp mod">
        <pc:chgData name="Mary Fitzgerald" userId="3e2467ff-a474-4ecf-845b-216954ac565b" providerId="ADAL" clId="{D043A4EC-3A41-4EF3-B23E-581BBA82C5E7}" dt="2025-04-28T21:00:16.721" v="1" actId="13926"/>
        <pc:sldMkLst>
          <pc:docMk/>
          <pc:sldMk cId="949541510" sldId="4784"/>
        </pc:sldMkLst>
        <pc:spChg chg="mod">
          <ac:chgData name="Mary Fitzgerald" userId="3e2467ff-a474-4ecf-845b-216954ac565b" providerId="ADAL" clId="{D043A4EC-3A41-4EF3-B23E-581BBA82C5E7}" dt="2025-04-28T21:00:16.721" v="1" actId="13926"/>
          <ac:spMkLst>
            <pc:docMk/>
            <pc:sldMk cId="949541510" sldId="4784"/>
            <ac:spMk id="4" creationId="{00000000-0000-0000-0000-000000000000}"/>
          </ac:spMkLst>
        </pc:spChg>
      </pc:sldChg>
      <pc:sldChg chg="modSp mod">
        <pc:chgData name="Mary Fitzgerald" userId="3e2467ff-a474-4ecf-845b-216954ac565b" providerId="ADAL" clId="{D043A4EC-3A41-4EF3-B23E-581BBA82C5E7}" dt="2025-04-28T21:01:12.211" v="3" actId="13926"/>
        <pc:sldMkLst>
          <pc:docMk/>
          <pc:sldMk cId="1788456826" sldId="4785"/>
        </pc:sldMkLst>
        <pc:spChg chg="mod">
          <ac:chgData name="Mary Fitzgerald" userId="3e2467ff-a474-4ecf-845b-216954ac565b" providerId="ADAL" clId="{D043A4EC-3A41-4EF3-B23E-581BBA82C5E7}" dt="2025-04-28T21:01:12.211" v="3" actId="13926"/>
          <ac:spMkLst>
            <pc:docMk/>
            <pc:sldMk cId="1788456826" sldId="4785"/>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CC902B-D25B-8417-CE35-D2E63E7CE7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D197DAE-1798-8CC6-3196-C5C56DCB57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2E89C5-7502-4E88-AB63-DE64CBE71930}" type="datetimeFigureOut">
              <a:rPr lang="en-US" smtClean="0"/>
              <a:t>7/23/2025</a:t>
            </a:fld>
            <a:endParaRPr lang="en-US" dirty="0"/>
          </a:p>
        </p:txBody>
      </p:sp>
      <p:sp>
        <p:nvSpPr>
          <p:cNvPr id="4" name="Footer Placeholder 3">
            <a:extLst>
              <a:ext uri="{FF2B5EF4-FFF2-40B4-BE49-F238E27FC236}">
                <a16:creationId xmlns:a16="http://schemas.microsoft.com/office/drawing/2014/main" id="{FEDEF72E-84D2-1863-C56D-A04D489846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AA428F7-7E58-CDBD-7547-923F62488C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5B5F60-FA6D-436E-A93E-C8972697B3D9}" type="slidenum">
              <a:rPr lang="en-US" smtClean="0"/>
              <a:t>‹#›</a:t>
            </a:fld>
            <a:endParaRPr lang="en-US" dirty="0"/>
          </a:p>
        </p:txBody>
      </p:sp>
    </p:spTree>
    <p:extLst>
      <p:ext uri="{BB962C8B-B14F-4D97-AF65-F5344CB8AC3E}">
        <p14:creationId xmlns:p14="http://schemas.microsoft.com/office/powerpoint/2010/main" val="3257657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7/23/2025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dirty="0"/>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3389/fpsyt.2019.0039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97/AOG.0000000000002235"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oi.org/10.1371/journal.pone.0158054" TargetMode="External"/><Relationship Id="rId5" Type="http://schemas.openxmlformats.org/officeDocument/2006/relationships/hyperlink" Target="https://doi.org/10.1186/1471-244X-14-104" TargetMode="External"/><Relationship Id="rId4" Type="http://schemas.openxmlformats.org/officeDocument/2006/relationships/hyperlink" Target="https://doi.org/10.1080/1055088100368487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hildwelfare.gov/pubPDFs/parentalsubuse.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doi.org/10.2174/1874473711205020135"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labs.psychology.illinois.edu/~rcfraley/attachment.htm"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doi.org/10.1177/1755738018823817" TargetMode="External"/><Relationship Id="rId4" Type="http://schemas.openxmlformats.org/officeDocument/2006/relationships/hyperlink" Target="https://scholarship.law.marquette.edu/cgi/viewcontent.cgi?article=5407&amp;context=mulr"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177/107755952091363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esameworkshop.org/resources/remember-the-7-c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nacoa.org/wp-content/uploads/2018/04/Kit-For-Educators.NACoA_.2018-1.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coa.org/wp-content/uploads/2018/04/Kit-For-Educators.NACoA_.2018-1.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artneringforsafety.com/uploads/2/2/3/9/22399958/safety_house_booklet.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artneringforsafety.com/_files/ugd/c64e56_ba7201ae13e84897b4c85ec6f96cfa25.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ucdavis.app.box.com/s/kach1ze6pzl3jv773yoegn2k3bjwapq8"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csacw.acf.hhs.gov/files/working-with-adolescents.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qic-ey.org/wp-content/uploads/2022/02/QIC-EY-2022-Summary-final.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ncbddd/actearly/pdf/LTSAE-Checklist_COMPLIANT_30MCorrection_508.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ncsacw-stage.acf.hhs.gov/training/videos-and-webinars/meeting-the-moment-how-treatment-professionals-meet-needs/#:~:text=Mental%20Health%"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amhsa.gov/data/report/2022-nsduh-annual-national-report"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yrbs/dstr/index.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pubmed.ncbi.nlm.nih.gov/34982518/"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ctsn.org/what-is-child-trauma"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evelopingchild.harvard.edu/resources/aces-and-toxic-stress-frequently-asked-questio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etoviolence.cdc.gov/apps/aces-infographic/"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C8gbHvTN638"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vetoviolence.cdc.gov/apps/aces-infographic/" TargetMode="External"/><Relationship Id="rId5" Type="http://schemas.openxmlformats.org/officeDocument/2006/relationships/hyperlink" Target="https://advokids.org/adverse-childhood-experience-study-aces/" TargetMode="External"/><Relationship Id="rId4" Type="http://schemas.openxmlformats.org/officeDocument/2006/relationships/hyperlink" Target="https://www.cdc.gov/violenceprevention/pdf/ACEs-Prevention-Resource_508.pdf"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evelopingchild.harvard.edu/resources/aces-and-toxic-stress-frequently-asked-questions/"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nctsn.org/sites/default/files/resources/resilience_and_child_traumatic_stress.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dc.gov/violenceprevention/pdf/ACEs-Prevention-Resource_508.pdf"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cdc.gov/child-abuse-neglect/risk-factors/?CDC_AAref_Val=https://www.cdc.gov/violenceprevention/childabuseandneglect/riskprotectivefactors.html"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mmwr/volumes/69/wr/pdfs/mm6928a1-H.pdf"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samhsa.gov/data/sites/default/files/reports/rpt35323/NSDUHDetailedTabs2020/NSDUHDetailedTabs2020/NSDUHDetTabsSect6pe2020.htm?s=pregnant&amp;#tab6-21a" TargetMode="External"/><Relationship Id="rId4" Type="http://schemas.openxmlformats.org/officeDocument/2006/relationships/hyperlink" Target="https://dx.doi.org/10.15620/cdc:112078"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542/peds.2012-393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doi.org/10.1542/peds.2012-3931" TargetMode="External"/><Relationship Id="rId3" Type="http://schemas.openxmlformats.org/officeDocument/2006/relationships/hyperlink" Target="https://nam10.safelinks.protection.outlook.com/?url=https%3A%2F%2Fyoutu.be%2FaXQ0z1f2Gc8&amp;data=05%7C01%7Cesvoboda%40cffutures.org%7Ca70fd75e600f49b07a9608dafe433513%7C651eb30ffce946399a2d9a47e1f7ceea%7C1%7C0%7C638101861860835590%7CUnknown%7CTWFpbGZsb3d8eyJWIjoiMC4wLjAwMDAiLCJQIjoiV2luMzIiLCJBTiI6Ik1haWwiLCJXVCI6Mn0%3D%7C3000%7C%7C%7C&amp;sdata=6Wr0yBRm5ypvyrWZmj5R%2BCNecChYIiEYGaHP5kLsy4Y%3D&amp;reserved=0" TargetMode="External"/><Relationship Id="rId7" Type="http://schemas.openxmlformats.org/officeDocument/2006/relationships/hyperlink" Target="https://doi.org/10.1542/peds.2016-2651"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ncsacw.acf.hhs.gov/files/fasd-tipsheet-cw.pdf" TargetMode="External"/><Relationship Id="rId5" Type="http://schemas.openxmlformats.org/officeDocument/2006/relationships/hyperlink" Target="https://doi.org/10.1371/journal.pone.0223685" TargetMode="External"/><Relationship Id="rId4" Type="http://schemas.openxmlformats.org/officeDocument/2006/relationships/hyperlink" Target="https://doi.org/10.1542/peds.2018-0562"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csacw.acf.hhs.gov/files/fasd-tipsheet-cw.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csacw.acf.hhs.gov/files/fasd-tipsheet-sud.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Your active participation in the various adult learning exercises is encouraged, leading to a more in-depth understanding about the needs of children and adolescents affected by parental substance use and co-occurring disorders. </a:t>
            </a:r>
            <a:endParaRPr lang="en-US" b="0" i="0" dirty="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t>1</a:t>
            </a:fld>
            <a:endParaRPr lang="en-US" dirty="0"/>
          </a:p>
        </p:txBody>
      </p:sp>
    </p:spTree>
    <p:extLst>
      <p:ext uri="{BB962C8B-B14F-4D97-AF65-F5344CB8AC3E}">
        <p14:creationId xmlns:p14="http://schemas.microsoft.com/office/powerpoint/2010/main" val="2574955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rPr>
              <a:t>Prenatal effects of parental co-occurring disorders may also influence a child’s development, well-being, and overall safety. </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0" u="sng" kern="1200" dirty="0">
                <a:solidFill>
                  <a:schemeClr val="tx1"/>
                </a:solidFill>
                <a:effectLst/>
                <a:latin typeface="Arial" panose="020B0604020202020204" pitchFamily="34" charset="0"/>
                <a:cs typeface="Arial" panose="020B0604020202020204" pitchFamily="34" charset="0"/>
              </a:rPr>
              <a:t>Genetic predisposition</a:t>
            </a:r>
            <a:r>
              <a:rPr lang="en-US" b="0" kern="1200" dirty="0">
                <a:solidFill>
                  <a:schemeClr val="tx1"/>
                </a:solidFill>
                <a:effectLst/>
                <a:latin typeface="Arial" panose="020B0604020202020204" pitchFamily="34" charset="0"/>
                <a:cs typeface="Arial" panose="020B0604020202020204" pitchFamily="34" charset="0"/>
              </a:rPr>
              <a:t> </a:t>
            </a:r>
            <a:r>
              <a:rPr lang="en-US" kern="1200" dirty="0">
                <a:solidFill>
                  <a:schemeClr val="tx1"/>
                </a:solidFill>
                <a:effectLst/>
                <a:latin typeface="Arial" panose="020B0604020202020204" pitchFamily="34" charset="0"/>
                <a:cs typeface="Arial" panose="020B0604020202020204" pitchFamily="34" charset="0"/>
              </a:rPr>
              <a:t>for mental disorders means that certain </a:t>
            </a:r>
            <a:r>
              <a:rPr lang="en-US" i="0" kern="1200" dirty="0">
                <a:solidFill>
                  <a:schemeClr val="tx1"/>
                </a:solidFill>
                <a:effectLst/>
                <a:latin typeface="Arial" panose="020B0604020202020204" pitchFamily="34" charset="0"/>
                <a:cs typeface="Arial" panose="020B0604020202020204" pitchFamily="34" charset="0"/>
              </a:rPr>
              <a:t>genes can be </a:t>
            </a:r>
            <a:r>
              <a:rPr lang="en-US" kern="1200" dirty="0">
                <a:solidFill>
                  <a:schemeClr val="tx1"/>
                </a:solidFill>
                <a:effectLst/>
                <a:latin typeface="Arial" panose="020B0604020202020204" pitchFamily="34" charset="0"/>
                <a:cs typeface="Arial" panose="020B0604020202020204" pitchFamily="34" charset="0"/>
              </a:rPr>
              <a:t>passed down from parent to child thereby placing them at an increased risk from a genetic standpoint. It’s important to note, however, that gene inheritance varies; not all children of parents with mental disorders will inherit these genes, and the presence of the genes alone does not mean the child will develop their own mental disorder. </a:t>
            </a:r>
          </a:p>
          <a:p>
            <a:endParaRPr lang="en-US" i="0" kern="1200" dirty="0">
              <a:solidFill>
                <a:schemeClr val="tx1"/>
              </a:solidFill>
              <a:effectLst/>
              <a:latin typeface="Arial" panose="020B0604020202020204" pitchFamily="34" charset="0"/>
              <a:cs typeface="Arial" panose="020B0604020202020204" pitchFamily="34" charset="0"/>
            </a:endParaRPr>
          </a:p>
          <a:p>
            <a:r>
              <a:rPr lang="en-US" b="0" i="0" u="none" kern="1200" dirty="0">
                <a:solidFill>
                  <a:schemeClr val="tx1"/>
                </a:solidFill>
                <a:effectLst/>
                <a:latin typeface="Arial" panose="020B0604020202020204" pitchFamily="34" charset="0"/>
                <a:cs typeface="Arial" panose="020B0604020202020204" pitchFamily="34" charset="0"/>
              </a:rPr>
              <a:t>Similarly, the </a:t>
            </a:r>
            <a:r>
              <a:rPr lang="en-US" b="0" i="0" u="sng" kern="1200" dirty="0">
                <a:solidFill>
                  <a:schemeClr val="tx1"/>
                </a:solidFill>
                <a:effectLst/>
                <a:latin typeface="Arial" panose="020B0604020202020204" pitchFamily="34" charset="0"/>
                <a:cs typeface="Arial" panose="020B0604020202020204" pitchFamily="34" charset="0"/>
              </a:rPr>
              <a:t>prenatal physical development</a:t>
            </a:r>
            <a:r>
              <a:rPr lang="en-US" b="0" i="0" kern="1200" dirty="0">
                <a:solidFill>
                  <a:schemeClr val="tx1"/>
                </a:solidFill>
                <a:effectLst/>
                <a:latin typeface="Arial" panose="020B0604020202020204" pitchFamily="34" charset="0"/>
                <a:cs typeface="Arial" panose="020B0604020202020204" pitchFamily="34" charset="0"/>
              </a:rPr>
              <a:t> </a:t>
            </a:r>
            <a:r>
              <a:rPr lang="en-US" kern="1200" dirty="0">
                <a:solidFill>
                  <a:schemeClr val="tx1"/>
                </a:solidFill>
                <a:effectLst/>
                <a:latin typeface="Arial" panose="020B0604020202020204" pitchFamily="34" charset="0"/>
                <a:cs typeface="Arial" panose="020B0604020202020204" pitchFamily="34" charset="0"/>
              </a:rPr>
              <a:t>is in great part dependent on the health and well-being of the individual carrying the developing child. Considerations such as their nutrition, use of drugs or alcohol, level of physical activity, and emotional state of well-being may all affect the developing fetus, especially the development of the nervous system. One example is untreated prenatal depression which is associated with poor birth outcomes, including low birthweight, premature birth, and obstetric complications.</a:t>
            </a:r>
          </a:p>
          <a:p>
            <a:endParaRPr lang="en-US" kern="1200" dirty="0">
              <a:solidFill>
                <a:schemeClr val="tx1"/>
              </a:solidFill>
              <a:effectLst/>
              <a:latin typeface="Arial" panose="020B0604020202020204" pitchFamily="34" charset="0"/>
              <a:cs typeface="Arial" panose="020B0604020202020204" pitchFamily="34" charset="0"/>
            </a:endParaRPr>
          </a:p>
          <a:p>
            <a:r>
              <a:rPr lang="en-US" b="0" i="0" u="none" kern="1200" dirty="0">
                <a:solidFill>
                  <a:schemeClr val="tx1"/>
                </a:solidFill>
                <a:effectLst/>
                <a:latin typeface="Arial" panose="020B0604020202020204" pitchFamily="34" charset="0"/>
                <a:cs typeface="Arial" panose="020B0604020202020204" pitchFamily="34" charset="0"/>
              </a:rPr>
              <a:t>And finally, the </a:t>
            </a:r>
            <a:r>
              <a:rPr lang="en-US" b="0" i="0" u="sng" kern="1200" dirty="0">
                <a:solidFill>
                  <a:schemeClr val="tx1"/>
                </a:solidFill>
                <a:effectLst/>
                <a:latin typeface="Arial" panose="020B0604020202020204" pitchFamily="34" charset="0"/>
                <a:cs typeface="Arial" panose="020B0604020202020204" pitchFamily="34" charset="0"/>
              </a:rPr>
              <a:t>perinatal or birth experience</a:t>
            </a:r>
            <a:r>
              <a:rPr lang="en-US" kern="1200" dirty="0">
                <a:solidFill>
                  <a:schemeClr val="tx1"/>
                </a:solidFill>
                <a:effectLst/>
                <a:latin typeface="Arial" panose="020B0604020202020204" pitchFamily="34" charset="0"/>
                <a:cs typeface="Arial" panose="020B0604020202020204" pitchFamily="34" charset="0"/>
              </a:rPr>
              <a:t> may have traumatic consequences on the child’s development. This may be a result of prolonged or premature labor, head injury, or medication effects from the mother. </a:t>
            </a:r>
          </a:p>
          <a:p>
            <a:endParaRPr lang="en-US" kern="1200" dirty="0">
              <a:solidFill>
                <a:schemeClr val="tx1"/>
              </a:solidFill>
              <a:effectLst/>
              <a:latin typeface="Arial" panose="020B0604020202020204" pitchFamily="34" charset="0"/>
              <a:cs typeface="Arial" panose="020B0604020202020204" pitchFamily="34" charset="0"/>
            </a:endParaRPr>
          </a:p>
          <a:p>
            <a:r>
              <a:rPr lang="en-US" sz="1200" b="0" i="0" u="none" strike="noStrike" dirty="0">
                <a:solidFill>
                  <a:srgbClr val="000000"/>
                </a:solidFill>
                <a:effectLst/>
                <a:latin typeface="Arial" panose="020B0604020202020204" pitchFamily="34" charset="0"/>
              </a:rPr>
              <a:t>Gathering this type of historical information as part of the assessment process can help ensure infants, children, and their parents are connected to the needed services to support their overall health and development.</a:t>
            </a:r>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(Aktar et al., 2019)</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(Aktar et al., 2019)</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Arial" panose="020B0604020202020204" pitchFamily="34" charset="0"/>
                <a:cs typeface="Arial" panose="020B0604020202020204" pitchFamily="34" charset="0"/>
              </a:rPr>
              <a:t>Aktar, E., Qu, J., Lawrence, P. J., Tollenaar, M. S., Elzinga, B. M., &amp; Bögels, S. M. (2019). Fetal and infant outcomes in the offspring of parents with perinatal mental disorders: earliest influences. </a:t>
            </a:r>
            <a:r>
              <a:rPr lang="en-US" b="0" i="1" dirty="0">
                <a:solidFill>
                  <a:srgbClr val="212121"/>
                </a:solidFill>
                <a:effectLst/>
                <a:latin typeface="Arial" panose="020B0604020202020204" pitchFamily="34" charset="0"/>
                <a:cs typeface="Arial" panose="020B0604020202020204" pitchFamily="34" charset="0"/>
              </a:rPr>
              <a:t>Frontiers in Psychiatry</a:t>
            </a:r>
            <a:r>
              <a:rPr lang="en-US" b="0" i="0" dirty="0">
                <a:solidFill>
                  <a:srgbClr val="212121"/>
                </a:solidFill>
                <a:effectLst/>
                <a:latin typeface="Arial" panose="020B0604020202020204" pitchFamily="34" charset="0"/>
                <a:cs typeface="Arial" panose="020B0604020202020204" pitchFamily="34" charset="0"/>
              </a:rPr>
              <a:t>, </a:t>
            </a:r>
            <a:r>
              <a:rPr lang="en-US" b="0" i="1" dirty="0">
                <a:solidFill>
                  <a:srgbClr val="212121"/>
                </a:solidFill>
                <a:effectLst/>
                <a:latin typeface="Arial" panose="020B0604020202020204" pitchFamily="34" charset="0"/>
                <a:cs typeface="Arial" panose="020B0604020202020204" pitchFamily="34" charset="0"/>
              </a:rPr>
              <a:t>10</a:t>
            </a:r>
            <a:r>
              <a:rPr lang="en-US" b="0" i="0" dirty="0">
                <a:solidFill>
                  <a:srgbClr val="212121"/>
                </a:solidFill>
                <a:effectLst/>
                <a:latin typeface="Arial" panose="020B0604020202020204" pitchFamily="34" charset="0"/>
                <a:cs typeface="Arial" panose="020B0604020202020204" pitchFamily="34" charset="0"/>
              </a:rPr>
              <a:t>, 391. </a:t>
            </a:r>
            <a:r>
              <a:rPr lang="en-US" b="0" i="0" dirty="0">
                <a:solidFill>
                  <a:srgbClr val="212121"/>
                </a:solidFill>
                <a:effectLst/>
                <a:latin typeface="Arial" panose="020B0604020202020204" pitchFamily="34" charset="0"/>
                <a:cs typeface="Arial" panose="020B0604020202020204" pitchFamily="34" charset="0"/>
                <a:hlinkClick r:id="rId3"/>
              </a:rPr>
              <a:t>https://doi.org/10.3389/fpsyt.2019.00391</a:t>
            </a:r>
            <a:r>
              <a:rPr lang="en-US" b="0" i="0" dirty="0">
                <a:solidFill>
                  <a:srgbClr val="212121"/>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3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A6D55-4CFA-9184-2F09-800D70195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51D32-57F0-22BB-5C3C-2A21D3C97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D2C2C-4582-F57A-FAD7-CB8DE92A63E8}"/>
              </a:ext>
            </a:extLst>
          </p:cNvPr>
          <p:cNvSpPr>
            <a:spLocks noGrp="1"/>
          </p:cNvSpPr>
          <p:nvPr>
            <p:ph type="body" idx="1"/>
          </p:nvPr>
        </p:nvSpPr>
        <p:spPr/>
        <p:txBody>
          <a:bodyPr/>
          <a:lstStyle/>
          <a:p>
            <a:r>
              <a:rPr lang="en-US" kern="1200" dirty="0">
                <a:solidFill>
                  <a:schemeClr val="tx1"/>
                </a:solidFill>
                <a:effectLst/>
                <a:latin typeface="Arial" panose="020B0604020202020204" pitchFamily="34" charset="0"/>
                <a:cs typeface="Arial" panose="020B0604020202020204" pitchFamily="34" charset="0"/>
              </a:rPr>
              <a:t>Facilitator Script: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Many factors influence how an infant is affected by prenatal and postnatal exposure to substances, not just the physical exposure to the substance in utero. This includes, but is not limited to:</a:t>
            </a:r>
          </a:p>
          <a:p>
            <a:endParaRPr lang="en-US"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kern="1200" dirty="0">
                <a:solidFill>
                  <a:schemeClr val="tx1"/>
                </a:solidFill>
                <a:effectLst/>
                <a:latin typeface="Arial" panose="020B0604020202020204" pitchFamily="34" charset="0"/>
                <a:cs typeface="Arial" panose="020B0604020202020204" pitchFamily="34" charset="0"/>
              </a:rPr>
              <a:t>Family characteristics,</a:t>
            </a:r>
          </a:p>
          <a:p>
            <a:pPr marL="171450" indent="-171450">
              <a:buFont typeface="Arial" panose="020B0604020202020204" pitchFamily="34" charset="0"/>
              <a:buChar char="•"/>
            </a:pPr>
            <a:r>
              <a:rPr lang="en-US" kern="1200" dirty="0">
                <a:solidFill>
                  <a:schemeClr val="tx1"/>
                </a:solidFill>
                <a:effectLst/>
                <a:latin typeface="Arial" panose="020B0604020202020204" pitchFamily="34" charset="0"/>
                <a:cs typeface="Arial" panose="020B0604020202020204" pitchFamily="34" charset="0"/>
              </a:rPr>
              <a:t>Access to prenatal and postnatal care,</a:t>
            </a:r>
          </a:p>
          <a:p>
            <a:pPr marL="171450" indent="-171450">
              <a:buFont typeface="Arial" panose="020B0604020202020204" pitchFamily="34" charset="0"/>
              <a:buChar char="•"/>
            </a:pPr>
            <a:r>
              <a:rPr lang="en-US" kern="1200" dirty="0">
                <a:solidFill>
                  <a:schemeClr val="tx1"/>
                </a:solidFill>
                <a:effectLst/>
                <a:latin typeface="Arial" panose="020B0604020202020204" pitchFamily="34" charset="0"/>
                <a:cs typeface="Arial" panose="020B0604020202020204" pitchFamily="34" charset="0"/>
              </a:rPr>
              <a:t>Types and level of substance exposure,</a:t>
            </a:r>
          </a:p>
          <a:p>
            <a:pPr marL="171450" indent="-171450">
              <a:buFont typeface="Arial" panose="020B0604020202020204" pitchFamily="34" charset="0"/>
              <a:buChar char="•"/>
            </a:pPr>
            <a:r>
              <a:rPr lang="en-US" kern="1200" dirty="0">
                <a:solidFill>
                  <a:schemeClr val="tx1"/>
                </a:solidFill>
                <a:effectLst/>
                <a:latin typeface="Arial" panose="020B0604020202020204" pitchFamily="34" charset="0"/>
                <a:cs typeface="Arial" panose="020B0604020202020204" pitchFamily="34" charset="0"/>
              </a:rPr>
              <a:t>Infant temperament,</a:t>
            </a:r>
          </a:p>
          <a:p>
            <a:pPr marL="171450" indent="-171450">
              <a:buFont typeface="Arial" panose="020B0604020202020204" pitchFamily="34" charset="0"/>
              <a:buChar char="•"/>
            </a:pPr>
            <a:r>
              <a:rPr lang="en-US" kern="1200" dirty="0">
                <a:solidFill>
                  <a:schemeClr val="tx1"/>
                </a:solidFill>
                <a:effectLst/>
                <a:latin typeface="Arial" panose="020B0604020202020204" pitchFamily="34" charset="0"/>
                <a:cs typeface="Arial" panose="020B0604020202020204" pitchFamily="34" charset="0"/>
              </a:rPr>
              <a:t>Parent-child attachment and bonding, and</a:t>
            </a:r>
          </a:p>
          <a:p>
            <a:pPr marL="171450" indent="-171450">
              <a:buFont typeface="Arial" panose="020B0604020202020204" pitchFamily="34" charset="0"/>
              <a:buChar char="•"/>
            </a:pPr>
            <a:r>
              <a:rPr lang="en-US" kern="1200" dirty="0">
                <a:solidFill>
                  <a:schemeClr val="tx1"/>
                </a:solidFill>
                <a:effectLst/>
                <a:latin typeface="Arial" panose="020B0604020202020204" pitchFamily="34" charset="0"/>
                <a:cs typeface="Arial" panose="020B0604020202020204" pitchFamily="34" charset="0"/>
              </a:rPr>
              <a:t>Other health-related or psychosocial stressors.</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Through proper screening and assessment, we can gather important information to better support families in this critical period of recovery and well-being. Now, let’s spend some time in our small groups honing our assessment skills. </a:t>
            </a:r>
          </a:p>
          <a:p>
            <a:endParaRPr lang="en-US" kern="1200" dirty="0">
              <a:solidFill>
                <a:schemeClr val="tx1"/>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American College of Obstetricians and Gynecologists, 2017; Bandstra et al., 2010; Baldacchino et al., 2014; Nygaard et al., 2016)</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American College of Obstetricians and Gynecologists, 2017; Bandstra et al., 2010; Baldacchino et al., 2014; Nygaard et al., 2016)</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American College of Obstetricians and Gynecologists. (2017). </a:t>
            </a:r>
            <a:r>
              <a:rPr lang="en-US" b="0" i="0" dirty="0">
                <a:solidFill>
                  <a:srgbClr val="212121"/>
                </a:solidFill>
                <a:effectLst/>
                <a:latin typeface="Arial" panose="020B0604020202020204" pitchFamily="34" charset="0"/>
                <a:cs typeface="Arial" panose="020B0604020202020204" pitchFamily="34" charset="0"/>
              </a:rPr>
              <a:t>Committee opinion No. 711: </a:t>
            </a:r>
            <a:r>
              <a:rPr lang="en-US" b="0" i="0" u="none" strike="noStrike" dirty="0">
                <a:solidFill>
                  <a:srgbClr val="000000"/>
                </a:solidFill>
                <a:effectLst/>
                <a:latin typeface="Arial" panose="020B0604020202020204" pitchFamily="34" charset="0"/>
                <a:cs typeface="Arial" panose="020B0604020202020204" pitchFamily="34" charset="0"/>
              </a:rPr>
              <a:t>Opioid use and opioid use disorder in pregnancy. </a:t>
            </a:r>
            <a:r>
              <a:rPr lang="en-US" b="0" i="1" u="none" strike="noStrike" dirty="0">
                <a:solidFill>
                  <a:srgbClr val="000000"/>
                </a:solidFill>
                <a:effectLst/>
                <a:latin typeface="Arial" panose="020B0604020202020204" pitchFamily="34" charset="0"/>
                <a:cs typeface="Arial" panose="020B0604020202020204" pitchFamily="34" charset="0"/>
              </a:rPr>
              <a:t>Obstetrics &amp; Gynecology, 130</a:t>
            </a:r>
            <a:r>
              <a:rPr lang="en-US" b="0" i="0" u="none" strike="noStrike" dirty="0">
                <a:solidFill>
                  <a:srgbClr val="000000"/>
                </a:solidFill>
                <a:effectLst/>
                <a:latin typeface="Arial" panose="020B0604020202020204" pitchFamily="34" charset="0"/>
                <a:cs typeface="Arial" panose="020B0604020202020204" pitchFamily="34" charset="0"/>
              </a:rPr>
              <a:t>(2), e81–e94. </a:t>
            </a:r>
            <a:r>
              <a:rPr lang="en-US" b="0" i="0" dirty="0">
                <a:solidFill>
                  <a:srgbClr val="212121"/>
                </a:solidFill>
                <a:effectLst/>
                <a:latin typeface="Arial" panose="020B0604020202020204" pitchFamily="34" charset="0"/>
                <a:cs typeface="Arial" panose="020B0604020202020204" pitchFamily="34" charset="0"/>
                <a:hlinkClick r:id="rId3"/>
              </a:rPr>
              <a:t>https://doi.org/10.1097/AOG.0000000000002235</a:t>
            </a:r>
            <a:r>
              <a:rPr lang="en-US" b="0" i="0" dirty="0">
                <a:solidFill>
                  <a:srgbClr val="212121"/>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Bandstra, E. S., Morrow, C. E., Mansoor, E., &amp; Accornero, V. H. (2010). Prenatal drug exposure: Infant and toddler outcomes. </a:t>
            </a:r>
            <a:r>
              <a:rPr lang="en-US" i="1" dirty="0">
                <a:effectLst/>
                <a:latin typeface="Arial" panose="020B0604020202020204" pitchFamily="34" charset="0"/>
                <a:ea typeface="Calibri" panose="020F0502020204030204" pitchFamily="34" charset="0"/>
                <a:cs typeface="Arial" panose="020B0604020202020204" pitchFamily="34" charset="0"/>
              </a:rPr>
              <a:t>Journal of Addictive Diseases, 29</a:t>
            </a:r>
            <a:r>
              <a:rPr lang="en-US" i="0" dirty="0">
                <a:effectLst/>
                <a:latin typeface="Arial" panose="020B0604020202020204" pitchFamily="34" charset="0"/>
                <a:ea typeface="Calibri" panose="020F0502020204030204" pitchFamily="34" charset="0"/>
                <a:cs typeface="Arial" panose="020B0604020202020204" pitchFamily="34" charset="0"/>
              </a:rPr>
              <a:t>(2</a:t>
            </a:r>
            <a:r>
              <a:rPr lang="en-US" dirty="0">
                <a:effectLst/>
                <a:latin typeface="Arial" panose="020B0604020202020204" pitchFamily="34" charset="0"/>
                <a:ea typeface="Calibri" panose="020F0502020204030204" pitchFamily="34" charset="0"/>
                <a:cs typeface="Arial" panose="020B0604020202020204" pitchFamily="34" charset="0"/>
              </a:rPr>
              <a:t>), 245–258.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https://doi.org/10.1080/10550881003684871</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Arial" panose="020B0604020202020204" pitchFamily="34" charset="0"/>
                <a:cs typeface="Arial" panose="020B0604020202020204" pitchFamily="34" charset="0"/>
              </a:rPr>
              <a:t>Baldacchino, A., Arbuckle, K., Petrie, D. J., &amp; McCowan, C. (2014). Neurobehavioral consequences of chronic intrauterine opioid exposure in infants and preschool children: A systematic review and meta-analysis. </a:t>
            </a:r>
            <a:r>
              <a:rPr lang="en-US" b="0" i="1" dirty="0">
                <a:solidFill>
                  <a:srgbClr val="212121"/>
                </a:solidFill>
                <a:effectLst/>
                <a:latin typeface="Arial" panose="020B0604020202020204" pitchFamily="34" charset="0"/>
                <a:cs typeface="Arial" panose="020B0604020202020204" pitchFamily="34" charset="0"/>
              </a:rPr>
              <a:t>BMC Psychiatry</a:t>
            </a:r>
            <a:r>
              <a:rPr lang="en-US" b="0" i="0" dirty="0">
                <a:solidFill>
                  <a:srgbClr val="212121"/>
                </a:solidFill>
                <a:effectLst/>
                <a:latin typeface="Arial" panose="020B0604020202020204" pitchFamily="34" charset="0"/>
                <a:cs typeface="Arial" panose="020B0604020202020204" pitchFamily="34" charset="0"/>
              </a:rPr>
              <a:t>, </a:t>
            </a:r>
            <a:r>
              <a:rPr lang="en-US" b="0" i="1" dirty="0">
                <a:solidFill>
                  <a:srgbClr val="212121"/>
                </a:solidFill>
                <a:effectLst/>
                <a:latin typeface="Arial" panose="020B0604020202020204" pitchFamily="34" charset="0"/>
                <a:cs typeface="Arial" panose="020B0604020202020204" pitchFamily="34" charset="0"/>
              </a:rPr>
              <a:t>14</a:t>
            </a:r>
            <a:r>
              <a:rPr lang="en-US" b="0" i="0" dirty="0">
                <a:solidFill>
                  <a:srgbClr val="212121"/>
                </a:solidFill>
                <a:effectLst/>
                <a:latin typeface="Arial" panose="020B0604020202020204" pitchFamily="34" charset="0"/>
                <a:cs typeface="Arial" panose="020B0604020202020204" pitchFamily="34" charset="0"/>
              </a:rPr>
              <a:t>, 104. </a:t>
            </a:r>
            <a:r>
              <a:rPr lang="en-US" b="0" i="0" dirty="0">
                <a:solidFill>
                  <a:srgbClr val="212121"/>
                </a:solidFill>
                <a:effectLst/>
                <a:latin typeface="Arial" panose="020B0604020202020204" pitchFamily="34" charset="0"/>
                <a:cs typeface="Arial" panose="020B0604020202020204" pitchFamily="34" charset="0"/>
                <a:hlinkClick r:id="rId5"/>
              </a:rPr>
              <a:t>https://doi.org/10.1186/1471-244X-14-104</a:t>
            </a:r>
            <a:r>
              <a:rPr lang="en-US" b="0" i="0" dirty="0">
                <a:solidFill>
                  <a:srgbClr val="212121"/>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1212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Nygaard, E., Slinning, K., Moe, V., &amp; Walhovd, K. B. (2016). Behavior and attention problems in eight-year-old children with prenatal opiate and poly-substance exposure: A longitudinal study. </a:t>
            </a:r>
            <a:r>
              <a:rPr lang="en-US" i="1" dirty="0">
                <a:effectLst/>
                <a:latin typeface="Arial" panose="020B0604020202020204" pitchFamily="34" charset="0"/>
                <a:ea typeface="Calibri" panose="020F0502020204030204" pitchFamily="34" charset="0"/>
                <a:cs typeface="Arial" panose="020B0604020202020204" pitchFamily="34" charset="0"/>
              </a:rPr>
              <a:t>PLoS One</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11</a:t>
            </a:r>
            <a:r>
              <a:rPr lang="en-US" dirty="0">
                <a:effectLst/>
                <a:latin typeface="Arial" panose="020B0604020202020204" pitchFamily="34" charset="0"/>
                <a:ea typeface="Calibri" panose="020F0502020204030204" pitchFamily="34" charset="0"/>
                <a:cs typeface="Arial" panose="020B0604020202020204" pitchFamily="34" charset="0"/>
              </a:rPr>
              <a:t>(6), e0158054. </a:t>
            </a:r>
            <a:r>
              <a:rPr lang="en-US" dirty="0">
                <a:effectLst/>
                <a:latin typeface="Arial" panose="020B0604020202020204" pitchFamily="34" charset="0"/>
                <a:ea typeface="Calibri" panose="020F0502020204030204" pitchFamily="34" charset="0"/>
                <a:cs typeface="Arial" panose="020B0604020202020204" pitchFamily="34" charset="0"/>
                <a:hlinkClick r:id="rId6"/>
              </a:rPr>
              <a:t>https://doi.org/10.1371/journal.pone.0158054</a:t>
            </a: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8033F077-F795-F31D-834A-FC0D9A08D1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031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89DDE-7D17-7A52-4E20-6932FA268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A1C85-2EC0-1AAD-9249-A928709F5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D8671-C329-63C2-4F2D-0F872C5146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Instruct learners to convene in small groups for an activity on assessing the prenatal and postnatal environment.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sz="1200" b="0" kern="1200" dirty="0">
                <a:solidFill>
                  <a:schemeClr val="tx1"/>
                </a:solidFill>
                <a:effectLst/>
                <a:latin typeface="Arial" panose="020B0604020202020204" pitchFamily="34" charset="0"/>
                <a:cs typeface="Arial" panose="020B0604020202020204" pitchFamily="34" charset="0"/>
              </a:rPr>
              <a:t>Referencing the factors listed on the previous slide, use flip chart paper to highlight each category. Discuss with your group members the type of information you would want to know more about to support your assessment of prenatal and postnatal effects of substance exposure and co-occurring disorders. Identify a volunteer to scribe your responses as well as someone to lead your report out during our large group discussion. Let’s plan to spend the next (X) minutes preparing our list before coming back together as a large group. </a:t>
            </a:r>
          </a:p>
          <a:p>
            <a:pPr marL="0" marR="0" lvl="0" indent="0" algn="l" defTabSz="457200" eaLnBrk="1" fontAlgn="auto" latinLnBrk="0" hangingPunct="1">
              <a:lnSpc>
                <a:spcPct val="117999"/>
              </a:lnSpc>
              <a:spcBef>
                <a:spcPts val="0"/>
              </a:spcBef>
              <a:spcAft>
                <a:spcPts val="0"/>
              </a:spcAft>
              <a:buClrTx/>
              <a:buSzTx/>
              <a:buFontTx/>
              <a:buNone/>
              <a:tabLst/>
              <a:defRPr/>
            </a:pPr>
            <a:endParaRPr lang="en-US" sz="1200" b="0" i="0" dirty="0">
              <a:solidFill>
                <a:prstClr val="black"/>
              </a:solidFill>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Materials Needed:</a:t>
            </a:r>
          </a:p>
          <a:p>
            <a:endParaRPr lang="en-US" i="1" dirty="0">
              <a:latin typeface="Arial" panose="020B0604020202020204" pitchFamily="34" charset="0"/>
              <a:cs typeface="Arial" panose="020B0604020202020204" pitchFamily="34" charset="0"/>
            </a:endParaRPr>
          </a:p>
          <a:p>
            <a:pPr marL="171450" indent="-171450">
              <a:buFontTx/>
              <a:buChar char="-"/>
            </a:pPr>
            <a:r>
              <a:rPr lang="en-US" i="1" dirty="0">
                <a:latin typeface="Arial" panose="020B0604020202020204" pitchFamily="34" charset="0"/>
                <a:cs typeface="Arial" panose="020B0604020202020204" pitchFamily="34" charset="0"/>
              </a:rPr>
              <a:t>Easel Paper</a:t>
            </a:r>
          </a:p>
          <a:p>
            <a:pPr marL="171450" indent="-171450">
              <a:buFontTx/>
              <a:buChar char="-"/>
            </a:pPr>
            <a:r>
              <a:rPr lang="en-US" i="1" dirty="0">
                <a:latin typeface="Arial" panose="020B0604020202020204" pitchFamily="34" charset="0"/>
                <a:cs typeface="Arial" panose="020B0604020202020204" pitchFamily="34" charset="0"/>
              </a:rPr>
              <a:t>Markers</a:t>
            </a: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_______________________________________________________________</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i="1" dirty="0">
                <a:latin typeface="Arial" panose="020B0604020202020204" pitchFamily="34" charset="0"/>
                <a:cs typeface="Arial" panose="020B0604020202020204" pitchFamily="34" charset="0"/>
              </a:rPr>
              <a:t>*Alternative Instructions for Virtual Training</a:t>
            </a:r>
          </a:p>
          <a:p>
            <a:pPr marL="0" indent="0">
              <a:buFontTx/>
              <a:buNone/>
            </a:pPr>
            <a:endParaRPr lang="en-US" i="1" dirty="0">
              <a:latin typeface="Arial" panose="020B0604020202020204" pitchFamily="34" charset="0"/>
              <a:cs typeface="Arial" panose="020B0604020202020204" pitchFamily="34" charset="0"/>
            </a:endParaRPr>
          </a:p>
          <a:p>
            <a:pPr marL="0" indent="0">
              <a:buFontTx/>
              <a:buNone/>
            </a:pPr>
            <a:r>
              <a:rPr lang="en-US" i="1" dirty="0">
                <a:latin typeface="Arial" panose="020B0604020202020204" pitchFamily="34" charset="0"/>
                <a:cs typeface="Arial" panose="020B0604020202020204" pitchFamily="34" charset="0"/>
              </a:rPr>
              <a:t>Create an IdeaBoardz by visiting www.ideaboardz.com and click ‘Create.’ Complete the following prompts:</a:t>
            </a:r>
          </a:p>
          <a:p>
            <a:pPr marL="0" indent="0">
              <a:buFontTx/>
              <a:buNone/>
            </a:pPr>
            <a:endParaRPr lang="en-US" i="1" dirty="0">
              <a:latin typeface="Arial" panose="020B0604020202020204" pitchFamily="34" charset="0"/>
              <a:cs typeface="Arial" panose="020B0604020202020204" pitchFamily="34" charset="0"/>
            </a:endParaRPr>
          </a:p>
          <a:p>
            <a:pPr marL="171450" indent="-171450">
              <a:buFontTx/>
              <a:buChar char="-"/>
            </a:pPr>
            <a:r>
              <a:rPr lang="en-US" i="1" dirty="0">
                <a:latin typeface="Arial" panose="020B0604020202020204" pitchFamily="34" charset="0"/>
                <a:cs typeface="Arial" panose="020B0604020202020204" pitchFamily="34" charset="0"/>
              </a:rPr>
              <a:t>Name: Prenatal &amp; Postnatal Effects—What Would You Want to Know?</a:t>
            </a:r>
          </a:p>
          <a:p>
            <a:pPr marL="171450" indent="-171450">
              <a:buFontTx/>
              <a:buChar char="-"/>
            </a:pPr>
            <a:r>
              <a:rPr lang="en-US" i="1" dirty="0">
                <a:latin typeface="Arial" panose="020B0604020202020204" pitchFamily="34" charset="0"/>
                <a:cs typeface="Arial" panose="020B0604020202020204" pitchFamily="34" charset="0"/>
              </a:rPr>
              <a:t>Description: Large Group Activity</a:t>
            </a:r>
          </a:p>
          <a:p>
            <a:pPr marL="171450" indent="-171450">
              <a:buFontTx/>
              <a:buChar char="-"/>
            </a:pPr>
            <a:r>
              <a:rPr lang="en-US" i="1" dirty="0">
                <a:latin typeface="Arial" panose="020B0604020202020204" pitchFamily="34" charset="0"/>
                <a:cs typeface="Arial" panose="020B0604020202020204" pitchFamily="34" charset="0"/>
              </a:rPr>
              <a:t>Format: Select 6 Sections</a:t>
            </a:r>
          </a:p>
          <a:p>
            <a:pPr marL="171450" indent="-171450">
              <a:buFontTx/>
              <a:buChar char="-"/>
            </a:pPr>
            <a:r>
              <a:rPr lang="en-US" i="1" dirty="0">
                <a:latin typeface="Arial" panose="020B0604020202020204" pitchFamily="34" charset="0"/>
                <a:cs typeface="Arial" panose="020B0604020202020204" pitchFamily="34" charset="0"/>
              </a:rPr>
              <a:t>Section Titles:</a:t>
            </a:r>
          </a:p>
          <a:p>
            <a:pPr marL="628650" lvl="1" indent="-171450">
              <a:buFontTx/>
              <a:buChar char="-"/>
            </a:pPr>
            <a:r>
              <a:rPr lang="en-US" i="1" dirty="0">
                <a:latin typeface="Arial" panose="020B0604020202020204" pitchFamily="34" charset="0"/>
                <a:cs typeface="Arial" panose="020B0604020202020204" pitchFamily="34" charset="0"/>
              </a:rPr>
              <a:t>Family Characteristics</a:t>
            </a:r>
          </a:p>
          <a:p>
            <a:pPr marL="628650" lvl="1" indent="-171450">
              <a:buFontTx/>
              <a:buChar char="-"/>
            </a:pPr>
            <a:r>
              <a:rPr lang="en-US" i="1" dirty="0">
                <a:latin typeface="Arial" panose="020B0604020202020204" pitchFamily="34" charset="0"/>
                <a:cs typeface="Arial" panose="020B0604020202020204" pitchFamily="34" charset="0"/>
              </a:rPr>
              <a:t>Access to Prenatal/Postnatal Care</a:t>
            </a:r>
          </a:p>
          <a:p>
            <a:pPr marL="628650" lvl="1" indent="-171450">
              <a:buFontTx/>
              <a:buChar char="-"/>
            </a:pPr>
            <a:r>
              <a:rPr lang="en-US" i="1" dirty="0">
                <a:latin typeface="Arial" panose="020B0604020202020204" pitchFamily="34" charset="0"/>
                <a:cs typeface="Arial" panose="020B0604020202020204" pitchFamily="34" charset="0"/>
              </a:rPr>
              <a:t>Type(s) and Level of Substance Exposure</a:t>
            </a:r>
          </a:p>
          <a:p>
            <a:pPr marL="628650" lvl="1" indent="-171450">
              <a:buFontTx/>
              <a:buChar char="-"/>
            </a:pPr>
            <a:r>
              <a:rPr lang="en-US" i="1" dirty="0">
                <a:latin typeface="Arial" panose="020B0604020202020204" pitchFamily="34" charset="0"/>
                <a:cs typeface="Arial" panose="020B0604020202020204" pitchFamily="34" charset="0"/>
              </a:rPr>
              <a:t>Infant Temperament</a:t>
            </a:r>
          </a:p>
          <a:p>
            <a:pPr marL="628650" lvl="1" indent="-171450">
              <a:buFontTx/>
              <a:buChar char="-"/>
            </a:pPr>
            <a:r>
              <a:rPr lang="en-US" i="1" dirty="0">
                <a:latin typeface="Arial" panose="020B0604020202020204" pitchFamily="34" charset="0"/>
                <a:cs typeface="Arial" panose="020B0604020202020204" pitchFamily="34" charset="0"/>
              </a:rPr>
              <a:t>Parent-Child Attachment/Bonding Styles</a:t>
            </a:r>
          </a:p>
          <a:p>
            <a:pPr marL="628650" lvl="1" indent="-171450">
              <a:buFontTx/>
              <a:buChar char="-"/>
            </a:pPr>
            <a:r>
              <a:rPr lang="en-US" i="1" dirty="0">
                <a:latin typeface="Arial" panose="020B0604020202020204" pitchFamily="34" charset="0"/>
                <a:cs typeface="Arial" panose="020B0604020202020204" pitchFamily="34" charset="0"/>
              </a:rPr>
              <a:t>Other Health and Psychosocial Factors</a:t>
            </a:r>
          </a:p>
          <a:p>
            <a:pPr marL="171450" lvl="0" indent="-171450">
              <a:buFontTx/>
              <a:buChar char="-"/>
            </a:pPr>
            <a:r>
              <a:rPr lang="en-US" i="1" dirty="0">
                <a:latin typeface="Arial" panose="020B0604020202020204" pitchFamily="34" charset="0"/>
                <a:cs typeface="Arial" panose="020B0604020202020204" pitchFamily="34" charset="0"/>
              </a:rPr>
              <a:t>Click on Create</a:t>
            </a:r>
          </a:p>
          <a:p>
            <a:pPr marL="171450" lvl="0" indent="-171450">
              <a:buFontTx/>
              <a:buChar char="-"/>
            </a:pPr>
            <a:r>
              <a:rPr lang="en-US" i="1" dirty="0">
                <a:latin typeface="Arial" panose="020B0604020202020204" pitchFamily="34" charset="0"/>
                <a:cs typeface="Arial" panose="020B0604020202020204" pitchFamily="34" charset="0"/>
              </a:rPr>
              <a:t>Copy the URL to the Chat Box</a:t>
            </a:r>
          </a:p>
          <a:p>
            <a:pPr marL="0" lvl="0" indent="0">
              <a:buFontTx/>
              <a:buNone/>
            </a:pPr>
            <a:endParaRPr lang="en-US" i="1" dirty="0">
              <a:latin typeface="Arial" panose="020B0604020202020204" pitchFamily="34" charset="0"/>
              <a:cs typeface="Arial" panose="020B0604020202020204" pitchFamily="34" charset="0"/>
            </a:endParaRPr>
          </a:p>
          <a:p>
            <a:pPr marL="0" lvl="0" indent="0">
              <a:buFontTx/>
              <a:buNone/>
            </a:pPr>
            <a:r>
              <a:rPr lang="en-US" i="1" dirty="0">
                <a:latin typeface="Arial" panose="020B0604020202020204" pitchFamily="34" charset="0"/>
                <a:cs typeface="Arial" panose="020B0604020202020204" pitchFamily="34" charset="0"/>
              </a:rPr>
              <a:t>Instruct learners to follow the URL provided in the chat box. Ask learners to add their input by listing the types of information that they would want to know more about related to each section to support their assessment of prenatal and postnatal effects of substance exposure and co-occurring disorders. </a:t>
            </a:r>
          </a:p>
          <a:p>
            <a:pPr marL="0" lvl="0" indent="0">
              <a:buFontTx/>
              <a:buNone/>
            </a:pPr>
            <a:endParaRPr lang="en-US" i="1" dirty="0">
              <a:latin typeface="Arial" panose="020B0604020202020204" pitchFamily="34" charset="0"/>
              <a:cs typeface="Arial" panose="020B0604020202020204" pitchFamily="34" charset="0"/>
            </a:endParaRPr>
          </a:p>
          <a:p>
            <a:pPr marL="0" lvl="0" indent="0">
              <a:buFontTx/>
              <a:buNone/>
            </a:pPr>
            <a:r>
              <a:rPr lang="en-US" i="0" dirty="0">
                <a:latin typeface="Arial" panose="020B0604020202020204" pitchFamily="34" charset="0"/>
                <a:cs typeface="Arial" panose="020B0604020202020204" pitchFamily="34" charset="0"/>
              </a:rPr>
              <a:t>Let’s spend the next [x] minutes adding to the IdeaBoardz before we review and discuss together as a large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C34781A-8489-1DAB-EE1D-C2C86BC372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98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C1085-9A2D-70D4-FAD2-B5D58C7C8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EDF78-777F-24FC-2254-BF3C27065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D8296-4250-29E4-ACCF-61022C082C39}"/>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rPr>
              <a:t>Building on our discussion about infant prenatal substance exposure, let’s now expand our learning to include the effects of parental substance use and co-occurring disorders on children, youth, and adolescents.</a:t>
            </a:r>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09A55D1-2DB9-EFD7-A3E7-01B814EDE7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053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latin typeface="Arial" panose="020B0604020202020204" pitchFamily="34" charset="0"/>
                <a:cs typeface="Arial" panose="020B0604020202020204" pitchFamily="34" charset="0"/>
              </a:rPr>
              <a:t>Facilitator Script:</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This is a heat map comparison of the national and state-specific percentages for the number of children in out-of-home (OOH) care during FY2021 with parental alcohol or drug abuse as a condition associated with removal. Please note that figures on this heat map represent prevalence—meaning the total number of children who were served in OOH care at some point in time during that year. </a:t>
            </a:r>
            <a:r>
              <a:rPr lang="en-US" b="0" strike="noStrike" baseline="0" dirty="0">
                <a:latin typeface="Arial" panose="020B0604020202020204" pitchFamily="34" charset="0"/>
                <a:cs typeface="Arial" panose="020B0604020202020204" pitchFamily="34" charset="0"/>
              </a:rPr>
              <a:t>The left side shows children age one and older and the right side are children under one year of age. The total number of children in OOH care was 606,187 with 236,143 of those listing parental alcohol and other drugs, also known as AOD, as a condition associated with removal.</a:t>
            </a:r>
            <a:r>
              <a:rPr lang="en-US" b="0" baseline="0" dirty="0">
                <a:latin typeface="Arial" panose="020B0604020202020204" pitchFamily="34" charset="0"/>
                <a:cs typeface="Arial" panose="020B0604020202020204" pitchFamily="34" charset="0"/>
              </a:rPr>
              <a:t> </a:t>
            </a:r>
            <a:r>
              <a:rPr lang="en-US" b="0" i="1" baseline="0" dirty="0">
                <a:latin typeface="Arial" panose="020B0604020202020204" pitchFamily="34" charset="0"/>
                <a:cs typeface="Arial" panose="020B0604020202020204" pitchFamily="34" charset="0"/>
              </a:rPr>
              <a:t>[Add in reference to state-specific percentages based on region or locality of the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strike="no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prstClr val="black"/>
                </a:solidFill>
                <a:latin typeface="Arial" panose="020B0604020202020204" pitchFamily="34" charset="0"/>
                <a:cs typeface="Arial" panose="020B0604020202020204" pitchFamily="34" charset="0"/>
              </a:rPr>
              <a:t>Prompts for</a:t>
            </a: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Participants: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Any initial reactions to these comparison figures?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What thoughts do you have regarding your specific state or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Do these figures align with the breakdown of the age groups on your caseloads?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strike="noStrike" baseline="0" dirty="0">
              <a:latin typeface="Arial" panose="020B0604020202020204" pitchFamily="34" charset="0"/>
              <a:cs typeface="Arial" panose="020B0604020202020204" pitchFamily="34" charset="0"/>
            </a:endParaRPr>
          </a:p>
          <a:p>
            <a:r>
              <a:rPr lang="en-US" b="0" i="1" dirty="0">
                <a:latin typeface="Arial" panose="020B0604020202020204" pitchFamily="34" charset="0"/>
                <a:cs typeface="Arial" panose="020B0604020202020204" pitchFamily="34" charset="0"/>
              </a:rPr>
              <a:t>Additional State-specific Notes:</a:t>
            </a:r>
          </a:p>
          <a:p>
            <a:endParaRPr lang="en-US" b="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Total</a:t>
            </a:r>
            <a:r>
              <a:rPr lang="en-US" b="0" baseline="0" dirty="0">
                <a:latin typeface="Arial" panose="020B0604020202020204" pitchFamily="34" charset="0"/>
                <a:cs typeface="Arial" panose="020B0604020202020204" pitchFamily="34" charset="0"/>
              </a:rPr>
              <a:t> N with ANYAOD (numerator):</a:t>
            </a:r>
            <a:endParaRPr lang="en-US" b="0" dirty="0">
              <a:latin typeface="Arial" panose="020B0604020202020204" pitchFamily="34" charset="0"/>
              <a:cs typeface="Arial" panose="020B0604020202020204" pitchFamily="34" charset="0"/>
            </a:endParaRPr>
          </a:p>
          <a:p>
            <a:pPr marL="68580" marR="0">
              <a:lnSpc>
                <a:spcPct val="107000"/>
              </a:lnSpc>
              <a:spcBef>
                <a:spcPts val="0"/>
              </a:spcBef>
              <a:spcAft>
                <a:spcPts val="0"/>
              </a:spcAft>
              <a:tabLst>
                <a:tab pos="681355" algn="l"/>
                <a:tab pos="1900555" algn="l"/>
              </a:tabLst>
            </a:pPr>
            <a:r>
              <a:rPr lang="en-US"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Under Age 1</a:t>
            </a:r>
            <a:r>
              <a:rPr lang="en-US"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0" u="sng" dirty="0">
                <a:effectLst/>
                <a:latin typeface="Arial" panose="020B0604020202020204" pitchFamily="34" charset="0"/>
                <a:ea typeface="Calibri" panose="020F0502020204030204" pitchFamily="34" charset="0"/>
                <a:cs typeface="Arial" panose="020B0604020202020204" pitchFamily="34" charset="0"/>
              </a:rPr>
              <a:t>Age 1 and Older</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AK	75.0%	565	65.4%	2203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AL	60.8%	1108	43.3%	3142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AR	64.9%	855	47.1%	2755</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AZ	47.8%	2166	30.9%	5474</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CA	16.7%	2612	10.3%	5767</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CO	76.3%	1247	43.2%	2816</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CT	54.0%	655	40.1%	1534</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DC	27.0%	38	13.3%	89</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DE	37.2%	55	15.1%	87</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FL	66.0%	5152	47.9%	13593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GA	61.1%	1969	40.5%	5192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HI	48.3%	232	32.2%	623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IA	70.8%	908	57.7%	3540</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ID	63.1%	320	37.0%	810</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IL	14.0%	907	10.2%	2126</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IN	72.5%	3180	59.0%	10324</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KS	48.6%	731	33.3%	2923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KY	61.6%	1416	37.6%	4262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LA	2.0%	28	1.8%	81</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MA	48.5%	1243	31.2%	3442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MD	51.9%	558	26.2%	1157</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ME	50.7%	368	51.7%	1270</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MI	53.1%	1657	35.5%	4036</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MN	65.1%	1372	48.3%	4815</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MO	70.5%	2654	46.7%	7270</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MS	58.4%	687	45.2%	1981</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MT	48.6%	476	37.2%	1508</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NC	55.7%	1597	41.3%	5148</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ND	67.1%	312	37.0%	741</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NE	52.1%	440	33.5%	1563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NH	26.9%	72	13.2%	188</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NJ	56.1%	840	38.6%	1463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NM	56.5%	316	40.6%	1003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NV	20.1%	332	14.6%	801</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NY	39.2%	1844	28.3%	4337</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OH	47.2%	2256	27.2%	5718</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OK	65.3%	2015	48.4%	4073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OR	67.7%	1118	54.7%	3629</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PA	53.4%	2284	32.7%	5612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RI	51.6%	320	35.1%	793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SC	30.2%	300	15.1%	862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SD	71.8%	328	55.0%	1194</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TN	70.0%	1521	34.9%	4322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TX	76.7%	7564	62.6%	21959</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UT	79.4%	540	57.5%	1834</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VA	55.3%	591	30.3%	1971</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VT	46.9%	123	28.6%	389</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WA	66.2%	2324	36.8%	3620</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WI	49.1%	1066	35.4%	2983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WV	75.9%	1611	50.7%	4963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WY	70.5%	146	47.8%	667</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PR	31.1%	111	15.5%	360</a:t>
            </a:r>
          </a:p>
          <a:p>
            <a:pPr marL="68580" marR="0" lvl="0" indent="0" algn="l" defTabSz="914400" rtl="0" eaLnBrk="1" fontAlgn="auto" latinLnBrk="0" hangingPunct="1">
              <a:lnSpc>
                <a:spcPct val="107000"/>
              </a:lnSpc>
              <a:spcBef>
                <a:spcPts val="0"/>
              </a:spcBef>
              <a:spcAft>
                <a:spcPts val="0"/>
              </a:spcAft>
              <a:buClrTx/>
              <a:buSzTx/>
              <a:buFontTx/>
              <a:buNone/>
              <a:tabLst>
                <a:tab pos="1262380" algn="l"/>
                <a:tab pos="1871980" algn="l"/>
              </a:tabLst>
              <a:defRPr/>
            </a:pPr>
            <a:r>
              <a:rPr lang="es-E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US	51.3%	63130	</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36.0%	173013</a:t>
            </a:r>
          </a:p>
          <a:p>
            <a:pPr marL="68580" marR="0" lvl="0" indent="0" algn="l" defTabSz="914400" rtl="0" eaLnBrk="1" fontAlgn="auto" latinLnBrk="0" hangingPunct="1">
              <a:lnSpc>
                <a:spcPct val="107000"/>
              </a:lnSpc>
              <a:spcBef>
                <a:spcPts val="0"/>
              </a:spcBef>
              <a:spcAft>
                <a:spcPts val="0"/>
              </a:spcAft>
              <a:buClrTx/>
              <a:buSzTx/>
              <a:buFontTx/>
              <a:buNone/>
              <a:tabLst>
                <a:tab pos="1262380" algn="l"/>
                <a:tab pos="1871980" algn="l"/>
              </a:tabLst>
              <a:defRPr/>
            </a:pPr>
            <a:endPar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2021, as of 10/01/24</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rtl="0" eaLnBrk="1" fontAlgn="b" latinLnBrk="0" hangingPunct="1"/>
            <a:r>
              <a:rPr lang="en-US" b="0" i="0" dirty="0">
                <a:solidFill>
                  <a:srgbClr val="000000"/>
                </a:solidFill>
                <a:effectLst/>
                <a:latin typeface="Arial" panose="020B0604020202020204" pitchFamily="34" charset="0"/>
                <a:cs typeface="Arial" panose="020B0604020202020204" pitchFamily="34" charset="0"/>
              </a:rPr>
              <a:t>Source: </a:t>
            </a:r>
            <a:r>
              <a:rPr lang="en-US" i="0" dirty="0">
                <a:latin typeface="Arial" panose="020B0604020202020204" pitchFamily="34" charset="0"/>
                <a:cs typeface="Arial" panose="020B0604020202020204" pitchFamily="34" charset="0"/>
              </a:rPr>
              <a:t>AFCARS Data 2021, as of 10/01/24</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Center for Children and Family Futures. (2024). </a:t>
            </a:r>
            <a:r>
              <a:rPr lang="en-US" b="0" i="1" dirty="0">
                <a:solidFill>
                  <a:srgbClr val="000000"/>
                </a:solidFill>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a:t>
            </a:r>
            <a:r>
              <a:rPr lang="en-US" b="0" i="0" dirty="0">
                <a:solidFill>
                  <a:srgbClr val="000000"/>
                </a:solidFill>
                <a:effectLst/>
                <a:latin typeface="Arial" panose="020B0604020202020204" pitchFamily="34" charset="0"/>
                <a:cs typeface="Arial" panose="020B0604020202020204" pitchFamily="34" charset="0"/>
              </a:rPr>
              <a:t> (file number 274) [Data set]. NDACAN. </a:t>
            </a:r>
            <a:r>
              <a:rPr lang="en-US" b="0" i="0" u="sng" strike="noStrike" dirty="0">
                <a:solidFill>
                  <a:srgbClr val="0563C1"/>
                </a:solidFill>
                <a:effectLst/>
                <a:latin typeface="Arial" panose="020B0604020202020204" pitchFamily="34" charset="0"/>
                <a:cs typeface="Arial" panose="020B0604020202020204" pitchFamily="34" charset="0"/>
                <a:hlinkClick r:id="rId3"/>
              </a:rPr>
              <a:t>https://www.ndacan.acf.hhs.gov/</a:t>
            </a:r>
            <a:r>
              <a:rPr lang="en-US" b="0" i="0" dirty="0">
                <a:solidFill>
                  <a:srgbClr val="000000"/>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3F94A-2C3D-48FE-9574-C3D0237D4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075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Now let’s turn our attention to a bar graph representing the </a:t>
            </a:r>
            <a:r>
              <a:rPr lang="en-US" b="0">
                <a:latin typeface="Arial" panose="020B0604020202020204" pitchFamily="34" charset="0"/>
                <a:cs typeface="Arial" panose="020B0604020202020204" pitchFamily="34" charset="0"/>
              </a:rPr>
              <a:t>percentage</a:t>
            </a:r>
            <a:r>
              <a:rPr lang="en-US" b="0" dirty="0">
                <a:latin typeface="Arial" panose="020B0604020202020204" pitchFamily="34" charset="0"/>
                <a:cs typeface="Arial" panose="020B0604020202020204" pitchFamily="34" charset="0"/>
              </a:rPr>
              <a:t> of children, youth, and adolescents who entered out-of-home care broken out by age at time of removal. While this data is reflective of the same year as the previous heat maps, it is different in that it speaks to incidence not prevalence—meaning these figures are reflective of only new OOHC entries during FY2021. This explains the variation in the total figure listed, which is down from 606,187 to 206,849 with nearly 50% of all new cases representing the age group of 0-5 followed by nearly 28% for 6-12, and 23% for 13-18+. Note, this data includes states who extend services to non-minor dependents ages 18-21.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strike="no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prstClr val="black"/>
                </a:solidFill>
                <a:latin typeface="Arial" panose="020B0604020202020204" pitchFamily="34" charset="0"/>
                <a:cs typeface="Arial" panose="020B0604020202020204" pitchFamily="34" charset="0"/>
              </a:rPr>
              <a:t>Prompts</a:t>
            </a: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for Participants: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Any initial reactions to these incidence figures?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Do these incidence figures better align with the breakdown of age groups on your caseloads?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Does your state or local jurisdiction currently offer extended services for the 18-21 population? If so, can you share about how these services have been received—are young adults opting in for extended services beyond their 18</a:t>
            </a:r>
            <a:r>
              <a:rPr lang="en-US" b="1" strike="noStrike" baseline="30000" dirty="0">
                <a:latin typeface="Arial" panose="020B0604020202020204" pitchFamily="34" charset="0"/>
                <a:cs typeface="Arial" panose="020B0604020202020204" pitchFamily="34" charset="0"/>
              </a:rPr>
              <a:t>th</a:t>
            </a:r>
            <a:r>
              <a:rPr lang="en-US" b="1" strike="noStrike" baseline="0" dirty="0">
                <a:latin typeface="Arial" panose="020B0604020202020204" pitchFamily="34" charset="0"/>
                <a:cs typeface="Arial" panose="020B0604020202020204" pitchFamily="34" charset="0"/>
              </a:rPr>
              <a:t> birthday? Any success stories to share with your peers? Or key lessons or takeaways?</a:t>
            </a: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rtl="0" eaLnBrk="1" fontAlgn="b" latinLnBrk="0" hangingPunct="1"/>
            <a:r>
              <a:rPr lang="en-US" b="0" i="0" dirty="0">
                <a:solidFill>
                  <a:srgbClr val="000000"/>
                </a:solidFill>
                <a:effectLst/>
                <a:latin typeface="Arial" panose="020B0604020202020204" pitchFamily="34" charset="0"/>
                <a:cs typeface="Arial" panose="020B0604020202020204" pitchFamily="34" charset="0"/>
              </a:rPr>
              <a:t>Source: </a:t>
            </a:r>
            <a:r>
              <a:rPr lang="en-US" i="0" dirty="0">
                <a:latin typeface="Arial" panose="020B0604020202020204" pitchFamily="34" charset="0"/>
                <a:cs typeface="Arial" panose="020B0604020202020204" pitchFamily="34" charset="0"/>
              </a:rPr>
              <a:t>AFCARS Data 2021, as of 10/01/24</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rtl="0" eaLnBrk="1" fontAlgn="b" latinLnBrk="0" hangingPunct="1"/>
            <a:r>
              <a:rPr lang="en-US" b="0" i="0" dirty="0">
                <a:solidFill>
                  <a:srgbClr val="000000"/>
                </a:solidFill>
                <a:effectLst/>
                <a:latin typeface="Arial" panose="020B0604020202020204" pitchFamily="34" charset="0"/>
                <a:cs typeface="Arial" panose="020B0604020202020204" pitchFamily="34" charset="0"/>
              </a:rPr>
              <a:t>Source: </a:t>
            </a:r>
            <a:r>
              <a:rPr lang="en-US" i="0" dirty="0">
                <a:latin typeface="Arial" panose="020B0604020202020204" pitchFamily="34" charset="0"/>
                <a:cs typeface="Arial" panose="020B0604020202020204" pitchFamily="34" charset="0"/>
              </a:rPr>
              <a:t>AFCARS Data 2021, as of 10/01/24</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Center for Children and Family Futures. (2024). </a:t>
            </a:r>
            <a:r>
              <a:rPr lang="en-US" b="0" i="1" dirty="0">
                <a:solidFill>
                  <a:srgbClr val="000000"/>
                </a:solidFill>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a:t>
            </a:r>
            <a:r>
              <a:rPr lang="en-US" b="0" i="0" dirty="0">
                <a:solidFill>
                  <a:srgbClr val="000000"/>
                </a:solidFill>
                <a:effectLst/>
                <a:latin typeface="Arial" panose="020B0604020202020204" pitchFamily="34" charset="0"/>
                <a:cs typeface="Arial" panose="020B0604020202020204" pitchFamily="34" charset="0"/>
              </a:rPr>
              <a:t> (file number 274) [Data set]. NDACAN. </a:t>
            </a:r>
            <a:r>
              <a:rPr lang="en-US" b="0" i="0" u="sng" strike="noStrike" dirty="0">
                <a:solidFill>
                  <a:srgbClr val="0563C1"/>
                </a:solidFill>
                <a:effectLst/>
                <a:latin typeface="Arial" panose="020B0604020202020204" pitchFamily="34" charset="0"/>
                <a:cs typeface="Arial" panose="020B0604020202020204" pitchFamily="34" charset="0"/>
                <a:hlinkClick r:id="rId3"/>
              </a:rPr>
              <a:t>https://www.ndacan.acf.hhs.gov/</a:t>
            </a:r>
            <a:r>
              <a:rPr lang="en-US" b="0" i="0" dirty="0">
                <a:solidFill>
                  <a:srgbClr val="000000"/>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C9E78-2159-421B-A531-7047694C37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4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D2FD-2697-61C1-1D4F-8CDF8C5E3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93FED-DFF0-11C2-82BD-95DAF4AFB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5CC5F6-B6FA-72F2-A100-39F6BF95CD74}"/>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rPr>
              <a:t>Now that we have reviewed the data, let’s transition to talking about the multifaceted and often complex effects of parental substance use and co-occurring disorders on children, youth, and adolescents. </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 </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We know that substance use coupled with co-occurring disorders can exacerbate stressors and further de-stabilize a parent’s ability to consistently and safely care for their children. This might look like a home environment that is chaotic and unpredictable in nature, for example, never really knowing what to expect due to not having structure or routines in place or not knowing what type of parent they might be coming home to after school. </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 </a:t>
            </a:r>
            <a:r>
              <a:rPr lang="en-US" b="0" i="0" dirty="0">
                <a:solidFill>
                  <a:srgbClr val="444444"/>
                </a:solidFill>
                <a:effectLst/>
                <a:latin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others, coming home from school may mean coming home to no adult supervision. In families with multiple siblings, this can very much take on parentified roles where the older siblings are responsible for caring for their younger, more dependent siblings. For example, the older siblings may make sure their siblings make it home from school or daycare, help with homework, prep meals, handle baths, etcetera. For those not in parentified roles, this can look like increased avoidance of being home, including hanging out with friends, involvement in extracurricular activities, working, or anything to minimize their exposure to the stressors of their home life.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you combine the complexities of all these factors with the amount of stigma associated with substance use and mental disorders, it helps to put in perspective the level of secrecy or shame that children, youth, and adolescents carry with them. </a:t>
            </a:r>
          </a:p>
          <a:p>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(Child Welfare Information Gateway, 2021; Solis et al., 2012)</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Child Welfare Information Gateway. (2021).</a:t>
            </a:r>
            <a:r>
              <a:rPr lang="en-US" i="1" dirty="0">
                <a:effectLst/>
                <a:latin typeface="Arial" panose="020B0604020202020204" pitchFamily="34" charset="0"/>
                <a:ea typeface="Calibri" panose="020F0502020204030204" pitchFamily="34" charset="0"/>
                <a:cs typeface="Arial" panose="020B0604020202020204" pitchFamily="34" charset="0"/>
              </a:rPr>
              <a:t> Parental substance use: A primer for child welfare professionals</a:t>
            </a:r>
            <a:r>
              <a:rPr lang="en-US" dirty="0">
                <a:effectLst/>
                <a:latin typeface="Arial" panose="020B0604020202020204" pitchFamily="34" charset="0"/>
                <a:ea typeface="Calibri" panose="020F0502020204030204" pitchFamily="34" charset="0"/>
                <a:cs typeface="Arial" panose="020B0604020202020204" pitchFamily="34" charset="0"/>
              </a:rPr>
              <a:t>. Administration for Children and Families, U.S Department of Health and Human Services, Children’s Bureau.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https://www.childwelfare.gov/pubPDFs/parentalsubuse.pdf</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Arial" panose="020B0604020202020204" pitchFamily="34" charset="0"/>
                <a:cs typeface="Arial" panose="020B0604020202020204" pitchFamily="34" charset="0"/>
              </a:rPr>
              <a:t>Solis, J. M., Shadur, J. M., Burns, A. R., &amp; Hussong, A. M. (2012). Understanding the diverse needs of children whose parents abuse substances. </a:t>
            </a:r>
            <a:r>
              <a:rPr lang="en-US" b="0" i="1" dirty="0">
                <a:solidFill>
                  <a:srgbClr val="212121"/>
                </a:solidFill>
                <a:effectLst/>
                <a:latin typeface="Arial" panose="020B0604020202020204" pitchFamily="34" charset="0"/>
                <a:cs typeface="Arial" panose="020B0604020202020204" pitchFamily="34" charset="0"/>
              </a:rPr>
              <a:t>Current Drug Abuse Reviews</a:t>
            </a:r>
            <a:r>
              <a:rPr lang="en-US" b="0" i="0" dirty="0">
                <a:solidFill>
                  <a:srgbClr val="212121"/>
                </a:solidFill>
                <a:effectLst/>
                <a:latin typeface="Arial" panose="020B0604020202020204" pitchFamily="34" charset="0"/>
                <a:cs typeface="Arial" panose="020B0604020202020204" pitchFamily="34" charset="0"/>
              </a:rPr>
              <a:t>, </a:t>
            </a:r>
            <a:r>
              <a:rPr lang="en-US" b="0" i="1" dirty="0">
                <a:solidFill>
                  <a:srgbClr val="212121"/>
                </a:solidFill>
                <a:effectLst/>
                <a:latin typeface="Arial" panose="020B0604020202020204" pitchFamily="34" charset="0"/>
                <a:cs typeface="Arial" panose="020B0604020202020204" pitchFamily="34" charset="0"/>
              </a:rPr>
              <a:t>5</a:t>
            </a:r>
            <a:r>
              <a:rPr lang="en-US" b="0" i="0" dirty="0">
                <a:solidFill>
                  <a:srgbClr val="212121"/>
                </a:solidFill>
                <a:effectLst/>
                <a:latin typeface="Arial" panose="020B0604020202020204" pitchFamily="34" charset="0"/>
                <a:cs typeface="Arial" panose="020B0604020202020204" pitchFamily="34" charset="0"/>
              </a:rPr>
              <a:t>(2), 135–147. </a:t>
            </a:r>
            <a:r>
              <a:rPr lang="en-US" b="0" i="0" dirty="0">
                <a:solidFill>
                  <a:srgbClr val="212121"/>
                </a:solidFill>
                <a:effectLst/>
                <a:latin typeface="Arial" panose="020B0604020202020204" pitchFamily="34" charset="0"/>
                <a:cs typeface="Arial" panose="020B0604020202020204" pitchFamily="34" charset="0"/>
                <a:hlinkClick r:id="rId4"/>
              </a:rPr>
              <a:t>https://doi.org/10.2174/1874473711205020135</a:t>
            </a:r>
            <a:r>
              <a:rPr lang="en-US" b="0" i="0" dirty="0">
                <a:solidFill>
                  <a:srgbClr val="212121"/>
                </a:solidFill>
                <a:effectLst/>
                <a:latin typeface="Arial" panose="020B0604020202020204" pitchFamily="34" charset="0"/>
                <a:cs typeface="Arial" panose="020B0604020202020204" pitchFamily="34" charset="0"/>
              </a:rPr>
              <a:t>  </a:t>
            </a:r>
            <a:endParaRPr lang="en-US" i="1"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A4A747A7-E396-33BB-8F20-D76A3254CB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906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3F232-0ACD-7261-A6D0-9BA47E0D1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468B1-05F3-9DF4-C76B-EB8AE9ADA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B119D-C08C-3B30-0D4B-1B55F5DC7BEC}"/>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sym typeface="Helvetica Light"/>
            </a:endParaRPr>
          </a:p>
          <a:p>
            <a:r>
              <a:rPr lang="en-US" strike="noStrike" dirty="0">
                <a:latin typeface="Arial" panose="020B0604020202020204" pitchFamily="34" charset="0"/>
                <a:cs typeface="Arial" panose="020B0604020202020204" pitchFamily="34" charset="0"/>
                <a:sym typeface="Helvetica Light"/>
              </a:rPr>
              <a:t>Let’s now review some </a:t>
            </a:r>
            <a:r>
              <a:rPr lang="en-US" dirty="0">
                <a:latin typeface="Arial" panose="020B0604020202020204" pitchFamily="34" charset="0"/>
                <a:cs typeface="Arial" panose="020B0604020202020204" pitchFamily="34" charset="0"/>
                <a:sym typeface="Helvetica Light"/>
              </a:rPr>
              <a:t>potential emotional challenges to keep in mind. Difficulties forming healthy attachments can stem from early experiences of abrupt or repeated separation from a parent or caregiver. This could be a result of a substance use disorder, frequent inpatient treatment episodes or hospitalizations, and in some cases, incarceration. For other families, disrupted attachment may be due to active military service or deployment. For children, youth, and adolescents in out-of-home care, all of this may be at play in addition to multiple or frequent disruptions due to changes in their placement</a:t>
            </a:r>
            <a:r>
              <a:rPr lang="en-US" b="0" dirty="0">
                <a:latin typeface="Arial" panose="020B0604020202020204" pitchFamily="34" charset="0"/>
                <a:cs typeface="Arial" panose="020B0604020202020204" pitchFamily="34" charset="0"/>
                <a:sym typeface="Helvetica Light"/>
              </a:rPr>
              <a:t>. The effects of these type of adverse experiences may have profound short-and long-term implications on well-being. </a:t>
            </a:r>
          </a:p>
          <a:p>
            <a:endParaRPr lang="en-US" b="0" dirty="0">
              <a:latin typeface="Arial" panose="020B0604020202020204" pitchFamily="34" charset="0"/>
              <a:cs typeface="Arial" panose="020B0604020202020204" pitchFamily="34" charset="0"/>
              <a:sym typeface="Helvetica Light"/>
            </a:endParaRPr>
          </a:p>
          <a:p>
            <a:r>
              <a:rPr lang="en-US" b="0" dirty="0">
                <a:latin typeface="Arial" panose="020B0604020202020204" pitchFamily="34" charset="0"/>
                <a:cs typeface="Arial" panose="020B0604020202020204" pitchFamily="34" charset="0"/>
                <a:sym typeface="Helvetica Light"/>
              </a:rPr>
              <a:t>Critical social-emotional experiences such as opening up to others, developing trust, and becoming emotionally invested in peer or other supportive or adult relationships becomes a risk. A risk for future pain, sadness, confusion, anxiety, worry, and uncertainty</a:t>
            </a:r>
            <a:r>
              <a:rPr lang="en-US" dirty="0">
                <a:latin typeface="Arial" panose="020B0604020202020204" pitchFamily="34" charset="0"/>
                <a:cs typeface="Arial" panose="020B0604020202020204" pitchFamily="34" charset="0"/>
                <a:sym typeface="Helvetica Light"/>
              </a:rPr>
              <a:t>, </a:t>
            </a:r>
            <a:r>
              <a:rPr lang="en-US" b="0" dirty="0">
                <a:latin typeface="Arial" panose="020B0604020202020204" pitchFamily="34" charset="0"/>
                <a:cs typeface="Arial" panose="020B0604020202020204" pitchFamily="34" charset="0"/>
                <a:sym typeface="Helvetica Light"/>
              </a:rPr>
              <a:t>among many other emotions.</a:t>
            </a:r>
            <a:r>
              <a:rPr lang="en-US" dirty="0">
                <a:latin typeface="Arial" panose="020B0604020202020204" pitchFamily="34" charset="0"/>
                <a:cs typeface="Arial" panose="020B0604020202020204" pitchFamily="34" charset="0"/>
                <a:sym typeface="Helvetica Light"/>
              </a:rPr>
              <a:t> When we factor in economic and housing instability, many may also face challenges maintaining the friendships or bonds they have established in response to frequent moves and changes in school placements, which is another layer of inconsistencies in their life adding to the unpredictability we just spoke on. </a:t>
            </a:r>
          </a:p>
          <a:p>
            <a:endParaRPr lang="en-US" dirty="0">
              <a:latin typeface="Arial" panose="020B0604020202020204" pitchFamily="34" charset="0"/>
              <a:cs typeface="Arial" panose="020B0604020202020204" pitchFamily="34" charset="0"/>
              <a:sym typeface="Helvetica Light"/>
            </a:endParaRPr>
          </a:p>
          <a:p>
            <a:r>
              <a:rPr lang="en-US" b="0" i="0" u="none" strike="noStrike" dirty="0">
                <a:solidFill>
                  <a:srgbClr val="000000"/>
                </a:solidFill>
                <a:effectLst/>
                <a:latin typeface="Arial" panose="020B0604020202020204" pitchFamily="34" charset="0"/>
              </a:rPr>
              <a:t>When children and adolescents do not have supportive caregivers and protective capacities, they often resort to internal coping mechanisms. Initially, this may serve as self-protection but can evolve into social-emotional challenges like low self-esteem and self-efficacy. Lacking confidence and not believing in their ability to persevere in the face of their adverse circumstances places them at increased risk for anxiety or depression. Understandably, these emotional challenges may trigger an inherent need for a greater sense of control which can look like compensating behaviors or new ways of coping that place children and adolescents at even greater risk for adjustment challenges. Let</a:t>
            </a:r>
            <a:r>
              <a:rPr lang="en-US" b="0" i="0" u="none" strike="noStrike" dirty="0">
                <a:solidFill>
                  <a:srgbClr val="000000"/>
                </a:solidFill>
                <a:effectLst/>
                <a:latin typeface="Times New Roman" panose="02020603050405020304" pitchFamily="18" charset="0"/>
              </a:rPr>
              <a:t>’</a:t>
            </a:r>
            <a:r>
              <a:rPr lang="en-US" b="0" i="0" u="none" strike="noStrike" dirty="0">
                <a:solidFill>
                  <a:srgbClr val="000000"/>
                </a:solidFill>
                <a:effectLst/>
                <a:latin typeface="Arial" panose="020B0604020202020204" pitchFamily="34" charset="0"/>
              </a:rPr>
              <a:t>s spend some more time on this topic.</a:t>
            </a:r>
            <a:endParaRPr lang="en-US" dirty="0">
              <a:latin typeface="Arial" panose="020B0604020202020204" pitchFamily="34" charset="0"/>
              <a:cs typeface="Arial" panose="020B0604020202020204" pitchFamily="34" charset="0"/>
              <a:sym typeface="Helvetica Light"/>
            </a:endParaRPr>
          </a:p>
          <a:p>
            <a:pPr marL="0" marR="0">
              <a:lnSpc>
                <a:spcPct val="107000"/>
              </a:lnSpc>
              <a:spcBef>
                <a:spcPts val="0"/>
              </a:spcBef>
              <a:spcAft>
                <a:spcPts val="0"/>
              </a:spcAft>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(Fraley, 2018; Sankaran et al., </a:t>
            </a:r>
            <a:r>
              <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2019; Turner et al., 2019)</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Fraley, C. R. (2018). </a:t>
            </a:r>
            <a:r>
              <a:rPr lang="en-US" i="1" dirty="0">
                <a:effectLst/>
                <a:latin typeface="Arial" panose="020B0604020202020204" pitchFamily="34" charset="0"/>
                <a:ea typeface="Calibri" panose="020F0502020204030204" pitchFamily="34" charset="0"/>
                <a:cs typeface="Arial" panose="020B0604020202020204" pitchFamily="34" charset="0"/>
              </a:rPr>
              <a:t>Adult attachment theory and research: A brief overview. </a:t>
            </a:r>
            <a:r>
              <a:rPr lang="en-US" i="0" dirty="0">
                <a:effectLst/>
                <a:latin typeface="Arial" panose="020B0604020202020204" pitchFamily="34" charset="0"/>
                <a:ea typeface="Calibri" panose="020F0502020204030204" pitchFamily="34" charset="0"/>
                <a:cs typeface="Arial" panose="020B0604020202020204" pitchFamily="34" charset="0"/>
              </a:rPr>
              <a:t>University of Illinois at Urbana-Champaign, Department of Psychology.</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http://labs.psychology.illinois.edu/~rcfraley/attachment.htm</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Sankaran, V., Church, C., &amp; Mitchell, M. (2019). A cure worse than the disease? The impact of removal on children and their families. </a:t>
            </a:r>
            <a:r>
              <a:rPr lang="en-US" i="1" dirty="0">
                <a:effectLst/>
                <a:latin typeface="Arial" panose="020B0604020202020204" pitchFamily="34" charset="0"/>
                <a:ea typeface="Calibri" panose="020F0502020204030204" pitchFamily="34" charset="0"/>
                <a:cs typeface="Arial" panose="020B0604020202020204" pitchFamily="34" charset="0"/>
              </a:rPr>
              <a:t>Marquette Law Review 102</a:t>
            </a:r>
            <a:r>
              <a:rPr lang="en-US" dirty="0">
                <a:effectLst/>
                <a:latin typeface="Arial" panose="020B0604020202020204" pitchFamily="34" charset="0"/>
                <a:ea typeface="Calibri" panose="020F0502020204030204" pitchFamily="34" charset="0"/>
                <a:cs typeface="Arial" panose="020B0604020202020204" pitchFamily="34" charset="0"/>
              </a:rPr>
              <a:t>(4), 1163-94.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https://scholarship.law.marquette.edu/cgi/viewcontent.cgi?article=5407&amp;context=mulr</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algn="l"/>
            <a:r>
              <a:rPr lang="en-US" b="0" i="0" dirty="0">
                <a:solidFill>
                  <a:srgbClr val="212121"/>
                </a:solidFill>
                <a:effectLst/>
                <a:latin typeface="Arial"/>
                <a:cs typeface="Arial"/>
              </a:rPr>
              <a:t>Turner, M., Beckwith, H., Duschinsky, R., Forslund, T., Foster, S. L., Coughlan, B., Pal, S., &amp; Schuengel, C. (2019). Attachment difficulties and disorders. </a:t>
            </a:r>
            <a:r>
              <a:rPr lang="en-US" b="0" i="1" dirty="0">
                <a:solidFill>
                  <a:srgbClr val="212121"/>
                </a:solidFill>
                <a:effectLst/>
                <a:latin typeface="Arial"/>
                <a:cs typeface="Arial"/>
              </a:rPr>
              <a:t>InnovAiT</a:t>
            </a:r>
            <a:r>
              <a:rPr lang="en-US" b="0" i="0" dirty="0">
                <a:solidFill>
                  <a:srgbClr val="212121"/>
                </a:solidFill>
                <a:effectLst/>
                <a:latin typeface="Arial"/>
                <a:cs typeface="Arial"/>
              </a:rPr>
              <a:t>, </a:t>
            </a:r>
            <a:r>
              <a:rPr lang="en-US" b="0" i="1" dirty="0">
                <a:solidFill>
                  <a:srgbClr val="212121"/>
                </a:solidFill>
                <a:effectLst/>
                <a:latin typeface="Arial"/>
                <a:cs typeface="Arial"/>
              </a:rPr>
              <a:t>12</a:t>
            </a:r>
            <a:r>
              <a:rPr lang="en-US" b="0" i="0" dirty="0">
                <a:solidFill>
                  <a:srgbClr val="212121"/>
                </a:solidFill>
                <a:effectLst/>
                <a:latin typeface="Arial"/>
                <a:cs typeface="Arial"/>
              </a:rPr>
              <a:t>(4), 173. </a:t>
            </a:r>
            <a:r>
              <a:rPr lang="en-US" b="0" i="0" dirty="0">
                <a:solidFill>
                  <a:srgbClr val="212121"/>
                </a:solidFill>
                <a:effectLst/>
                <a:latin typeface="Arial"/>
                <a:cs typeface="Arial"/>
                <a:hlinkClick r:id="rId5"/>
              </a:rPr>
              <a:t>https://doi.org/10.1177/1755738018823817</a:t>
            </a:r>
            <a:endParaRPr kumimoji="0" lang="en-US" b="0" i="1" u="none" strike="noStrike" kern="1200" cap="none" spc="0" normalizeH="0" baseline="0" noProof="0" dirty="0">
              <a:ln>
                <a:noFill/>
              </a:ln>
              <a:solidFill>
                <a:prstClr val="black"/>
              </a:solidFill>
              <a:effectLst/>
              <a:uLnTx/>
              <a:uFillTx/>
              <a:latin typeface="Arial"/>
              <a:ea typeface="Calibri" panose="020F0502020204030204" pitchFamily="34" charset="0"/>
              <a:cs typeface="Arial"/>
            </a:endParaRPr>
          </a:p>
          <a:p>
            <a:endParaRPr lang="en-US" dirty="0"/>
          </a:p>
        </p:txBody>
      </p:sp>
      <p:sp>
        <p:nvSpPr>
          <p:cNvPr id="4" name="Slide Number Placeholder 3">
            <a:extLst>
              <a:ext uri="{FF2B5EF4-FFF2-40B4-BE49-F238E27FC236}">
                <a16:creationId xmlns:a16="http://schemas.microsoft.com/office/drawing/2014/main" id="{6A94B900-28A5-E67F-10C9-56FB156616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599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E2D12-387D-120C-8D5D-574406AF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37CB2-982E-8B0D-84FE-04076B27E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EE53E-AB57-22F7-4165-33C91315403D}"/>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Adjustment challenges stem from an inability to cope with life stressors, often a result of not learning or acquiring healthy coping strategies or having the added buffer of caregiver protective capacities. For those we mentioned who turn inward, this can elevate into heightened levels of social withdrawal and isolation and/or mark the onset of externalizing symptoms.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might start with what we’d observe as resistance to rules or authority figures, such as challenging parents, family members, teachers, and school administrators, which may also coincide with decreased academic performance or failure due to truancy issues.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could also mark the onset of verbal or physical aggression in the home, school, or community settings. These behavioral-related challenges can be further exacerbated by the inherent risk associated with intergenerational substance abuse, where what may have started as an attempt to cope through experimentation with alcohol or other drugs can quickly evolve into misuse, abuse, or in some cases accidental overdose.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also not uncommon for youth and adolescents to begin engaging in other forms of self-harm or other high-risk behaviors such as cutting or burning, unprotected sex, reckless driving, and suicidality, which is an important reminder and indicator about the state of their internal emotional safety and well-being.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(Seay, 2020)</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Seay, K. D. (2020). Pathways from parental substance use to child internalizing and externalizing behaviors in a child protective services sample. </a:t>
            </a:r>
            <a:r>
              <a:rPr lang="en-US" i="1" dirty="0">
                <a:effectLst/>
                <a:latin typeface="Arial" panose="020B0604020202020204" pitchFamily="34" charset="0"/>
                <a:ea typeface="Calibri" panose="020F0502020204030204" pitchFamily="34" charset="0"/>
                <a:cs typeface="Arial" panose="020B0604020202020204" pitchFamily="34" charset="0"/>
              </a:rPr>
              <a:t>Child Maltreatment</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25</a:t>
            </a:r>
            <a:r>
              <a:rPr lang="en-US" dirty="0">
                <a:effectLst/>
                <a:latin typeface="Arial" panose="020B0604020202020204" pitchFamily="34" charset="0"/>
                <a:ea typeface="Calibri" panose="020F0502020204030204" pitchFamily="34" charset="0"/>
                <a:cs typeface="Arial" panose="020B0604020202020204" pitchFamily="34" charset="0"/>
              </a:rPr>
              <a:t>(4), 446–456.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https://doi.org/10.1177/1077559520913638</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7C36BBE4-A04B-0946-F204-DB20AD7E8D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072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4FFD7-DF0D-1A89-298E-456DC70B4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EC616-D498-97D6-188F-4DFDC6B12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A355D-897C-6C8B-6908-68227EBB71D7}"/>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So, now that we have learned more about the effects of parental substance use on children, youth, and adolescents let’s now focus our discussion on tools we can use to enhance our engagement—more specifically, age-appropriate ways to hold conversations about parental substance use and co-occurring disorders. </a:t>
            </a:r>
          </a:p>
        </p:txBody>
      </p:sp>
      <p:sp>
        <p:nvSpPr>
          <p:cNvPr id="4" name="Slide Number Placeholder 3">
            <a:extLst>
              <a:ext uri="{FF2B5EF4-FFF2-40B4-BE49-F238E27FC236}">
                <a16:creationId xmlns:a16="http://schemas.microsoft.com/office/drawing/2014/main" id="{7CB00CBE-FE78-1796-00C2-6D4E80C6C2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46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dirty="0"/>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D5F62-7436-CBCD-0517-8E7002724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8CD2D-5C59-615F-21AB-C0F9697CA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365F5-3DEC-51B5-618F-B3E0B239DCC4}"/>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The National Association for Children of </a:t>
            </a:r>
            <a:r>
              <a:rPr lang="en-US" dirty="0">
                <a:latin typeface="Arial" panose="020B0604020202020204" pitchFamily="34" charset="0"/>
                <a:ea typeface="Calibri" panose="020F0502020204030204" pitchFamily="34" charset="0"/>
                <a:cs typeface="Arial" panose="020B0604020202020204" pitchFamily="34" charset="0"/>
              </a:rPr>
              <a:t>Addiction</a:t>
            </a:r>
            <a:r>
              <a:rPr lang="en-US" dirty="0">
                <a:effectLst/>
                <a:latin typeface="Arial" panose="020B0604020202020204" pitchFamily="34" charset="0"/>
                <a:ea typeface="Calibri" panose="020F0502020204030204" pitchFamily="34" charset="0"/>
                <a:cs typeface="Arial" panose="020B0604020202020204" pitchFamily="34" charset="0"/>
              </a:rPr>
              <a:t> developed the Seven C’s as a resource tool for use with children. The first four c’s emphasize that children are not responsible for their parent’s substance use disorder (or mental disorder) while the remaining three c’s highlight the need for and empower the use of healthy coping strategies and skills. The Seven C’s include:</a:t>
            </a:r>
          </a:p>
          <a:p>
            <a:pPr lvl="0"/>
            <a:endParaRPr lang="en-US" kern="1200" dirty="0">
              <a:solidFill>
                <a:schemeClr val="tx1"/>
              </a:solidFill>
              <a:effectLst/>
              <a:latin typeface="Arial" panose="020B0604020202020204" pitchFamily="34" charset="0"/>
              <a:cs typeface="Arial" panose="020B0604020202020204" pitchFamily="34" charset="0"/>
            </a:endParaRPr>
          </a:p>
          <a:p>
            <a:pPr lvl="1">
              <a:lnSpc>
                <a:spcPct val="90000"/>
              </a:lnSpc>
              <a:spcAft>
                <a:spcPts val="600"/>
              </a:spcAft>
            </a:pPr>
            <a:r>
              <a:rPr lang="en-US" dirty="0">
                <a:latin typeface="Arial" panose="020B0604020202020204" pitchFamily="34" charset="0"/>
                <a:cs typeface="Arial" panose="020B0604020202020204" pitchFamily="34" charset="0"/>
              </a:rPr>
              <a:t>You didn’t </a:t>
            </a:r>
            <a:r>
              <a:rPr lang="en-US" b="0" i="1" u="sng" dirty="0">
                <a:latin typeface="Arial" panose="020B0604020202020204" pitchFamily="34" charset="0"/>
                <a:cs typeface="Arial" panose="020B0604020202020204" pitchFamily="34" charset="0"/>
              </a:rPr>
              <a:t>Cause</a:t>
            </a:r>
            <a:r>
              <a:rPr lang="en-US" dirty="0">
                <a:latin typeface="Arial" panose="020B0604020202020204" pitchFamily="34" charset="0"/>
                <a:cs typeface="Arial" panose="020B0604020202020204" pitchFamily="34" charset="0"/>
              </a:rPr>
              <a:t> the problem.</a:t>
            </a:r>
          </a:p>
          <a:p>
            <a:pPr lvl="1">
              <a:lnSpc>
                <a:spcPct val="90000"/>
              </a:lnSpc>
              <a:spcAft>
                <a:spcPts val="600"/>
              </a:spcAft>
            </a:pPr>
            <a:r>
              <a:rPr lang="en-US" dirty="0">
                <a:latin typeface="Arial" panose="020B0604020202020204" pitchFamily="34" charset="0"/>
                <a:cs typeface="Arial" panose="020B0604020202020204" pitchFamily="34" charset="0"/>
              </a:rPr>
              <a:t>You can’t </a:t>
            </a:r>
            <a:r>
              <a:rPr lang="en-US" i="1" u="sng" dirty="0">
                <a:latin typeface="Arial" panose="020B0604020202020204" pitchFamily="34" charset="0"/>
                <a:cs typeface="Arial" panose="020B0604020202020204" pitchFamily="34" charset="0"/>
              </a:rPr>
              <a:t>Control</a:t>
            </a:r>
            <a:r>
              <a:rPr lang="en-US" dirty="0">
                <a:latin typeface="Arial" panose="020B0604020202020204" pitchFamily="34" charset="0"/>
                <a:cs typeface="Arial" panose="020B0604020202020204" pitchFamily="34" charset="0"/>
              </a:rPr>
              <a:t> it.</a:t>
            </a:r>
          </a:p>
          <a:p>
            <a:pPr lvl="1">
              <a:lnSpc>
                <a:spcPct val="90000"/>
              </a:lnSpc>
              <a:spcAft>
                <a:spcPts val="600"/>
              </a:spcAft>
            </a:pPr>
            <a:r>
              <a:rPr lang="en-US" dirty="0">
                <a:latin typeface="Arial" panose="020B0604020202020204" pitchFamily="34" charset="0"/>
                <a:cs typeface="Arial" panose="020B0604020202020204" pitchFamily="34" charset="0"/>
              </a:rPr>
              <a:t>You can’t </a:t>
            </a:r>
            <a:r>
              <a:rPr lang="en-US" i="1" u="sng" dirty="0">
                <a:latin typeface="Arial" panose="020B0604020202020204" pitchFamily="34" charset="0"/>
                <a:cs typeface="Arial" panose="020B0604020202020204" pitchFamily="34" charset="0"/>
              </a:rPr>
              <a:t>Cure</a:t>
            </a:r>
            <a:r>
              <a:rPr lang="en-US" b="1"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it.</a:t>
            </a:r>
          </a:p>
          <a:p>
            <a:pPr lvl="1">
              <a:lnSpc>
                <a:spcPct val="90000"/>
              </a:lnSpc>
              <a:spcAft>
                <a:spcPts val="600"/>
              </a:spcAft>
            </a:pPr>
            <a:r>
              <a:rPr lang="en-US" dirty="0">
                <a:latin typeface="Arial" panose="020B0604020202020204" pitchFamily="34" charset="0"/>
                <a:cs typeface="Arial" panose="020B0604020202020204" pitchFamily="34" charset="0"/>
              </a:rPr>
              <a:t>But...</a:t>
            </a:r>
          </a:p>
          <a:p>
            <a:pPr lvl="1">
              <a:lnSpc>
                <a:spcPct val="90000"/>
              </a:lnSpc>
              <a:spcAft>
                <a:spcPts val="600"/>
              </a:spcAft>
            </a:pPr>
            <a:r>
              <a:rPr lang="en-US" dirty="0">
                <a:latin typeface="Arial" panose="020B0604020202020204" pitchFamily="34" charset="0"/>
                <a:cs typeface="Arial" panose="020B0604020202020204" pitchFamily="34" charset="0"/>
              </a:rPr>
              <a:t>You can help take </a:t>
            </a:r>
            <a:r>
              <a:rPr lang="en-US" b="0" i="1" u="sng" dirty="0">
                <a:latin typeface="Arial" panose="020B0604020202020204" pitchFamily="34" charset="0"/>
                <a:cs typeface="Arial" panose="020B0604020202020204" pitchFamily="34" charset="0"/>
              </a:rPr>
              <a:t>Care</a:t>
            </a:r>
            <a:r>
              <a:rPr lang="en-US" i="1" dirty="0">
                <a:latin typeface="Arial" panose="020B0604020202020204" pitchFamily="34" charset="0"/>
                <a:cs typeface="Arial" panose="020B0604020202020204" pitchFamily="34" charset="0"/>
              </a:rPr>
              <a:t> of your</a:t>
            </a:r>
            <a:r>
              <a:rPr lang="en-US" dirty="0">
                <a:latin typeface="Arial" panose="020B0604020202020204" pitchFamily="34" charset="0"/>
                <a:cs typeface="Arial" panose="020B0604020202020204" pitchFamily="34" charset="0"/>
              </a:rPr>
              <a:t>self.</a:t>
            </a:r>
          </a:p>
          <a:p>
            <a:pPr lvl="1">
              <a:lnSpc>
                <a:spcPct val="90000"/>
              </a:lnSpc>
              <a:spcAft>
                <a:spcPts val="600"/>
              </a:spcAft>
            </a:pPr>
            <a:r>
              <a:rPr lang="en-US" dirty="0">
                <a:latin typeface="Arial" panose="020B0604020202020204" pitchFamily="34" charset="0"/>
                <a:cs typeface="Arial" panose="020B0604020202020204" pitchFamily="34" charset="0"/>
              </a:rPr>
              <a:t>You can </a:t>
            </a:r>
            <a:r>
              <a:rPr lang="en-US" i="1" u="sng" dirty="0">
                <a:latin typeface="Arial" panose="020B0604020202020204" pitchFamily="34" charset="0"/>
                <a:cs typeface="Arial" panose="020B0604020202020204" pitchFamily="34" charset="0"/>
              </a:rPr>
              <a:t>Communicate</a:t>
            </a:r>
            <a:r>
              <a:rPr lang="en-US" dirty="0">
                <a:latin typeface="Arial" panose="020B0604020202020204" pitchFamily="34" charset="0"/>
                <a:cs typeface="Arial" panose="020B0604020202020204" pitchFamily="34" charset="0"/>
              </a:rPr>
              <a:t> your feelings.</a:t>
            </a:r>
          </a:p>
          <a:p>
            <a:pPr lvl="1">
              <a:lnSpc>
                <a:spcPct val="90000"/>
              </a:lnSpc>
              <a:spcAft>
                <a:spcPts val="600"/>
              </a:spcAft>
            </a:pPr>
            <a:r>
              <a:rPr lang="en-US" dirty="0">
                <a:latin typeface="Arial" panose="020B0604020202020204" pitchFamily="34" charset="0"/>
                <a:cs typeface="Arial" panose="020B0604020202020204" pitchFamily="34" charset="0"/>
              </a:rPr>
              <a:t>You can make healthy </a:t>
            </a:r>
            <a:r>
              <a:rPr lang="en-US" b="0" i="1" u="sng" dirty="0">
                <a:latin typeface="Arial" panose="020B0604020202020204" pitchFamily="34" charset="0"/>
                <a:cs typeface="Arial" panose="020B0604020202020204" pitchFamily="34" charset="0"/>
              </a:rPr>
              <a:t>Choices</a:t>
            </a:r>
            <a:r>
              <a:rPr lang="en-US" i="1" u="sng"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1">
              <a:lnSpc>
                <a:spcPct val="90000"/>
              </a:lnSpc>
              <a:spcAft>
                <a:spcPts val="600"/>
              </a:spcAft>
            </a:pPr>
            <a:r>
              <a:rPr lang="en-US" dirty="0">
                <a:latin typeface="Arial" panose="020B0604020202020204" pitchFamily="34" charset="0"/>
                <a:cs typeface="Arial" panose="020B0604020202020204" pitchFamily="34" charset="0"/>
              </a:rPr>
              <a:t>[And] You can </a:t>
            </a:r>
            <a:r>
              <a:rPr lang="en-US" i="1" u="sng" dirty="0">
                <a:latin typeface="Arial" panose="020B0604020202020204" pitchFamily="34" charset="0"/>
                <a:cs typeface="Arial" panose="020B0604020202020204" pitchFamily="34" charset="0"/>
              </a:rPr>
              <a:t>Celebrate</a:t>
            </a:r>
            <a:r>
              <a:rPr lang="en-US" dirty="0">
                <a:latin typeface="Arial" panose="020B0604020202020204" pitchFamily="34" charset="0"/>
                <a:cs typeface="Arial" panose="020B0604020202020204" pitchFamily="34" charset="0"/>
              </a:rPr>
              <a:t> yourself!</a:t>
            </a:r>
          </a:p>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The seven C’s have more recently been brought to life using a mini coloring poster that allows service providers to talk through each "C" in a developmentally appropriate manner, while children are invited to color and keep the poster for their personal space or safekeeping. </a:t>
            </a:r>
          </a:p>
          <a:p>
            <a:pPr marL="0" marR="0">
              <a:lnSpc>
                <a:spcPct val="107000"/>
              </a:lnSpc>
              <a:spcBef>
                <a:spcPts val="0"/>
              </a:spcBef>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This is one of many resources and tools developed out of a partnership between Jerry Moe, the original developer of the seven C’s, and Sesame Workshop, more commonly known as Sesame Street, to promote greater awareness and understanding of parental substance use. These resources are free and have been linked on the resource slide for easy access. </a:t>
            </a:r>
          </a:p>
          <a:p>
            <a:pPr>
              <a:lnSpc>
                <a:spcPct val="90000"/>
              </a:lnSpc>
              <a:spcAft>
                <a:spcPts val="600"/>
              </a:spcAft>
            </a:pPr>
            <a:endParaRPr lang="en-US" dirty="0">
              <a:latin typeface="Arial" panose="020B0604020202020204" pitchFamily="34" charset="0"/>
              <a:cs typeface="Arial" panose="020B0604020202020204" pitchFamily="34" charset="0"/>
            </a:endParaRPr>
          </a:p>
          <a:p>
            <a:pPr>
              <a:lnSpc>
                <a:spcPct val="90000"/>
              </a:lnSpc>
              <a:spcAft>
                <a:spcPts val="600"/>
              </a:spcAft>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dirty="0">
                <a:latin typeface="Arial"/>
                <a:ea typeface="Calibri" panose="020F0502020204030204" pitchFamily="34" charset="0"/>
                <a:cs typeface="Times New Roman"/>
              </a:rPr>
              <a:t>Sesame Workshop: </a:t>
            </a:r>
            <a:r>
              <a:rPr lang="en-US" sz="1200" i="1" dirty="0">
                <a:latin typeface="Arial"/>
                <a:ea typeface="Calibri" panose="020F0502020204030204" pitchFamily="34" charset="0"/>
                <a:cs typeface="Times New Roman"/>
                <a:hlinkClick r:id="rId3"/>
              </a:rPr>
              <a:t>Remember the 7 C’s!</a:t>
            </a:r>
            <a:r>
              <a:rPr lang="en-US" sz="1200" i="1" dirty="0">
                <a:latin typeface="Arial"/>
                <a:ea typeface="Calibri" panose="020F0502020204030204" pitchFamily="34" charset="0"/>
                <a:cs typeface="Times New Roman"/>
              </a:rPr>
              <a:t> </a:t>
            </a:r>
            <a:r>
              <a:rPr lang="en-US" sz="1200" dirty="0">
                <a:latin typeface="Arial"/>
                <a:ea typeface="Calibri" panose="020F0502020204030204" pitchFamily="34" charset="0"/>
                <a:cs typeface="Times New Roman"/>
              </a:rPr>
              <a:t>(2019)</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457200" algn="l"/>
              </a:tabLst>
              <a:defRPr/>
            </a:pPr>
            <a:r>
              <a:rPr lang="en-US" i="0" dirty="0">
                <a:latin typeface="Arial" panose="020B0604020202020204" pitchFamily="34" charset="0"/>
                <a:cs typeface="Arial" panose="020B0604020202020204" pitchFamily="34" charset="0"/>
              </a:rPr>
              <a:t>(National Association for Children of Addiction, 2018)</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Association for Children of Addiction, 2018)</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90000"/>
              </a:lnSpc>
              <a:spcBef>
                <a:spcPts val="0"/>
              </a:spcBef>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Association for Children of Addiction (NACoA). (2018). </a:t>
            </a:r>
            <a:r>
              <a:rPr lang="en-US" i="1" dirty="0">
                <a:effectLst/>
                <a:latin typeface="Arial" panose="020B0604020202020204" pitchFamily="34" charset="0"/>
                <a:ea typeface="Calibri" panose="020F0502020204030204" pitchFamily="34" charset="0"/>
                <a:cs typeface="Arial" panose="020B0604020202020204" pitchFamily="34" charset="0"/>
              </a:rPr>
              <a:t>Children of addiction: A kit for educators </a:t>
            </a:r>
            <a:r>
              <a:rPr lang="en-US" i="0" dirty="0">
                <a:effectLst/>
                <a:latin typeface="Arial" panose="020B0604020202020204" pitchFamily="34" charset="0"/>
                <a:ea typeface="Calibri" panose="020F0502020204030204" pitchFamily="34" charset="0"/>
                <a:cs typeface="Arial" panose="020B0604020202020204" pitchFamily="34" charset="0"/>
              </a:rPr>
              <a:t>(5</a:t>
            </a:r>
            <a:r>
              <a:rPr lang="en-US" i="0" baseline="30000" dirty="0">
                <a:effectLst/>
                <a:latin typeface="Arial" panose="020B0604020202020204" pitchFamily="34" charset="0"/>
                <a:ea typeface="Calibri" panose="020F0502020204030204" pitchFamily="34" charset="0"/>
                <a:cs typeface="Arial" panose="020B0604020202020204" pitchFamily="34" charset="0"/>
              </a:rPr>
              <a:t>th</a:t>
            </a:r>
            <a:r>
              <a:rPr lang="en-US" i="0" dirty="0">
                <a:effectLst/>
                <a:latin typeface="Arial" panose="020B0604020202020204" pitchFamily="34" charset="0"/>
                <a:ea typeface="Calibri" panose="020F0502020204030204" pitchFamily="34" charset="0"/>
                <a:cs typeface="Arial" panose="020B0604020202020204" pitchFamily="34" charset="0"/>
              </a:rPr>
              <a:t> ed.)</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https://nacoa.org/wp-content/uploads/2018/04/Kit-For-Educators.NACoA_.2018-1.pdf</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i="0" dirty="0"/>
          </a:p>
        </p:txBody>
      </p:sp>
      <p:sp>
        <p:nvSpPr>
          <p:cNvPr id="4" name="Slide Number Placeholder 3">
            <a:extLst>
              <a:ext uri="{FF2B5EF4-FFF2-40B4-BE49-F238E27FC236}">
                <a16:creationId xmlns:a16="http://schemas.microsoft.com/office/drawing/2014/main" id="{CFC5A602-560E-F99A-DAF4-921E1C063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500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b="1"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Discussions about a parent’s substance</a:t>
            </a:r>
            <a:r>
              <a:rPr lang="en-US" sz="1200" kern="1200" baseline="0" dirty="0">
                <a:solidFill>
                  <a:schemeClr val="tx1"/>
                </a:solidFill>
                <a:effectLst/>
                <a:latin typeface="Arial" panose="020B0604020202020204" pitchFamily="34" charset="0"/>
                <a:cs typeface="Arial" panose="020B0604020202020204" pitchFamily="34" charset="0"/>
              </a:rPr>
              <a:t> use or co-occurring disorder should always take </a:t>
            </a:r>
            <a:r>
              <a:rPr lang="en-US" sz="1200" kern="1200" dirty="0">
                <a:solidFill>
                  <a:schemeClr val="tx1"/>
                </a:solidFill>
                <a:effectLst/>
                <a:latin typeface="Arial" panose="020B0604020202020204" pitchFamily="34" charset="0"/>
                <a:cs typeface="Arial" panose="020B0604020202020204" pitchFamily="34" charset="0"/>
              </a:rPr>
              <a:t>age and development into consideration. From a communication standpoint, it really is no different than how we approach our daily interactions—adjusting for things such as language level, types of examples, or the degree of details, etc. </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Now of course, the context of these discussions is very sensitive in nature, so here we have some talking points from the National Association for Children of Addiction that have been adapted for use in our work with children, youth, and adolescents affected by parental substance use and/or co-occurring disorders. </a:t>
            </a:r>
          </a:p>
          <a:p>
            <a:endParaRPr lang="en-US"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cs typeface="Arial" panose="020B0604020202020204" pitchFamily="34" charset="0"/>
              </a:rPr>
              <a:t>Substance use and mental disorders are chronic health conditions—it is important to</a:t>
            </a:r>
            <a:r>
              <a:rPr lang="en-US" sz="1200" kern="1200" baseline="0" dirty="0">
                <a:solidFill>
                  <a:schemeClr val="tx1"/>
                </a:solidFill>
                <a:effectLst/>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cs typeface="Arial" panose="020B0604020202020204" pitchFamily="34" charset="0"/>
              </a:rPr>
              <a:t>explain to the child that their parent is not a bad person. They have a disease that requires help from doctors and other professionals. </a:t>
            </a:r>
          </a:p>
          <a:p>
            <a:pPr marL="171450" lvl="0" indent="-171450">
              <a:buFont typeface="Arial" panose="020B0604020202020204" pitchFamily="34" charset="0"/>
              <a:buChar char="•"/>
            </a:pPr>
            <a:endParaRPr lang="en-US"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cs typeface="Arial" panose="020B0604020202020204" pitchFamily="34" charset="0"/>
              </a:rPr>
              <a:t>It is also important to explain that the use of alcohol or other drugs may cause their parent to lose control. When a parent drinks or uses substances and has a co-occurring mental disorder, they may behave in ways that do not keep the child safe.</a:t>
            </a:r>
          </a:p>
          <a:p>
            <a:pPr marL="0" lvl="0" indent="0">
              <a:buFont typeface="Arial" panose="020B0604020202020204" pitchFamily="34" charset="0"/>
              <a:buNone/>
            </a:pPr>
            <a:endParaRPr lang="en-US"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cs typeface="Arial" panose="020B0604020202020204" pitchFamily="34" charset="0"/>
              </a:rPr>
              <a:t>Children, youth, and adolescents need to be reminded that their parent’s condition is not their fault, “You are not the reason your parent drinks alcohol, uses drugs, or struggles with their mental or emotional well-being. You did not cause this disease. And no matter how much you hope to, you simply cannot stop or fix your parent’s condition.”</a:t>
            </a:r>
          </a:p>
          <a:p>
            <a:pPr marL="171450" lvl="0" indent="-171450">
              <a:buFont typeface="Arial" panose="020B0604020202020204" pitchFamily="34" charset="0"/>
              <a:buChar char="•"/>
            </a:pPr>
            <a:endParaRPr lang="en-US"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cs typeface="Arial" panose="020B0604020202020204" pitchFamily="34" charset="0"/>
              </a:rPr>
              <a:t>It is important for children to realize that they are not alone, “There are a lot of children like you. In fact, there are millions of children whose parents use drugs or alcohol or who are affected by a mental disorder—some attend the same school as you, some may live in your same neighborhood. You are not alone.”</a:t>
            </a:r>
          </a:p>
          <a:p>
            <a:pPr marL="171450" lvl="0" indent="-171450">
              <a:buFont typeface="Arial" panose="020B0604020202020204" pitchFamily="34" charset="0"/>
              <a:buChar char="•"/>
            </a:pPr>
            <a:endParaRPr lang="en-US"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0" kern="1200" dirty="0">
                <a:solidFill>
                  <a:schemeClr val="tx1"/>
                </a:solidFill>
                <a:effectLst/>
                <a:latin typeface="Arial" panose="020B0604020202020204" pitchFamily="34" charset="0"/>
                <a:cs typeface="Arial" panose="020B0604020202020204" pitchFamily="34" charset="0"/>
              </a:rPr>
              <a:t>It may not feel like it, but it can really help to talk about what’s going on, “Let’s think of people you might talk to about your concerns or worries.</a:t>
            </a:r>
            <a:r>
              <a:rPr lang="en-US" sz="1200" kern="1200" dirty="0">
                <a:solidFill>
                  <a:schemeClr val="tx1"/>
                </a:solidFill>
                <a:effectLst/>
                <a:latin typeface="Arial" panose="020B0604020202020204" pitchFamily="34" charset="0"/>
                <a:cs typeface="Arial" panose="020B0604020202020204" pitchFamily="34" charset="0"/>
              </a:rPr>
              <a:t> You don’t have to feel scared or ashamed or embarrassed. There are people in your life who will listen and support you. One option might be your teacher, a close friend, or another trusted adult. </a:t>
            </a:r>
          </a:p>
          <a:p>
            <a:pPr marL="0" lvl="0" indent="0">
              <a:buFont typeface="Arial" panose="020B0604020202020204" pitchFamily="34" charset="0"/>
              <a:buNone/>
            </a:pPr>
            <a:r>
              <a:rPr lang="en-US" sz="1200" kern="1200" dirty="0">
                <a:solidFill>
                  <a:schemeClr val="tx1"/>
                </a:solidFill>
                <a:effectLst/>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Normalize what it must feel like to be worried and concerned about your parent or taking on more responsibility at home to help care for younger siblings, etc. Let them know you are in their life to help and support them—a safe place for them to talk about their worries, concerns, hopes, dreams, desires, or needs. </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457200" algn="l"/>
              </a:tabLst>
              <a:defRPr/>
            </a:pPr>
            <a:r>
              <a:rPr lang="en-US" i="0" dirty="0">
                <a:latin typeface="Arial" panose="020B0604020202020204" pitchFamily="34" charset="0"/>
                <a:cs typeface="Arial" panose="020B0604020202020204" pitchFamily="34" charset="0"/>
              </a:rPr>
              <a:t>(National Association for Children of Addiction, 2018)</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Association for Children of Addiction, 2018)</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National Association for Children of Addiction (NACoA). (2018). </a:t>
            </a:r>
            <a:r>
              <a:rPr lang="en-US" sz="1200" i="1" dirty="0">
                <a:effectLst/>
                <a:latin typeface="Arial" panose="020B0604020202020204" pitchFamily="34" charset="0"/>
                <a:ea typeface="Calibri" panose="020F0502020204030204" pitchFamily="34" charset="0"/>
                <a:cs typeface="Arial" panose="020B0604020202020204" pitchFamily="34" charset="0"/>
              </a:rPr>
              <a:t>Children of addiction: A kit for educators </a:t>
            </a:r>
            <a:r>
              <a:rPr lang="en-US" sz="1200" i="0" dirty="0">
                <a:effectLst/>
                <a:latin typeface="Arial" panose="020B0604020202020204" pitchFamily="34" charset="0"/>
                <a:ea typeface="Calibri" panose="020F0502020204030204" pitchFamily="34" charset="0"/>
                <a:cs typeface="Arial" panose="020B0604020202020204" pitchFamily="34" charset="0"/>
              </a:rPr>
              <a:t>(5</a:t>
            </a:r>
            <a:r>
              <a:rPr lang="en-US" sz="1200" i="0" baseline="30000" dirty="0">
                <a:effectLst/>
                <a:latin typeface="Arial" panose="020B0604020202020204" pitchFamily="34" charset="0"/>
                <a:ea typeface="Calibri" panose="020F0502020204030204" pitchFamily="34" charset="0"/>
                <a:cs typeface="Arial" panose="020B0604020202020204" pitchFamily="34" charset="0"/>
              </a:rPr>
              <a:t>th</a:t>
            </a:r>
            <a:r>
              <a:rPr lang="en-US" sz="1200" i="0" dirty="0">
                <a:effectLst/>
                <a:latin typeface="Arial" panose="020B0604020202020204" pitchFamily="34" charset="0"/>
                <a:ea typeface="Calibri" panose="020F0502020204030204" pitchFamily="34" charset="0"/>
                <a:cs typeface="Arial" panose="020B0604020202020204" pitchFamily="34" charset="0"/>
              </a:rPr>
              <a:t> ed.).</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https://nacoa.org/wp-content/uploads/2018/04/Kit-For-Educators.NACoA_.2018-1.pdf</a:t>
            </a:r>
            <a:r>
              <a:rPr lang="en-US" sz="12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49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A02D0-ED7F-4C1B-3475-25EF6FEDE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F962D-89CA-4891-A33B-7BCE4CA2D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A30FB-0733-CF25-3507-6120C3831EAA}"/>
              </a:ext>
            </a:extLst>
          </p:cNvPr>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0" marR="0" lvl="0" indent="0">
              <a:lnSpc>
                <a:spcPct val="107000"/>
              </a:lnSpc>
              <a:spcBef>
                <a:spcPts val="0"/>
              </a:spcBef>
              <a:spcAft>
                <a:spcPts val="0"/>
              </a:spcAft>
              <a:buFont typeface="Calibri" panose="020F0502020204030204" pitchFamily="34" charset="0"/>
              <a:buNone/>
            </a:pPr>
            <a:r>
              <a:rPr lang="en-US" dirty="0">
                <a:effectLst/>
                <a:latin typeface="Arial" panose="020B0604020202020204" pitchFamily="34" charset="0"/>
                <a:ea typeface="Calibri" panose="020F0502020204030204" pitchFamily="34" charset="0"/>
                <a:cs typeface="Arial" panose="020B0604020202020204" pitchFamily="34" charset="0"/>
              </a:rPr>
              <a:t>In addition to building our comfort level with discussing parental substance use and co-occurring disorders, we also need to advance our practice around engagement. The Safety House is a child protection tool designed to meaningfully involve children in the collaborative planning process. Both a practical and visual tool, the safety house provides a context for child welfare workers to:</a:t>
            </a:r>
          </a:p>
          <a:p>
            <a:pPr marL="0" marR="0" lvl="0" indent="0">
              <a:lnSpc>
                <a:spcPct val="107000"/>
              </a:lnSpc>
              <a:spcBef>
                <a:spcPts val="0"/>
              </a:spcBef>
              <a:spcAft>
                <a:spcPts val="0"/>
              </a:spcAft>
              <a:buFont typeface="Calibri" panose="020F0502020204030204" pitchFamily="34" charse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Talk with children about what is meant by ‘safety’ and ‘risk’ and learn what these terms mean to the child;</a:t>
            </a:r>
          </a:p>
          <a:p>
            <a:pPr marL="171450" marR="0" lvl="0" indent="-171450">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Learn about a child’s significant relationships and natural support networks; and</a:t>
            </a:r>
          </a:p>
          <a:p>
            <a:pPr marL="171450" marR="0" lvl="0" indent="-171450">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Gain a better understanding of what is needed for a child to feel safe and cared for in their home.</a:t>
            </a:r>
          </a:p>
          <a:p>
            <a:pPr marL="171450" marR="0" lvl="0" indent="-171450">
              <a:lnSpc>
                <a:spcPct val="107000"/>
              </a:lnSpc>
              <a:spcBef>
                <a:spcPts val="0"/>
              </a:spcBef>
              <a:spcAft>
                <a:spcPts val="0"/>
              </a:spcAft>
              <a:buFontTx/>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effectLst/>
                <a:latin typeface="Arial" panose="020B0604020202020204" pitchFamily="34" charset="0"/>
                <a:ea typeface="Calibri" panose="020F0502020204030204" pitchFamily="34" charset="0"/>
                <a:cs typeface="Arial" panose="020B0604020202020204" pitchFamily="34" charset="0"/>
              </a:rPr>
              <a:t>Developed by Sonja Parker Consultancy, the Safety House tool is widely used both as a standalone tool or within the larger Safety Organized Practice framework. Let’s now learn more about the different elements of the safety house.</a:t>
            </a:r>
          </a:p>
          <a:p>
            <a:pPr>
              <a:lnSpc>
                <a:spcPct val="107000"/>
              </a:lnSpc>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(Parker, 2009)</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Parker, S. (2009). </a:t>
            </a:r>
            <a:r>
              <a:rPr lang="en-US" b="0" i="1" dirty="0">
                <a:solidFill>
                  <a:srgbClr val="000000"/>
                </a:solidFill>
                <a:effectLst/>
                <a:latin typeface="Arial" panose="020B0604020202020204" pitchFamily="34" charset="0"/>
                <a:cs typeface="Arial" panose="020B0604020202020204" pitchFamily="34" charset="0"/>
              </a:rPr>
              <a:t>The “safety house’: A child protection tool for involving children in safety planning. </a:t>
            </a:r>
            <a:r>
              <a:rPr lang="en-US" dirty="0">
                <a:latin typeface="Arial" panose="020B0604020202020204" pitchFamily="34" charset="0"/>
                <a:cs typeface="Arial" panose="020B0604020202020204" pitchFamily="34" charset="0"/>
              </a:rPr>
              <a:t>SP Consultancy. </a:t>
            </a:r>
            <a:r>
              <a:rPr lang="en-US" dirty="0">
                <a:latin typeface="Arial" panose="020B0604020202020204" pitchFamily="34" charset="0"/>
                <a:cs typeface="Arial" panose="020B0604020202020204" pitchFamily="34" charset="0"/>
                <a:hlinkClick r:id="rId3"/>
              </a:rPr>
              <a:t>https://www.partneringforsafety.com/uploads/2/2/3/9/22399958/safety_house_booklet.pdf</a:t>
            </a:r>
            <a:r>
              <a:rPr lang="en-US" dirty="0">
                <a:latin typeface="Arial" panose="020B0604020202020204" pitchFamily="34" charset="0"/>
                <a:cs typeface="Arial" panose="020B0604020202020204" pitchFamily="34" charset="0"/>
              </a:rPr>
              <a:t>  </a:t>
            </a:r>
            <a:endParaRPr lang="en-US" i="1" dirty="0">
              <a:latin typeface="Arial" panose="020B0604020202020204" pitchFamily="34" charset="0"/>
              <a:cs typeface="Arial" panose="020B0604020202020204" pitchFamily="34" charset="0"/>
            </a:endParaRPr>
          </a:p>
          <a:p>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9765359-B4B7-1D9F-794E-6F35CA6D4A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619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8EAAA-5D13-9DC3-7BB0-75E0E88DE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3086A-4720-93FD-68E0-A67EC920B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52157-FB5B-796F-D795-ECA1FDEE6012}"/>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Calibri" panose="020F0502020204030204" pitchFamily="34" charset="0"/>
              <a:buNone/>
            </a:pPr>
            <a:r>
              <a:rPr lang="en-US" dirty="0">
                <a:effectLst/>
                <a:latin typeface="Arial" panose="020B0604020202020204" pitchFamily="34" charset="0"/>
                <a:ea typeface="Calibri" panose="020F0502020204030204" pitchFamily="34" charset="0"/>
                <a:cs typeface="Arial" panose="020B0604020202020204" pitchFamily="34" charset="0"/>
              </a:rPr>
              <a:t>There are five main Elements of the Safety House:</a:t>
            </a:r>
          </a:p>
          <a:p>
            <a:pPr marL="0" marR="0" lvl="0" indent="0">
              <a:lnSpc>
                <a:spcPct val="107000"/>
              </a:lnSpc>
              <a:spcBef>
                <a:spcPts val="0"/>
              </a:spcBef>
              <a:spcAft>
                <a:spcPts val="0"/>
              </a:spcAft>
              <a:buFont typeface="Calibri" panose="020F0502020204030204" pitchFamily="34" charse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The </a:t>
            </a:r>
            <a:r>
              <a:rPr lang="en-US" dirty="0">
                <a:latin typeface="Arial" panose="020B0604020202020204" pitchFamily="34" charset="0"/>
                <a:ea typeface="Calibri" panose="020F0502020204030204" pitchFamily="34" charset="0"/>
                <a:cs typeface="Arial" panose="020B0604020202020204" pitchFamily="34" charset="0"/>
              </a:rPr>
              <a:t>i</a:t>
            </a:r>
            <a:r>
              <a:rPr lang="en-US" dirty="0">
                <a:effectLst/>
                <a:latin typeface="Arial" panose="020B0604020202020204" pitchFamily="34" charset="0"/>
                <a:ea typeface="Calibri" panose="020F0502020204030204" pitchFamily="34" charset="0"/>
                <a:cs typeface="Arial" panose="020B0604020202020204" pitchFamily="34" charset="0"/>
              </a:rPr>
              <a:t>nner </a:t>
            </a:r>
            <a:r>
              <a:rPr lang="en-US" dirty="0">
                <a:latin typeface="Arial" panose="020B0604020202020204" pitchFamily="34" charset="0"/>
                <a:ea typeface="Calibri" panose="020F0502020204030204" pitchFamily="34" charset="0"/>
                <a:cs typeface="Arial" panose="020B0604020202020204" pitchFamily="34" charset="0"/>
              </a:rPr>
              <a:t>c</a:t>
            </a:r>
            <a:r>
              <a:rPr lang="en-US" dirty="0">
                <a:effectLst/>
                <a:latin typeface="Arial" panose="020B0604020202020204" pitchFamily="34" charset="0"/>
                <a:ea typeface="Calibri" panose="020F0502020204030204" pitchFamily="34" charset="0"/>
                <a:cs typeface="Arial" panose="020B0604020202020204" pitchFamily="34" charset="0"/>
              </a:rPr>
              <a:t>ircle and </a:t>
            </a:r>
            <a:r>
              <a:rPr lang="en-US" dirty="0">
                <a:latin typeface="Arial" panose="020B0604020202020204" pitchFamily="34" charset="0"/>
                <a:ea typeface="Calibri" panose="020F0502020204030204" pitchFamily="34" charset="0"/>
                <a:cs typeface="Arial" panose="020B0604020202020204" pitchFamily="34" charset="0"/>
              </a:rPr>
              <a:t>i</a:t>
            </a:r>
            <a:r>
              <a:rPr lang="en-US" dirty="0">
                <a:effectLst/>
                <a:latin typeface="Arial" panose="020B0604020202020204" pitchFamily="34" charset="0"/>
                <a:ea typeface="Calibri" panose="020F0502020204030204" pitchFamily="34" charset="0"/>
                <a:cs typeface="Arial" panose="020B0604020202020204" pitchFamily="34" charset="0"/>
              </a:rPr>
              <a:t>nside </a:t>
            </a:r>
            <a:r>
              <a:rPr lang="en-US" dirty="0">
                <a:latin typeface="Arial" panose="020B0604020202020204" pitchFamily="34" charset="0"/>
                <a:ea typeface="Calibri" panose="020F0502020204030204" pitchFamily="34" charset="0"/>
                <a:cs typeface="Arial" panose="020B0604020202020204" pitchFamily="34" charset="0"/>
              </a:rPr>
              <a:t>f</a:t>
            </a:r>
            <a:r>
              <a:rPr lang="en-US" dirty="0">
                <a:effectLst/>
                <a:latin typeface="Arial" panose="020B0604020202020204" pitchFamily="34" charset="0"/>
                <a:ea typeface="Calibri" panose="020F0502020204030204" pitchFamily="34" charset="0"/>
                <a:cs typeface="Arial" panose="020B0604020202020204" pitchFamily="34" charset="0"/>
              </a:rPr>
              <a:t>our walls represent </a:t>
            </a:r>
            <a:r>
              <a:rPr lang="en-US" b="0" u="sng" dirty="0">
                <a:effectLst/>
                <a:latin typeface="Arial" panose="020B0604020202020204" pitchFamily="34" charset="0"/>
                <a:ea typeface="Calibri" panose="020F0502020204030204" pitchFamily="34" charset="0"/>
                <a:cs typeface="Arial" panose="020B0604020202020204" pitchFamily="34" charset="0"/>
              </a:rPr>
              <a:t>Inside the Safety House</a:t>
            </a:r>
            <a:r>
              <a:rPr lang="en-US" dirty="0">
                <a:effectLst/>
                <a:latin typeface="Arial" panose="020B0604020202020204" pitchFamily="34" charset="0"/>
                <a:ea typeface="Calibri" panose="020F0502020204030204" pitchFamily="34" charset="0"/>
                <a:cs typeface="Arial" panose="020B0604020202020204" pitchFamily="34" charset="0"/>
              </a:rPr>
              <a:t>. The child is asked to draw themselves followed by anybody else who they would want living in their safety house, and including details related to their day-to-day activities</a:t>
            </a:r>
            <a:r>
              <a:rPr lang="en-US" dirty="0">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The o</a:t>
            </a:r>
            <a:r>
              <a:rPr lang="en-US" dirty="0">
                <a:effectLst/>
                <a:latin typeface="Arial" panose="020B0604020202020204" pitchFamily="34" charset="0"/>
                <a:ea typeface="Calibri" panose="020F0502020204030204" pitchFamily="34" charset="0"/>
                <a:cs typeface="Arial" panose="020B0604020202020204" pitchFamily="34" charset="0"/>
              </a:rPr>
              <a:t>uter </a:t>
            </a:r>
            <a:r>
              <a:rPr lang="en-US" dirty="0">
                <a:latin typeface="Arial" panose="020B0604020202020204" pitchFamily="34" charset="0"/>
                <a:ea typeface="Calibri" panose="020F0502020204030204" pitchFamily="34" charset="0"/>
                <a:cs typeface="Arial" panose="020B0604020202020204" pitchFamily="34" charset="0"/>
              </a:rPr>
              <a:t>s</a:t>
            </a:r>
            <a:r>
              <a:rPr lang="en-US" dirty="0">
                <a:effectLst/>
                <a:latin typeface="Arial" panose="020B0604020202020204" pitchFamily="34" charset="0"/>
                <a:ea typeface="Calibri" panose="020F0502020204030204" pitchFamily="34" charset="0"/>
                <a:cs typeface="Arial" panose="020B0604020202020204" pitchFamily="34" charset="0"/>
              </a:rPr>
              <a:t>emi-circle represents </a:t>
            </a:r>
            <a:r>
              <a:rPr lang="en-US" b="0" u="sng" dirty="0">
                <a:effectLst/>
                <a:latin typeface="Arial" panose="020B0604020202020204" pitchFamily="34" charset="0"/>
                <a:ea typeface="Calibri" panose="020F0502020204030204" pitchFamily="34" charset="0"/>
                <a:cs typeface="Arial" panose="020B0604020202020204" pitchFamily="34" charset="0"/>
              </a:rPr>
              <a:t>Visiting the Safety House</a:t>
            </a:r>
            <a:r>
              <a:rPr lang="en-US" dirty="0">
                <a:effectLst/>
                <a:latin typeface="Arial" panose="020B0604020202020204" pitchFamily="34" charset="0"/>
                <a:ea typeface="Calibri" panose="020F0502020204030204" pitchFamily="34" charset="0"/>
                <a:cs typeface="Arial" panose="020B0604020202020204" pitchFamily="34" charset="0"/>
              </a:rPr>
              <a:t>. In this section the child is asked to identify people who they would like to visit their safety house to help keep them feeling safe and cared for.</a:t>
            </a:r>
          </a:p>
          <a:p>
            <a:pPr marL="285750" indent="-285750">
              <a:lnSpc>
                <a:spcPct val="107000"/>
              </a:lnSpc>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Next, and totally separate from their </a:t>
            </a:r>
            <a:r>
              <a:rPr lang="en-US" dirty="0">
                <a:latin typeface="Arial" panose="020B0604020202020204" pitchFamily="34" charset="0"/>
                <a:ea typeface="Calibri" panose="020F0502020204030204" pitchFamily="34" charset="0"/>
                <a:cs typeface="Arial" panose="020B0604020202020204" pitchFamily="34" charset="0"/>
              </a:rPr>
              <a:t>s</a:t>
            </a:r>
            <a:r>
              <a:rPr lang="en-US" b="0" dirty="0">
                <a:effectLst/>
                <a:latin typeface="Arial" panose="020B0604020202020204" pitchFamily="34" charset="0"/>
                <a:ea typeface="Calibri" panose="020F0502020204030204" pitchFamily="34" charset="0"/>
                <a:cs typeface="Arial" panose="020B0604020202020204" pitchFamily="34" charset="0"/>
              </a:rPr>
              <a:t>afety </a:t>
            </a:r>
            <a:r>
              <a:rPr lang="en-US" dirty="0">
                <a:latin typeface="Arial" panose="020B0604020202020204" pitchFamily="34" charset="0"/>
                <a:ea typeface="Calibri" panose="020F0502020204030204" pitchFamily="34" charset="0"/>
                <a:cs typeface="Arial" panose="020B0604020202020204" pitchFamily="34" charset="0"/>
              </a:rPr>
              <a:t>h</a:t>
            </a:r>
            <a:r>
              <a:rPr lang="en-US" b="0" dirty="0">
                <a:effectLst/>
                <a:latin typeface="Arial" panose="020B0604020202020204" pitchFamily="34" charset="0"/>
                <a:ea typeface="Calibri" panose="020F0502020204030204" pitchFamily="34" charset="0"/>
                <a:cs typeface="Arial" panose="020B0604020202020204" pitchFamily="34" charset="0"/>
              </a:rPr>
              <a:t>ouse</a:t>
            </a:r>
            <a:r>
              <a:rPr lang="en-US" dirty="0">
                <a:effectLst/>
                <a:latin typeface="Arial" panose="020B0604020202020204" pitchFamily="34" charset="0"/>
                <a:ea typeface="Calibri" panose="020F0502020204030204" pitchFamily="34" charset="0"/>
                <a:cs typeface="Arial" panose="020B0604020202020204" pitchFamily="34" charset="0"/>
              </a:rPr>
              <a:t>, is the </a:t>
            </a:r>
            <a:r>
              <a:rPr lang="en-US" b="0" u="sng" dirty="0">
                <a:effectLst/>
                <a:latin typeface="Arial" panose="020B0604020202020204" pitchFamily="34" charset="0"/>
                <a:ea typeface="Calibri" panose="020F0502020204030204" pitchFamily="34" charset="0"/>
                <a:cs typeface="Arial" panose="020B0604020202020204" pitchFamily="34" charset="0"/>
              </a:rPr>
              <a:t>Red Circle</a:t>
            </a:r>
            <a:r>
              <a:rPr lang="en-US" dirty="0">
                <a:effectLst/>
                <a:latin typeface="Arial" panose="020B0604020202020204" pitchFamily="34" charset="0"/>
                <a:ea typeface="Calibri" panose="020F0502020204030204" pitchFamily="34" charset="0"/>
                <a:cs typeface="Arial" panose="020B0604020202020204" pitchFamily="34" charset="0"/>
              </a:rPr>
              <a:t>, which</a:t>
            </a:r>
            <a:r>
              <a:rPr lang="en-US" dirty="0">
                <a:latin typeface="Arial" panose="020B0604020202020204" pitchFamily="34" charset="0"/>
                <a:ea typeface="Calibri" panose="020F0502020204030204" pitchFamily="34" charset="0"/>
                <a:cs typeface="Arial" panose="020B0604020202020204" pitchFamily="34" charset="0"/>
              </a:rPr>
              <a:t> says, “Who should not be allowed in?” and represents </a:t>
            </a:r>
            <a:r>
              <a:rPr lang="en-US" b="0" dirty="0">
                <a:effectLst/>
                <a:latin typeface="Arial" panose="020B0604020202020204" pitchFamily="34" charset="0"/>
                <a:ea typeface="Calibri" panose="020F0502020204030204" pitchFamily="34" charset="0"/>
                <a:cs typeface="Arial" panose="020B0604020202020204" pitchFamily="34" charset="0"/>
              </a:rPr>
              <a:t>unsafe people</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The child is asked</a:t>
            </a:r>
            <a:r>
              <a:rPr lang="en-US" dirty="0">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to identify people they do not want in their safety house, either living in the house or just visiting.</a:t>
            </a:r>
          </a:p>
          <a:p>
            <a:pPr marL="285750" indent="-285750">
              <a:lnSpc>
                <a:spcPct val="107000"/>
              </a:lnSpc>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The </a:t>
            </a:r>
            <a:r>
              <a:rPr lang="en-US" b="0" u="sng" dirty="0">
                <a:effectLst/>
                <a:latin typeface="Arial" panose="020B0604020202020204" pitchFamily="34" charset="0"/>
                <a:ea typeface="Calibri" panose="020F0502020204030204" pitchFamily="34" charset="0"/>
                <a:cs typeface="Arial" panose="020B0604020202020204" pitchFamily="34" charset="0"/>
              </a:rPr>
              <a:t>Roof </a:t>
            </a:r>
            <a:r>
              <a:rPr lang="en-US" dirty="0">
                <a:effectLst/>
                <a:latin typeface="Arial" panose="020B0604020202020204" pitchFamily="34" charset="0"/>
                <a:ea typeface="Calibri" panose="020F0502020204030204" pitchFamily="34" charset="0"/>
                <a:cs typeface="Arial" panose="020B0604020202020204" pitchFamily="34" charset="0"/>
              </a:rPr>
              <a:t>represents the </a:t>
            </a:r>
            <a:r>
              <a:rPr lang="en-US" b="0" dirty="0">
                <a:effectLst/>
                <a:latin typeface="Arial" panose="020B0604020202020204" pitchFamily="34" charset="0"/>
                <a:ea typeface="Calibri" panose="020F0502020204030204" pitchFamily="34" charset="0"/>
                <a:cs typeface="Arial" panose="020B0604020202020204" pitchFamily="34" charset="0"/>
              </a:rPr>
              <a:t>rules of the </a:t>
            </a:r>
            <a:r>
              <a:rPr lang="en-US" dirty="0">
                <a:latin typeface="Arial" panose="020B0604020202020204" pitchFamily="34" charset="0"/>
                <a:ea typeface="Calibri" panose="020F0502020204030204" pitchFamily="34" charset="0"/>
                <a:cs typeface="Arial" panose="020B0604020202020204" pitchFamily="34" charset="0"/>
              </a:rPr>
              <a:t>s</a:t>
            </a:r>
            <a:r>
              <a:rPr lang="en-US" b="0" dirty="0">
                <a:effectLst/>
                <a:latin typeface="Arial" panose="020B0604020202020204" pitchFamily="34" charset="0"/>
                <a:ea typeface="Calibri" panose="020F0502020204030204" pitchFamily="34" charset="0"/>
                <a:cs typeface="Arial" panose="020B0604020202020204" pitchFamily="34" charset="0"/>
              </a:rPr>
              <a:t>afety house. </a:t>
            </a:r>
            <a:r>
              <a:rPr lang="en-US" dirty="0">
                <a:effectLst/>
                <a:latin typeface="Arial" panose="020B0604020202020204" pitchFamily="34" charset="0"/>
                <a:ea typeface="Calibri" panose="020F0502020204030204" pitchFamily="34" charset="0"/>
                <a:cs typeface="Arial" panose="020B0604020202020204" pitchFamily="34" charset="0"/>
              </a:rPr>
              <a:t>The child is asked to provide their own rules for their safety house, specifically addressing behaviors that will keep everyone feeling safe and cared for. </a:t>
            </a:r>
          </a:p>
          <a:p>
            <a:pPr marL="285750" indent="-285750">
              <a:lnSpc>
                <a:spcPct val="107000"/>
              </a:lnSpc>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And finally, the </a:t>
            </a:r>
            <a:r>
              <a:rPr lang="en-US" b="0" u="sng" dirty="0">
                <a:effectLst/>
                <a:latin typeface="Arial" panose="020B0604020202020204" pitchFamily="34" charset="0"/>
                <a:ea typeface="Calibri" panose="020F0502020204030204" pitchFamily="34" charset="0"/>
                <a:cs typeface="Arial" panose="020B0604020202020204" pitchFamily="34" charset="0"/>
              </a:rPr>
              <a:t>Safety Path </a:t>
            </a:r>
            <a:r>
              <a:rPr lang="en-US" dirty="0">
                <a:effectLst/>
                <a:latin typeface="Arial" panose="020B0604020202020204" pitchFamily="34" charset="0"/>
                <a:ea typeface="Calibri" panose="020F0502020204030204" pitchFamily="34" charset="0"/>
                <a:cs typeface="Arial" panose="020B0604020202020204" pitchFamily="34" charset="0"/>
              </a:rPr>
              <a:t>represents </a:t>
            </a:r>
            <a:r>
              <a:rPr lang="en-US" dirty="0">
                <a:latin typeface="Arial" panose="020B0604020202020204" pitchFamily="34" charset="0"/>
                <a:ea typeface="Calibri" panose="020F0502020204030204" pitchFamily="34" charset="0"/>
                <a:cs typeface="Arial" panose="020B0604020202020204" pitchFamily="34" charset="0"/>
              </a:rPr>
              <a:t>a </a:t>
            </a:r>
            <a:r>
              <a:rPr lang="en-US" b="0" dirty="0">
                <a:effectLst/>
                <a:latin typeface="Arial" panose="020B0604020202020204" pitchFamily="34" charset="0"/>
                <a:ea typeface="Calibri" panose="020F0502020204030204" pitchFamily="34" charset="0"/>
                <a:cs typeface="Arial" panose="020B0604020202020204" pitchFamily="34" charset="0"/>
              </a:rPr>
              <a:t>safety scale</a:t>
            </a:r>
            <a:r>
              <a:rPr lang="en-US" dirty="0">
                <a:effectLst/>
                <a:latin typeface="Arial" panose="020B0604020202020204" pitchFamily="34" charset="0"/>
                <a:ea typeface="Calibri" panose="020F0502020204030204" pitchFamily="34" charset="0"/>
                <a:cs typeface="Arial" panose="020B0604020202020204" pitchFamily="34" charset="0"/>
              </a:rPr>
              <a:t>. The </a:t>
            </a:r>
            <a:r>
              <a:rPr lang="en-US" dirty="0">
                <a:latin typeface="Arial" panose="020B0604020202020204" pitchFamily="34" charset="0"/>
                <a:ea typeface="Calibri" panose="020F0502020204030204" pitchFamily="34" charset="0"/>
                <a:cs typeface="Arial" panose="020B0604020202020204" pitchFamily="34" charset="0"/>
              </a:rPr>
              <a:t>child is </a:t>
            </a:r>
            <a:r>
              <a:rPr lang="en-US" dirty="0">
                <a:effectLst/>
                <a:latin typeface="Arial" panose="020B0604020202020204" pitchFamily="34" charset="0"/>
                <a:ea typeface="Calibri" panose="020F0502020204030204" pitchFamily="34" charset="0"/>
                <a:cs typeface="Arial" panose="020B0604020202020204" pitchFamily="34" charset="0"/>
              </a:rPr>
              <a:t>asked to rate their current level of safety and well-being with the beginning of the path representing ‘very worried’ to the end of the path or entry way of their safety </a:t>
            </a:r>
            <a:r>
              <a:rPr lang="en-US" dirty="0">
                <a:latin typeface="Arial" panose="020B0604020202020204" pitchFamily="34" charset="0"/>
                <a:ea typeface="Calibri" panose="020F0502020204030204" pitchFamily="34" charset="0"/>
                <a:cs typeface="Arial" panose="020B0604020202020204" pitchFamily="34" charset="0"/>
              </a:rPr>
              <a:t>path</a:t>
            </a:r>
            <a:r>
              <a:rPr lang="en-US" dirty="0">
                <a:effectLst/>
                <a:latin typeface="Arial" panose="020B0604020202020204" pitchFamily="34" charset="0"/>
                <a:ea typeface="Calibri" panose="020F0502020204030204" pitchFamily="34" charset="0"/>
                <a:cs typeface="Arial" panose="020B0604020202020204" pitchFamily="34" charset="0"/>
              </a:rPr>
              <a:t> representing ‘no worries.”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Once done completing the safety house with a child be sure to talk about what happens next with the collaborative planning process; share the safety house with the child and family team to help inform and provide a voice to the child in the collaborative planning process. This tool is very easy to use and very child friendly—what’s great is that it is also designed to work across the full child welfare services continuum—family preservation, family maintenance, family reunification. We’ve included the link to access the full resource tool including blank templates for your use with families at the end of this slide deck. </a:t>
            </a: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r>
              <a:rPr lang="en-US" b="1" dirty="0">
                <a:effectLst/>
                <a:latin typeface="Arial" panose="020B0604020202020204" pitchFamily="34" charset="0"/>
                <a:ea typeface="Calibri" panose="020F0502020204030204" pitchFamily="34" charset="0"/>
                <a:cs typeface="Arial" panose="020B0604020202020204" pitchFamily="34" charset="0"/>
              </a:rPr>
              <a:t>Prompt for Participants:</a:t>
            </a: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b="1" dirty="0">
                <a:effectLst/>
                <a:latin typeface="Arial" panose="020B0604020202020204" pitchFamily="34" charset="0"/>
                <a:ea typeface="Calibri" panose="020F0502020204030204" pitchFamily="34" charset="0"/>
                <a:cs typeface="Arial" panose="020B0604020202020204" pitchFamily="34" charset="0"/>
              </a:rPr>
              <a:t>Does anyone have any experience using this tool with children? Any key takeaways or lessons to share with your peers?</a:t>
            </a: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pPr>
            <a:r>
              <a:rPr lang="en-US" kern="100" dirty="0">
                <a:effectLst/>
                <a:latin typeface="Aptos" panose="020B0004020202020204" pitchFamily="34" charset="0"/>
                <a:ea typeface="Aptos" panose="020B0004020202020204" pitchFamily="34" charset="0"/>
                <a:cs typeface="Times New Roman" panose="02020603050405020304" pitchFamily="18" charset="0"/>
              </a:rPr>
              <a:t>Parker, S.: </a:t>
            </a:r>
            <a:r>
              <a:rPr lang="en-US" i="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The Safety House</a:t>
            </a:r>
            <a:r>
              <a:rPr lang="en-US" i="1" kern="100" dirty="0">
                <a:effectLst/>
                <a:latin typeface="Aptos" panose="020B0004020202020204" pitchFamily="34" charset="0"/>
                <a:ea typeface="Aptos" panose="020B0004020202020204" pitchFamily="34" charset="0"/>
                <a:cs typeface="Times New Roman" panose="02020603050405020304" pitchFamily="18" charset="0"/>
              </a:rPr>
              <a:t> </a:t>
            </a:r>
            <a:r>
              <a:rPr lang="en-US" kern="100" dirty="0">
                <a:effectLst/>
                <a:latin typeface="Aptos" panose="020B0004020202020204" pitchFamily="34" charset="0"/>
                <a:ea typeface="Aptos" panose="020B0004020202020204" pitchFamily="34" charset="0"/>
                <a:cs typeface="Times New Roman" panose="02020603050405020304" pitchFamily="18" charset="0"/>
              </a:rPr>
              <a:t>(2009)</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kern="100" dirty="0">
                <a:effectLst/>
                <a:latin typeface="Arial" panose="020B0604020202020204" pitchFamily="34" charset="0"/>
                <a:ea typeface="Aptos" panose="020B0004020202020204" pitchFamily="34" charset="0"/>
                <a:cs typeface="Arial" panose="020B0604020202020204" pitchFamily="34" charset="0"/>
              </a:rPr>
              <a:t>(Northern California Training Academy, 2017)</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(Parker, 2009)</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Parker, S. (2009). </a:t>
            </a:r>
            <a:r>
              <a:rPr lang="en-US" b="0" i="1" dirty="0">
                <a:solidFill>
                  <a:srgbClr val="000000"/>
                </a:solidFill>
                <a:effectLst/>
                <a:latin typeface="Arial" panose="020B0604020202020204" pitchFamily="34" charset="0"/>
                <a:cs typeface="Arial" panose="020B0604020202020204" pitchFamily="34" charset="0"/>
              </a:rPr>
              <a:t>The “safety house’: A child protection tool for involving children in safety planning. </a:t>
            </a:r>
            <a:r>
              <a:rPr lang="en-US" dirty="0">
                <a:latin typeface="Arial" panose="020B0604020202020204" pitchFamily="34" charset="0"/>
                <a:cs typeface="Arial" panose="020B0604020202020204" pitchFamily="34" charset="0"/>
              </a:rPr>
              <a:t>SP Consultancy. </a:t>
            </a:r>
            <a:r>
              <a:rPr lang="en-US" dirty="0">
                <a:latin typeface="Arial" panose="020B0604020202020204" pitchFamily="34" charset="0"/>
                <a:cs typeface="Arial" panose="020B0604020202020204" pitchFamily="34" charset="0"/>
                <a:hlinkClick r:id="rId3"/>
              </a:rPr>
              <a:t>https://www.partneringforsafety.com/_files/ugd/c64e56_ba7201ae13e84897b4c85ec6f96cfa25.pdf</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pPr>
              <a:defRPr/>
            </a:pPr>
            <a:r>
              <a:rPr lang="en-US" kern="100" dirty="0">
                <a:effectLst/>
                <a:latin typeface="Arial" panose="020B0604020202020204" pitchFamily="34" charset="0"/>
                <a:ea typeface="Aptos" panose="020B0004020202020204" pitchFamily="34" charset="0"/>
                <a:cs typeface="Arial" panose="020B0604020202020204" pitchFamily="34" charset="0"/>
              </a:rPr>
              <a:t>Northern California Training Academy. (2017). </a:t>
            </a:r>
            <a:r>
              <a:rPr lang="en-US" i="1" kern="100" dirty="0">
                <a:effectLst/>
                <a:latin typeface="Arial" panose="020B0604020202020204" pitchFamily="34" charset="0"/>
                <a:ea typeface="Aptos" panose="020B0004020202020204" pitchFamily="34" charset="0"/>
                <a:cs typeface="Arial" panose="020B0604020202020204" pitchFamily="34" charset="0"/>
              </a:rPr>
              <a:t>Safety organized practice quick guide: The safety house.</a:t>
            </a:r>
            <a:r>
              <a:rPr lang="en-US" kern="100" dirty="0">
                <a:effectLst/>
                <a:latin typeface="Arial" panose="020B0604020202020204" pitchFamily="34" charset="0"/>
                <a:ea typeface="Aptos" panose="020B0004020202020204" pitchFamily="34" charset="0"/>
                <a:cs typeface="Arial" panose="020B0604020202020204" pitchFamily="34" charset="0"/>
              </a:rPr>
              <a:t> UC Davis. </a:t>
            </a: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https://ucdavis.app.box.com/s/kach1ze6pzl3jv773yoegn2k3bjwapq8</a:t>
            </a:r>
            <a:r>
              <a:rPr lang="en-US" kern="100" dirty="0">
                <a:effectLst/>
                <a:latin typeface="Arial" panose="020B0604020202020204" pitchFamily="34" charset="0"/>
                <a:ea typeface="Aptos" panose="020B00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F9BE16CB-7F02-94A2-4070-393F5F997A6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67993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C7801-EF79-5227-EA0C-8BBEEE955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0F050-713F-014B-673C-2B10D7ECC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896B5-4D1C-1265-67BE-386FB9D49DCB}"/>
              </a:ext>
            </a:extLst>
          </p:cNvPr>
          <p:cNvSpPr>
            <a:spLocks noGrp="1"/>
          </p:cNvSpPr>
          <p:nvPr>
            <p:ph type="body" idx="1"/>
          </p:nvPr>
        </p:nvSpPr>
        <p:spPr/>
        <p:txBody>
          <a:bodyPr/>
          <a:lstStyle/>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Facilitator Script:</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Now, what works well with younger children may not land as well with older youth and adolescents. Authentic engagement for this population really centers around building trust and developing connections for meaningful and supportive relationships. Older youth and adolescents are very perceptive beings, and will thrive most when met with non-judgment, empathy, and compassion. Let’s review some helpful strategies to support our practice:</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u="sng" dirty="0">
                <a:latin typeface="Arial" panose="020B0604020202020204" pitchFamily="34" charset="0"/>
                <a:cs typeface="Arial" panose="020B0604020202020204" pitchFamily="34" charset="0"/>
              </a:rPr>
              <a:t>Engage:</a:t>
            </a:r>
            <a:r>
              <a:rPr lang="en-US" b="0" dirty="0">
                <a:latin typeface="Arial" panose="020B0604020202020204" pitchFamily="34" charset="0"/>
                <a:cs typeface="Arial" panose="020B0604020202020204" pitchFamily="34" charset="0"/>
              </a:rPr>
              <a:t> Be sure to designate enough time to really foster and develop the relationship. </a:t>
            </a:r>
            <a:r>
              <a:rPr lang="en-US" dirty="0">
                <a:latin typeface="Arial" panose="020B0604020202020204" pitchFamily="34" charset="0"/>
                <a:cs typeface="Arial" panose="020B0604020202020204" pitchFamily="34" charset="0"/>
              </a:rPr>
              <a:t>Y</a:t>
            </a:r>
            <a:r>
              <a:rPr lang="en-US" b="0" dirty="0">
                <a:latin typeface="Arial" panose="020B0604020202020204" pitchFamily="34" charset="0"/>
                <a:cs typeface="Arial" panose="020B0604020202020204" pitchFamily="34" charset="0"/>
              </a:rPr>
              <a:t>our contacts with them are an opportunity to engage and hear their story from their own perspective; and learn about what is going on and what is needed to help increase their safety, stability, and well-being:</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u="sng" dirty="0">
                <a:latin typeface="Arial" panose="020B0604020202020204" pitchFamily="34" charset="0"/>
                <a:cs typeface="Arial" panose="020B0604020202020204" pitchFamily="34" charset="0"/>
              </a:rPr>
              <a:t>Assess</a:t>
            </a:r>
            <a:r>
              <a:rPr lang="en-US" b="0" dirty="0">
                <a:latin typeface="Arial" panose="020B0604020202020204" pitchFamily="34" charset="0"/>
                <a:cs typeface="Arial" panose="020B0604020202020204" pitchFamily="34" charset="0"/>
              </a:rPr>
              <a:t>: Approach your assessment more like a conversation versus a series of prescribed questions to increase greater levels of transparency and trust;</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u="sng" dirty="0">
                <a:latin typeface="Arial" panose="020B0604020202020204" pitchFamily="34" charset="0"/>
                <a:cs typeface="Arial" panose="020B0604020202020204" pitchFamily="34" charset="0"/>
              </a:rPr>
              <a:t>Team</a:t>
            </a:r>
            <a:r>
              <a:rPr lang="en-US" b="0" dirty="0">
                <a:latin typeface="Arial" panose="020B0604020202020204" pitchFamily="34" charset="0"/>
                <a:cs typeface="Arial" panose="020B0604020202020204" pitchFamily="34" charset="0"/>
              </a:rPr>
              <a:t>: Create a teaming environment that encourages and promotes their active participation in shared decision-making and case planning that is strength-based, needs-driven, and responsive; and finally</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u="sng" dirty="0">
                <a:latin typeface="Arial" panose="020B0604020202020204" pitchFamily="34" charset="0"/>
                <a:cs typeface="Arial" panose="020B0604020202020204" pitchFamily="34" charset="0"/>
              </a:rPr>
              <a:t>Empower</a:t>
            </a:r>
            <a:r>
              <a:rPr lang="en-US" b="0" dirty="0">
                <a:latin typeface="Arial" panose="020B0604020202020204" pitchFamily="34" charset="0"/>
                <a:cs typeface="Arial" panose="020B0604020202020204" pitchFamily="34" charset="0"/>
              </a:rPr>
              <a:t>: Maintain an empowerment-based approach that truly respects and values their wisdom and lived experience, ensuring opportunities for voice and choice throughout the child welfare intervention period. </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Working with Adolescents: Practice Tips and Resource Guide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(2021)</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(Children’s Bureau, 2022)</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Children's Bureau. (2022). </a:t>
            </a:r>
            <a:r>
              <a:rPr lang="en-US" i="1" dirty="0">
                <a:effectLst/>
                <a:latin typeface="Arial" panose="020B0604020202020204" pitchFamily="34" charset="0"/>
                <a:ea typeface="Calibri" panose="020F0502020204030204" pitchFamily="34" charset="0"/>
                <a:cs typeface="Arial" panose="020B0604020202020204" pitchFamily="34" charset="0"/>
              </a:rPr>
              <a:t>Quality improvement center on engaging youth in finding permanency - QIC-EY</a:t>
            </a:r>
            <a:r>
              <a:rPr lang="en-US" dirty="0">
                <a:effectLst/>
                <a:latin typeface="Arial" panose="020B0604020202020204" pitchFamily="34" charset="0"/>
                <a:ea typeface="Calibri" panose="020F0502020204030204" pitchFamily="34" charset="0"/>
                <a:cs typeface="Arial" panose="020B0604020202020204" pitchFamily="34" charset="0"/>
              </a:rPr>
              <a:t>. Administration for Children and Families,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https://qic-ey.org/wp-content/uploads/2022/02/QIC-EY-2022-Summary-final.pdf</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US" b="0" dirty="0"/>
          </a:p>
        </p:txBody>
      </p:sp>
      <p:sp>
        <p:nvSpPr>
          <p:cNvPr id="4" name="Slide Number Placeholder 3">
            <a:extLst>
              <a:ext uri="{FF2B5EF4-FFF2-40B4-BE49-F238E27FC236}">
                <a16:creationId xmlns:a16="http://schemas.microsoft.com/office/drawing/2014/main" id="{29D19125-A797-1C78-7367-B29568F87C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12678-906A-4A40-B3A8-9260D5F03BF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66039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A15F4-5F38-5D7D-D745-C04E01703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E59AE-B547-FBCA-A507-41747572E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1995D-7AD0-3580-4674-95FF5EABA1F5}"/>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Effective engagement of children, youth, and adolescents will also support our understanding of their developmental needs allowing for improved screening and identification followed by referral to all indicated services. Let’s start by reviewing some important considerations about developmental domains. </a:t>
            </a:r>
          </a:p>
        </p:txBody>
      </p:sp>
      <p:sp>
        <p:nvSpPr>
          <p:cNvPr id="4" name="Slide Number Placeholder 3">
            <a:extLst>
              <a:ext uri="{FF2B5EF4-FFF2-40B4-BE49-F238E27FC236}">
                <a16:creationId xmlns:a16="http://schemas.microsoft.com/office/drawing/2014/main" id="{C5E81B81-4A8E-C8D1-915C-F2ABD5E7D7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397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EA9A-07DA-CF5A-894A-BEF7E8BAF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4D384-9534-95F2-0445-BF2C1B72D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90338-45F7-B123-8D60-6EBF80A99CD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As child welfare workers we’ll</a:t>
            </a:r>
            <a:r>
              <a:rPr lang="en-US" kern="1200" baseline="0" dirty="0">
                <a:solidFill>
                  <a:schemeClr val="tx1"/>
                </a:solidFill>
                <a:effectLst/>
                <a:latin typeface="Arial" panose="020B0604020202020204" pitchFamily="34" charset="0"/>
                <a:cs typeface="Arial" panose="020B0604020202020204" pitchFamily="34" charset="0"/>
              </a:rPr>
              <a:t> need to have a general understanding of developmental domains and milestones to support the assessment and identification (through referral and linkage) to all indicated services for children, youth, and adolescents.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panose="020B0604020202020204" pitchFamily="34" charset="0"/>
                <a:cs typeface="Arial" panose="020B0604020202020204" pitchFamily="34" charset="0"/>
              </a:rPr>
              <a:t>As a reminder to the foundational onboarding or in-service training you received, the developmental process is a dynamic and ongoing experience that consists of continuous growth and change.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panose="020B0604020202020204" pitchFamily="34" charset="0"/>
                <a:cs typeface="Arial" panose="020B0604020202020204" pitchFamily="34" charset="0"/>
              </a:rPr>
              <a:t>We know that it is </a:t>
            </a:r>
            <a:r>
              <a:rPr lang="en-US" u="sng" kern="1200" baseline="0" dirty="0">
                <a:solidFill>
                  <a:schemeClr val="tx1"/>
                </a:solidFill>
                <a:effectLst/>
                <a:latin typeface="Arial" panose="020B0604020202020204" pitchFamily="34" charset="0"/>
                <a:cs typeface="Arial" panose="020B0604020202020204" pitchFamily="34" charset="0"/>
              </a:rPr>
              <a:t>directional in nature</a:t>
            </a:r>
            <a:r>
              <a:rPr lang="en-US" kern="1200" baseline="0" dirty="0">
                <a:solidFill>
                  <a:schemeClr val="tx1"/>
                </a:solidFill>
                <a:effectLst/>
                <a:latin typeface="Arial" panose="020B0604020202020204" pitchFamily="34" charset="0"/>
                <a:cs typeface="Arial" panose="020B0604020202020204" pitchFamily="34" charset="0"/>
              </a:rPr>
              <a:t>—meaning it often begins with mastery of small or simple skills before moving onto those that are larger or more complex. A perfect example of this I always like to use in training is the example of a baby needing to master skills like crawling, sitting, or standing before developing the skill of walking on their own.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panose="020B0604020202020204" pitchFamily="34" charset="0"/>
                <a:cs typeface="Arial" panose="020B0604020202020204" pitchFamily="34" charset="0"/>
              </a:rPr>
              <a:t>We also know that </a:t>
            </a:r>
            <a:r>
              <a:rPr lang="en-US" u="sng" kern="1200" baseline="0" dirty="0">
                <a:solidFill>
                  <a:schemeClr val="tx1"/>
                </a:solidFill>
                <a:effectLst/>
                <a:latin typeface="Arial" panose="020B0604020202020204" pitchFamily="34" charset="0"/>
                <a:cs typeface="Arial" panose="020B0604020202020204" pitchFamily="34" charset="0"/>
              </a:rPr>
              <a:t>development occurs in stages</a:t>
            </a:r>
            <a:r>
              <a:rPr lang="en-US" kern="1200" baseline="0" dirty="0">
                <a:solidFill>
                  <a:schemeClr val="tx1"/>
                </a:solidFill>
                <a:effectLst/>
                <a:latin typeface="Arial" panose="020B0604020202020204" pitchFamily="34" charset="0"/>
                <a:cs typeface="Arial" panose="020B0604020202020204" pitchFamily="34" charset="0"/>
              </a:rPr>
              <a:t>—let’s take for example a toddler and the concept of play. Play for 1–3-year old’s is more characteristic of parallel play (or playing alongside but not directly with other children) as compared to play for 4–6-year old’s who have begun to develop and master more interactive patterns of play through concepts such as sharing, taking turns, and other social norms.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panose="020B0604020202020204" pitchFamily="34" charset="0"/>
                <a:cs typeface="Arial" panose="020B0604020202020204" pitchFamily="34" charset="0"/>
              </a:rPr>
              <a:t>Lastly, we also know that </a:t>
            </a:r>
            <a:r>
              <a:rPr lang="en-US" u="sng" kern="1200" baseline="0" dirty="0">
                <a:solidFill>
                  <a:schemeClr val="tx1"/>
                </a:solidFill>
                <a:effectLst/>
                <a:latin typeface="Arial" panose="020B0604020202020204" pitchFamily="34" charset="0"/>
                <a:cs typeface="Arial" panose="020B0604020202020204" pitchFamily="34" charset="0"/>
              </a:rPr>
              <a:t>development is cumulative in nature</a:t>
            </a:r>
            <a:r>
              <a:rPr lang="en-US" kern="1200" baseline="0" dirty="0">
                <a:solidFill>
                  <a:schemeClr val="tx1"/>
                </a:solidFill>
                <a:effectLst/>
                <a:latin typeface="Arial" panose="020B0604020202020204" pitchFamily="34" charset="0"/>
                <a:cs typeface="Arial" panose="020B0604020202020204" pitchFamily="34" charset="0"/>
              </a:rPr>
              <a:t>. So, when a child doesn’t fully develop or master a skill at an earlier stage of development that means mastery at a later stage will become inherently more difficult.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panose="020B0604020202020204" pitchFamily="34" charset="0"/>
                <a:cs typeface="Arial" panose="020B0604020202020204" pitchFamily="34" charset="0"/>
              </a:rPr>
              <a:t>This last point speaks to the significance of screening and early identification of any potential developmental delays allowing for timely intervention and remediation for children, youth, and adolescent’s optimal health and well-being. Let’s recap the four prominent domains to guide your casework practice. These include: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kern="1200" baseline="0" dirty="0">
                <a:solidFill>
                  <a:schemeClr val="tx1"/>
                </a:solidFill>
                <a:effectLst/>
                <a:latin typeface="Arial" panose="020B0604020202020204" pitchFamily="34" charset="0"/>
                <a:cs typeface="Arial" panose="020B0604020202020204" pitchFamily="34" charset="0"/>
              </a:rPr>
              <a:t>Physical Domain:</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kern="1200" baseline="0" dirty="0">
                <a:solidFill>
                  <a:schemeClr val="tx1"/>
                </a:solidFill>
                <a:effectLst/>
                <a:latin typeface="Arial" panose="020B0604020202020204" pitchFamily="34" charset="0"/>
                <a:cs typeface="Arial" panose="020B0604020202020204" pitchFamily="34" charset="0"/>
              </a:rPr>
              <a:t>The physical domain includes all aspects of a child, youth, or adolescent’s growth and development. This is often understood within the categories of gross motor and fine motor skills. The first referring to examples of the baby who learns to crawl, sit, stand, walk, and with time skip, hop, run, and jump. Fine motor skills center around the use of smaller muscles in the body to perform skills such as grasping or holding objects, holding a pencil, tying shoelaces, or manipulating buttons or zippers. This domain of course also includes reference to a child’s developing body with things such as height, weight, hearing, vision,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kern="1200" baseline="0" dirty="0">
                <a:solidFill>
                  <a:schemeClr val="tx1"/>
                </a:solidFill>
                <a:effectLst/>
                <a:latin typeface="Arial" panose="020B0604020202020204" pitchFamily="34" charset="0"/>
                <a:cs typeface="Arial" panose="020B0604020202020204" pitchFamily="34" charset="0"/>
              </a:rPr>
              <a:t>Social Domain: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social domain encompasses a child, youth, or adolescent’s ability to develop and form interpersonal relationships. The earliest and most formidable example of this domain centers around early bonding and attachment—particularly with parents or caregivers but also includes other meaningful social interactions with other adults and peers. This domain represents the stage of development where children begin to learn and acquire critical social skills—like awareness of norms, rules, cues, etc. that help shape and navigate social interactions in the home, school, and community settings.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latin typeface="Arial" panose="020B0604020202020204" pitchFamily="34" charset="0"/>
                <a:cs typeface="Arial" panose="020B0604020202020204" pitchFamily="34" charset="0"/>
              </a:rPr>
              <a:t>Emotional Domain: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emotional domain centers around a child, youth, or adolescent’s increased capacity and awareness of their own internal feeling state and that of others; increased mastery of concepts and skills such as identifying, expressing, and coping with complex emotions or stressors. This domain also includes reference to a child, youth, or adolescent’s emerging sense of self through concepts such as personal identity, self-esteem, and self-efficacy.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kern="1200" baseline="0" dirty="0">
                <a:solidFill>
                  <a:schemeClr val="tx1"/>
                </a:solidFill>
                <a:effectLst/>
                <a:latin typeface="Arial" panose="020B0604020202020204" pitchFamily="34" charset="0"/>
                <a:cs typeface="Arial" panose="020B0604020202020204" pitchFamily="34" charset="0"/>
              </a:rPr>
              <a:t>Cognitive Domain: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cognitive domain includes skills related to thinking, reasoning, problem solving, attention, memory, and language development. The latter is one of the most significant milestones for all children as they begin to master both receptive and expressive language. For instance, infant language development begins with producing sounds of partial words often referred to as babbling. By year one, they are capable of understanding a handful of spoken words or phrases which evolves to nearly 300 words by the time they are three.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eaLnBrk="1" hangingPunct="1"/>
            <a:r>
              <a:rPr lang="en-US" altLang="en-US" i="0" dirty="0">
                <a:latin typeface="Arial" panose="020B0604020202020204" pitchFamily="34" charset="0"/>
                <a:cs typeface="Arial" panose="020B0604020202020204" pitchFamily="34" charset="0"/>
              </a:rPr>
              <a:t>(Centers for Disease Control and Prevention, 2023)</a:t>
            </a:r>
            <a:endParaRPr lang="en-US" i="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u="sng"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u="none"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(2023). </a:t>
            </a:r>
            <a:r>
              <a:rPr lang="en-US" i="1" u="none" dirty="0">
                <a:effectLst/>
                <a:latin typeface="Arial" panose="020B0604020202020204" pitchFamily="34" charset="0"/>
                <a:ea typeface="Calibri" panose="020F0502020204030204" pitchFamily="34" charset="0"/>
                <a:cs typeface="Arial" panose="020B0604020202020204" pitchFamily="34" charset="0"/>
              </a:rPr>
              <a:t>Milestone moments checklist</a:t>
            </a:r>
            <a:r>
              <a:rPr lang="en-US" u="none" dirty="0">
                <a:effectLst/>
                <a:latin typeface="Arial" panose="020B0604020202020204" pitchFamily="34" charset="0"/>
                <a:ea typeface="Calibri" panose="020F0502020204030204" pitchFamily="34" charset="0"/>
                <a:cs typeface="Arial" panose="020B0604020202020204" pitchFamily="34" charset="0"/>
              </a:rPr>
              <a:t>. </a:t>
            </a:r>
            <a:r>
              <a:rPr lang="en-US" b="0" i="0" dirty="0">
                <a:effectLst/>
                <a:latin typeface="Arial" panose="020B0604020202020204" pitchFamily="34" charset="0"/>
                <a:cs typeface="Arial" panose="020B0604020202020204" pitchFamily="34" charset="0"/>
              </a:rPr>
              <a:t>The National Center on Birth Defects and Developmental Disabilities, </a:t>
            </a:r>
            <a:r>
              <a:rPr lang="en-US" u="none" dirty="0">
                <a:effectLst/>
                <a:latin typeface="Arial" panose="020B0604020202020204" pitchFamily="34" charset="0"/>
                <a:ea typeface="Calibri" panose="020F0502020204030204" pitchFamily="34" charset="0"/>
                <a:cs typeface="Arial" panose="020B0604020202020204" pitchFamily="34" charset="0"/>
              </a:rPr>
              <a:t>U.S. Department of Health and Human Services. </a:t>
            </a:r>
            <a:r>
              <a:rPr lang="en-US" u="none"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https://www.cdc.gov/ncbddd/actearly/pdf/LTSAE-Checklist_COMPLIANT_30MCorrection_508.pdf</a:t>
            </a:r>
            <a:endParaRPr lang="en-US" u="none"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A50BA46-1ABF-5C97-1C6C-873098F3E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63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727B-7B14-65C1-D7C8-2DE2183BF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06071-9375-00BF-A650-17A047AD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511E6-16BA-3368-5B67-EB64F3E94C36}"/>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Our contacts with families are often the first opportunity to formally screen and discuss age-appropriate developmental domains and milestones, helping families better understand any areas of potential delays, and providing referral and linkage where indicated. Use of validated and reliable screening tools are the standard practice across child welfare agencies, which include brief and easy to administer questionnaires designed for early identification. Some commonly used developmental screening tools include:</a:t>
            </a:r>
          </a:p>
          <a:p>
            <a:endParaRPr lang="en-US"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Ages and Stages Questionnaire, 3rd Edition (Available in English, Spanish, Arabic, Chinese, French, and Vietnamese)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Ages and Stages Questionnaire: Social-Emotional,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Edition (Available in English, Spanish, Arabic, and French)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Brigance Early Childhood Screens III (Available in English and Spanish)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Developmental Assessment of Young Children, 2nd Edition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Early Screening Inventory- Revised (Available in English and Spanish)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Learning Accomplishment Profile—Diagnostic Tools (Available in English and Spanish)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Parents’ Evaluation of Developmental Status (Available in more than 50 languages; PEDS: Developmental Milestones also available in 12 different languages)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Prompts for Participants:</a:t>
            </a:r>
          </a:p>
          <a:p>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Which developmental screening tools does your child welfare agency use?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Are there any specific policies and procedures guiding your practice of developmental screening? </a:t>
            </a:r>
          </a:p>
          <a:p>
            <a:endParaRPr lang="en-US" b="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eaLnBrk="1" hangingPunct="1"/>
            <a:r>
              <a:rPr lang="en-US" altLang="en-US" i="0" dirty="0">
                <a:latin typeface="Arial" panose="020B0604020202020204" pitchFamily="34" charset="0"/>
                <a:cs typeface="Arial" panose="020B0604020202020204" pitchFamily="34" charset="0"/>
              </a:rPr>
              <a:t>N/A</a:t>
            </a:r>
            <a:endParaRPr lang="en-US" i="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C2BF5E3C-B727-3AE1-9D67-2E094F725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961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B323F-ADCE-D74C-974D-FD988E454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22275-46DC-8D6A-F156-F0124A5FB8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791E6-AA4F-7832-0C0E-E73938E13B2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In addition to policies and procedures for developmental screening, child welfare agencies have also moved toward implementing universal screening for children, youth, and adolescents’ mental health and trauma-related needs. This practice change was in large part shaped by the Child and Family Services Improvement and Innovation Act of 2011, requiring child welfare agencies to identify and respond to the developmental and mental health needs of children including specifically addressing their trauma-related needs.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Similar to the previous slide, there are numerous options for validated and reliable screening tools specific to both mental health and trauma. Here we have compiled a brief list of some of the most commonly used tools across child welfare jurisdictions. These include broadband mental health screening tools such as: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Patient Health Questionnaire (available in over 30 languages),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Pediatric Symptom Checklist (also available in over 30 languages),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And the Strengths and Difficulties Questionnaire (also available in over 30 languages).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As well as more trauma-specific screening tools, including:</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Acute Stress Checklist for Children (available in English and Spanish)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Child PTSD Symptom Scale (available in English, Spanish, Hebrew, Portuguese, Slovenian, and Swedish)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Child Trauma Screen (available in English, Spanish, Portuguese, and Chinese)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Children’s Revised Impact of Event Scale (available in over 25 languages)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Screen for Child Anxiety Related Disorder (SCARED) Brief Assessment of PTS Symptoms (available in English, Spanish, Arabic, Chinese, French, German, Italian, Portuguese, and Thai)</a:t>
            </a:r>
          </a:p>
          <a:p>
            <a:pPr>
              <a:lnSpc>
                <a:spcPct val="150000"/>
              </a:lnSpc>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Prompts for Participants:</a:t>
            </a:r>
          </a:p>
          <a:p>
            <a:pPr marL="0" indent="0">
              <a:buFont typeface="Arial" panose="020B0604020202020204" pitchFamily="34" charset="0"/>
              <a:buNone/>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Does your child welfare agency use any of the listed screening tools? If not, what alternative tools are you using?</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How has the practice of universal mental health and trauma-related screening helped improve early interventions efforts in your agency?</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As referring caseworkers, are you required to collect any data on the child’s mental health or trauma-related service utilization?</a:t>
            </a:r>
          </a:p>
          <a:p>
            <a:endParaRPr lang="en-US" b="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eaLnBrk="1" hangingPunct="1"/>
            <a:r>
              <a:rPr lang="en-US" altLang="en-US" i="0" dirty="0">
                <a:latin typeface="Arial" panose="020B0604020202020204" pitchFamily="34" charset="0"/>
                <a:cs typeface="Arial" panose="020B0604020202020204" pitchFamily="34" charset="0"/>
              </a:rPr>
              <a:t>N/A</a:t>
            </a:r>
            <a:endParaRPr lang="en-US" i="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D1BCFFD5-B1DE-A80B-FA47-6A47D66383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375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11998-0A9E-2D78-16A1-C7A98B0C3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0BF0D-AF3A-00BF-E504-EB1948A27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55081-DBE4-EEF7-3F91-FA843941C049}"/>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An additional area of consideration for screening involves adolescents at-risk for developing a substance use disorder.</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adolescent period alone poses unique challenges based on the tremendous amount of growth and change mixed with all the social, emotional, and cognitive complexities of this particular stage of development—balancing increased independence with increased responsibilities; navigating peer and societal pressures related to alcohol, drugs and other high-risk behaviors; managing a desire to explore or experiment while also having the ability to exercise healthy boundaries and impulse control.</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Let’s now layer in the added complexities of having a stressful home environment—economic and housing instability; food insecurities; lack of parental supervision or in-home structure, rules, or expectations; history of maltreatment or family violence; parental and/or intergenerational patterns of substance use.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These are all common realities of youth and adolescents served by the child welfare system and all represent risk factors for adolescent substance use and/or the development of substance use disorders. The American Academy of Pediatrics recommends universal screening for all youth and adolescents ages 12-17. While less exhaustive of a list, here we have four options for validated and reliable screening tools. These include:</a:t>
            </a:r>
          </a:p>
          <a:p>
            <a:endParaRPr lang="en-US" b="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Alcohol Screening and Brief Intervention for Youth: A Practitioner’s Guide (available in English and Spanish)</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Screening to Brief Intervention (S2BI) (also available in English and Spanish)</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Brief Screener for Tobacco, Alcohol, and Other Drugs (BSTAD)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Youth Screening, Brief Intervention, and Referral to Treatment (YSBIRT)</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Results from adolescent substance use screening tools will inform the need for a referral for a comprehensive assessment with a licensed or qualified professional to determine appropriate levels of intervention, such as prevention services for adolescents who remain at-risk, and substance use disorder treatment services where indicated. </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Does your child welfare agency have specific policies and procedures for adolescent substance use screening?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Does this include universal screening for youth 12 and older? Or what is your current practice?</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Does your community have providers who specialize in adolescent substance use disorder assessments including options for age-appropriate prevention and treatment services?</a:t>
            </a:r>
          </a:p>
          <a:p>
            <a:endParaRPr lang="en-US" b="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eaLnBrk="1" hangingPunct="1"/>
            <a:r>
              <a:rPr lang="en-US" altLang="en-US" i="0" dirty="0">
                <a:latin typeface="Arial" panose="020B0604020202020204" pitchFamily="34" charset="0"/>
                <a:cs typeface="Arial" panose="020B0604020202020204" pitchFamily="34" charset="0"/>
              </a:rPr>
              <a:t>N/A</a:t>
            </a:r>
            <a:endParaRPr lang="en-US" i="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D28103B3-5918-CD05-205E-0A18400888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65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Facilitator Script:</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The goal of module 6 is to provide in-depth knowledge and understanding about the needs of children and adolescents affected by parental substance use and co-occurring disorders. Child welfare workers will acquire knowledge and skills to improve their identification of short- and long-term effects of parental substance use and co-occurring disorders on the prenatal, postnatal, childhood, and adolescence periods; be able to discuss the prevalence of fetal alcohol spectrum disorders with information on symptoms, differences in disorder classifications, and treatment options; engage children, youth, and adolescents with age-appropriate tools and strategies for increased rapport and understanding of their individualized needs; utilize best practice screening tools for early identification and intervention for all indicated developmental, mental health, trauma, and substance use needs; and finally, awareness of the long-term effects of adverse childhood experiences including strategies to prevent or reduce toxic stress. </a:t>
            </a:r>
            <a:endParaRPr lang="en-US" sz="12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591475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E43EB-1F3D-6136-FDF8-1D4CCF443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3A7C-B98F-9B74-42BC-662C0047C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DB050-D719-E47A-3FE8-B205FF9D89E7}"/>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Comprehensive screening and assessments for children, youth, and adolescents is becoming increasingly clear with our knowledge of adverse childhood experiences. Let’s quickly review some poignant data points…</a:t>
            </a:r>
          </a:p>
        </p:txBody>
      </p:sp>
      <p:sp>
        <p:nvSpPr>
          <p:cNvPr id="4" name="Slide Number Placeholder 3">
            <a:extLst>
              <a:ext uri="{FF2B5EF4-FFF2-40B4-BE49-F238E27FC236}">
                <a16:creationId xmlns:a16="http://schemas.microsoft.com/office/drawing/2014/main" id="{4D208D87-4290-3CA0-2B27-3D4A9B50AD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576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9C561-824E-D10F-9474-23CBF2B52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7C507-F2BE-F811-4281-CEE0316C79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B9E93-A513-3F43-2C79-2B831E24DB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Facilitator Script:</a:t>
            </a:r>
            <a:endParaRPr lang="en-US" b="0" i="0" u="none" strike="noStrike" kern="1200" cap="none" spc="0" normalizeH="0" baseline="0" noProof="0" dirty="0">
              <a:ln>
                <a:noFill/>
              </a:ln>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dirty="0">
                <a:ln>
                  <a:noFill/>
                </a:ln>
                <a:effectLst/>
                <a:uLnTx/>
                <a:uFillTx/>
                <a:latin typeface="Arial" panose="020B0604020202020204" pitchFamily="34" charset="0"/>
                <a:ea typeface="Calibri"/>
                <a:cs typeface="Arial" panose="020B0604020202020204" pitchFamily="34" charset="0"/>
              </a:rPr>
              <a:t>Our country is facing an unprecedented youth mental health crisis. These figures alone speak to the need for improved policies and practices. Pulled from the 2022 National Survey on Drug Use and Health Data, an estimated 4.8 million adolescents aged 12-17 experienced a major depressive episode in the past year. An additional 3.4 million adolescents also experienced serious thoughts of suicide with 1 in 15 making plans and nearly 1 in 25 making attempts. Our systems must do better on behalf of children, youth, and adolescents.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buNone/>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Meeting the Moment: How Child Welfare and Substance Use Disorder Treatment Professionals Can Address the Needs of Adolescents at Risk of Suicide and Mental Health Concerns Webinar</a:t>
            </a:r>
            <a:r>
              <a:rPr lang="en-US" kern="100" dirty="0">
                <a:effectLst/>
                <a:latin typeface="Arial" panose="020B0604020202020204" pitchFamily="34" charset="0"/>
                <a:ea typeface="Aptos" panose="020B0004020202020204" pitchFamily="34" charset="0"/>
                <a:cs typeface="Arial" panose="020B0604020202020204" pitchFamily="34" charset="0"/>
              </a:rPr>
              <a:t> (2022)</a:t>
            </a:r>
          </a:p>
          <a:p>
            <a:pPr marL="0" marR="0">
              <a:buNone/>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457200" algn="l"/>
              </a:tabLst>
              <a:defRPr/>
            </a:pPr>
            <a:r>
              <a:rPr lang="en-US" dirty="0">
                <a:latin typeface="Arial" panose="020B0604020202020204" pitchFamily="34" charset="0"/>
                <a:cs typeface="Arial" panose="020B0604020202020204" pitchFamily="34" charset="0"/>
              </a:rPr>
              <a:t>(</a:t>
            </a:r>
            <a:r>
              <a:rPr lang="en-US" kern="100" dirty="0">
                <a:effectLst/>
                <a:latin typeface="Arial" panose="020B0604020202020204" pitchFamily="34" charset="0"/>
                <a:ea typeface="Aptos" panose="020B0004020202020204" pitchFamily="34" charset="0"/>
                <a:cs typeface="Arial" panose="020B0604020202020204" pitchFamily="34" charset="0"/>
              </a:rPr>
              <a:t>U.S. Department of Health and Human Services, 2023)</a:t>
            </a:r>
          </a:p>
          <a:p>
            <a:pPr>
              <a:lnSpc>
                <a:spcPct val="107000"/>
              </a:lnSpc>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a:lnSpc>
                <a:spcPct val="107000"/>
              </a:lnSpc>
              <a:tabLst>
                <a:tab pos="457200" algn="l"/>
              </a:tabLst>
              <a:defRPr/>
            </a:pPr>
            <a:r>
              <a:rPr lang="en-US" dirty="0">
                <a:latin typeface="Arial" panose="020B0604020202020204" pitchFamily="34" charset="0"/>
                <a:cs typeface="Arial" panose="020B0604020202020204" pitchFamily="34" charset="0"/>
              </a:rPr>
              <a:t>(</a:t>
            </a:r>
            <a:r>
              <a:rPr lang="en-US" kern="100" dirty="0">
                <a:effectLst/>
                <a:latin typeface="Arial" panose="020B0604020202020204" pitchFamily="34" charset="0"/>
                <a:ea typeface="Aptos" panose="020B0004020202020204" pitchFamily="34" charset="0"/>
                <a:cs typeface="Arial" panose="020B0604020202020204" pitchFamily="34" charset="0"/>
              </a:rPr>
              <a:t>U.S. Department of Health and Human Services, 2023)</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b="0" i="0" dirty="0">
              <a:solidFill>
                <a:srgbClr val="212121"/>
              </a:solidFill>
              <a:effectLst/>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U.S. Department of Health and Human Services. (2023). </a:t>
            </a:r>
            <a:r>
              <a:rPr lang="en-US" i="1" kern="100" dirty="0">
                <a:effectLst/>
                <a:latin typeface="Arial" panose="020B0604020202020204" pitchFamily="34" charset="0"/>
                <a:ea typeface="Aptos" panose="020B0004020202020204" pitchFamily="34" charset="0"/>
                <a:cs typeface="Arial" panose="020B0604020202020204" pitchFamily="34" charset="0"/>
              </a:rPr>
              <a:t>HHS, SAMHSA release 2022 national survey on drug use and health data. </a:t>
            </a: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https://www.samhsa.gov/data/report/2022-nsduh-annual-national-report</a:t>
            </a:r>
            <a:endParaRPr lang="en-US"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55DAE9-9D95-1E2C-3477-9672A001C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176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64229-A9E8-6EDF-59F3-0BCFF5DB6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1A07-6E02-334A-0AEF-964721EB3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38E92-BF54-D8D2-A6DE-8598DFF502B4}"/>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It’s important that we never lose sight of the fact that substance use and mental health challenges continue to remain the leading cause of disabilities and poorer life outcomes. As child welfare workers we play a critical role in ensuring referral, access, and utilization for the full spectrum of needs related to the optimal health and well-being of our nation’s children, youth, and adolescents. </a:t>
            </a:r>
            <a:endParaRPr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Quoting Dr. Vivek H. Murthy, “If we seize this moment, step up for our children and their families in their moment of need, and lead with […] kindness and respect, we can lay the foundation for a healthier, more resilient, and more fulfilled nation.” </a:t>
            </a:r>
          </a:p>
          <a:p>
            <a:pPr>
              <a:defRPr/>
            </a:pPr>
            <a:endParaRPr lang="en-US" dirty="0">
              <a:solidFill>
                <a:srgbClr val="FFFFFF"/>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(Office of the Surgeon General, 2021)</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(Centers for Disease Control and Prevention, </a:t>
            </a:r>
            <a:r>
              <a:rPr lang="en-US" dirty="0" err="1">
                <a:latin typeface="Arial" panose="020B0604020202020204" pitchFamily="34" charset="0"/>
                <a:cs typeface="Arial" panose="020B0604020202020204" pitchFamily="34" charset="0"/>
              </a:rPr>
              <a:t>2024b</a:t>
            </a:r>
            <a:r>
              <a:rPr lang="en-US" dirty="0">
                <a:latin typeface="Arial" panose="020B0604020202020204" pitchFamily="34" charset="0"/>
                <a:cs typeface="Arial" panose="020B0604020202020204" pitchFamily="34" charset="0"/>
              </a:rPr>
              <a:t>; Office of the Surgeon General, 2021)</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a:p>
            <a:r>
              <a:rPr lang="en-US" sz="1200"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Centers for Disease Control and Prevention. (</a:t>
            </a:r>
            <a:r>
              <a:rPr lang="en-US" sz="1200" kern="12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2024b</a:t>
            </a:r>
            <a:r>
              <a:rPr lang="en-US" sz="1200"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1200" i="1"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Youth risk behavior survey data summary &amp; trends report: 2013-2023. </a:t>
            </a:r>
            <a:r>
              <a:rPr lang="en-US" sz="1200" u="sng" kern="1200"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https://www.cdc.gov/yrbs/dstr/index.html</a:t>
            </a:r>
            <a:r>
              <a:rPr lang="en-US" sz="1200" kern="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rial" panose="020B0604020202020204" pitchFamily="34" charset="0"/>
                <a:cs typeface="Arial" panose="020B0604020202020204" pitchFamily="34" charset="0"/>
              </a:rPr>
              <a:t>Office of the Surgeon General. (2021). </a:t>
            </a:r>
            <a:r>
              <a:rPr lang="en-US" b="0" i="1" u="none" strike="noStrike" dirty="0">
                <a:solidFill>
                  <a:srgbClr val="212121"/>
                </a:solidFill>
                <a:effectLst/>
                <a:latin typeface="Arial" panose="020B0604020202020204" pitchFamily="34" charset="0"/>
                <a:cs typeface="Arial" panose="020B0604020202020204" pitchFamily="34" charset="0"/>
              </a:rPr>
              <a:t>Protecting youth mental health: The U.S. Surgeon General’s advisory</a:t>
            </a:r>
            <a:r>
              <a:rPr lang="en-US" b="0" i="0" u="none" strike="noStrike" dirty="0">
                <a:solidFill>
                  <a:srgbClr val="212121"/>
                </a:solidFill>
                <a:effectLst/>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4"/>
              </a:rPr>
              <a:t>https://pubmed.ncbi.nlm.nih.gov/34982518/</a:t>
            </a:r>
            <a:r>
              <a:rPr lang="en-US" b="0" i="0" u="none" strike="noStrike" dirty="0">
                <a:solidFill>
                  <a:srgbClr val="212121"/>
                </a:solidFill>
                <a:effectLst/>
                <a:latin typeface="Arial" panose="020B060402020202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6C11AF-642D-4959-C71C-1A87C2496A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398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B8F3-7751-69EB-85E1-B6BCF60F2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BF55C-ADDC-0451-CBF1-58A29FA20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EFF53-33C8-811E-1ECE-CF58355CB6FA}"/>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Now let’s spend some time understanding the long-term effects of adverse childhood experiences…</a:t>
            </a:r>
          </a:p>
        </p:txBody>
      </p:sp>
      <p:sp>
        <p:nvSpPr>
          <p:cNvPr id="4" name="Slide Number Placeholder 3">
            <a:extLst>
              <a:ext uri="{FF2B5EF4-FFF2-40B4-BE49-F238E27FC236}">
                <a16:creationId xmlns:a16="http://schemas.microsoft.com/office/drawing/2014/main" id="{F75B449C-5F13-49E0-D280-DDF0D6B1D1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952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33100-E8E2-EA80-CA6F-E56A97DA4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FE4BC-E311-60E7-3832-9119A12BF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F3152-8B47-0300-983F-334AAFA923E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Understanding the effects of adverse childhood experience starts with an understanding of the various types of childhood traumas. While models will vary, these generally fall into three main categories:</a:t>
            </a:r>
            <a:endParaRPr lang="en-US" dirty="0">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p>
            <a:r>
              <a:rPr lang="en-US" b="0" u="sng" dirty="0">
                <a:effectLst/>
                <a:latin typeface="Arial" panose="020B0604020202020204" pitchFamily="34" charset="0"/>
                <a:ea typeface="Calibri" panose="020F0502020204030204" pitchFamily="34" charset="0"/>
                <a:cs typeface="Arial" panose="020B0604020202020204" pitchFamily="34" charset="0"/>
              </a:rPr>
              <a:t>Acute Trauma</a:t>
            </a:r>
            <a:r>
              <a:rPr lang="en-US" b="0" u="none"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refers to a single traumatic event that lasts for a limited period—often with a defined beginning, middle, and end. Some examples of acute traumas may be an accident, causing serious injury, witnessing an act of community violence, or surviving a natural disaster such as an earthquake, tornado, or fire. Acute trauma can have varying effects on children—some with no observable stress response, while others may develop symptoms that persist for weeks or months requiring a level of therapeutic intervention or support to reduce the progression of the anxiety-based symptoms.</a:t>
            </a:r>
            <a:r>
              <a:rPr lang="en-US" dirty="0">
                <a:latin typeface="Arial" panose="020B0604020202020204" pitchFamily="34" charset="0"/>
                <a:ea typeface="Calibri" panose="020F0502020204030204" pitchFamily="34" charset="0"/>
                <a:cs typeface="Arial" panose="020B0604020202020204" pitchFamily="34" charset="0"/>
              </a:rPr>
              <a:t>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u="sng" dirty="0">
                <a:effectLst/>
                <a:latin typeface="Arial" panose="020B0604020202020204" pitchFamily="34" charset="0"/>
                <a:ea typeface="Calibri" panose="020F0502020204030204" pitchFamily="34" charset="0"/>
                <a:cs typeface="Arial" panose="020B0604020202020204" pitchFamily="34" charset="0"/>
              </a:rPr>
              <a:t>Chronic Trauma</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0" dirty="0">
                <a:effectLst/>
                <a:latin typeface="Arial" panose="020B0604020202020204" pitchFamily="34" charset="0"/>
                <a:ea typeface="Calibri" panose="020F0502020204030204" pitchFamily="34" charset="0"/>
                <a:cs typeface="Arial" panose="020B0604020202020204" pitchFamily="34" charset="0"/>
              </a:rPr>
              <a:t>rather,</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refers to multiple traumatic events that occur over a long period of time and can be related or unrelated in nature. This type of trauma can include any combination of the acute traumas mentioned but often also often involve a form of interpersonal trauma such as physical, emotional, or sexual abuse, neglect, exposure to various forms of domestic violence, commercial sexual exploitation, effects of housing instability or homelessness, parental substance use and/or parental mental health, a contentious parental divorce, etc.</a:t>
            </a:r>
            <a:r>
              <a:rPr lang="en-US" dirty="0">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Whereas </a:t>
            </a:r>
            <a:r>
              <a:rPr lang="en-US" b="0" u="sng" dirty="0">
                <a:effectLst/>
                <a:latin typeface="Arial" panose="020B0604020202020204" pitchFamily="34" charset="0"/>
                <a:ea typeface="Calibri" panose="020F0502020204030204" pitchFamily="34" charset="0"/>
                <a:cs typeface="Arial" panose="020B0604020202020204" pitchFamily="34" charset="0"/>
              </a:rPr>
              <a:t>Complex Trauma </a:t>
            </a:r>
            <a:r>
              <a:rPr lang="en-US" dirty="0">
                <a:effectLst/>
                <a:latin typeface="Arial" panose="020B0604020202020204" pitchFamily="34" charset="0"/>
                <a:ea typeface="Calibri" panose="020F0502020204030204" pitchFamily="34" charset="0"/>
                <a:cs typeface="Arial" panose="020B0604020202020204" pitchFamily="34" charset="0"/>
              </a:rPr>
              <a:t>refers to the cumulative effects of multiple and varied traumatic experiences that are often invasive and highly interpersonal in nature—meaning caused by persons who children depend on for their safety and well-being (often parents or other caregivers)—causing long-lasting effects to both physical health and emotional well-being. Concrete examples of complex trauma will overlap with chronic trauma but with differentiation in terms of frequency, chronicity, and severity.</a:t>
            </a:r>
            <a:r>
              <a:rPr lang="en-US" dirty="0">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i="0" dirty="0">
                <a:latin typeface="Arial" panose="020B0604020202020204" pitchFamily="34" charset="0"/>
                <a:ea typeface="Calibri" panose="020F0502020204030204" pitchFamily="34" charset="0"/>
                <a:cs typeface="Arial" panose="020B0604020202020204" pitchFamily="34" charset="0"/>
              </a:rPr>
              <a:t>(National Child Traumatic Stress Network, 2018)</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i="0" dirty="0">
              <a:latin typeface="Arial" panose="020B0604020202020204" pitchFamily="34" charset="0"/>
              <a:ea typeface="Calibri" panose="020F050202020403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National Child Traumatic Stress Network. (2018). </a:t>
            </a:r>
            <a:r>
              <a:rPr lang="en-US" b="0" i="1" u="none" strike="noStrike" dirty="0">
                <a:solidFill>
                  <a:srgbClr val="000000"/>
                </a:solidFill>
                <a:effectLst/>
                <a:latin typeface="Arial" panose="020B0604020202020204" pitchFamily="34" charset="0"/>
                <a:cs typeface="Arial" panose="020B0604020202020204" pitchFamily="34" charset="0"/>
              </a:rPr>
              <a:t>What is child trauma?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https://www.nctsn.org/what-is-child-trauma</a:t>
            </a:r>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A7C173-1603-EFD4-73D0-FC872F9B8A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771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7448A-72D0-9262-9854-EFF46EC76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9B55E-D97B-01D8-FA01-566A18957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4812D-8E9F-BDEA-DA6F-BA02B3367FDA}"/>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The relationship between childhood trauma and ACEs begins with an understanding of toxic stress. When faced with any stressful or traumatic event, our bodies signal and activate our automatic stress response, a literal internal sounding of the alarms.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Normally, this level of stress response is a good thing as it helps alert us to potential danger, thereby allowing for acts of protection or safety through healthy coping strategies and supports. However, over exposure to trauma can send our body into over-drive causing excessive activation of our body’s stress response system. This over activation in the absence of protective factors such as supportive adults, healthy coping strategies, access to therapeutic interventions or supports, is what is called toxic stress and its impact on our bodies can be debilitating. </a:t>
            </a:r>
          </a:p>
          <a:p>
            <a:endParaRPr lang="en-US"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(Center on the Developing Child, 2020)</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Center on the Developing Child. (2020). </a:t>
            </a:r>
            <a:r>
              <a:rPr lang="en-US" i="1" dirty="0">
                <a:effectLst/>
                <a:latin typeface="Arial" panose="020B0604020202020204" pitchFamily="34" charset="0"/>
                <a:ea typeface="Calibri" panose="020F0502020204030204" pitchFamily="34" charset="0"/>
                <a:cs typeface="Arial" panose="020B0604020202020204" pitchFamily="34" charset="0"/>
              </a:rPr>
              <a:t>ACEs and toxic stress: Frequently asked questions. </a:t>
            </a:r>
            <a:r>
              <a:rPr lang="en-US" dirty="0">
                <a:effectLst/>
                <a:latin typeface="Arial" panose="020B0604020202020204" pitchFamily="34" charset="0"/>
                <a:ea typeface="Calibri" panose="020F0502020204030204" pitchFamily="34" charset="0"/>
                <a:cs typeface="Arial" panose="020B0604020202020204" pitchFamily="34" charset="0"/>
              </a:rPr>
              <a:t>Harvard University.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https://developingchild.harvard.edu/resources/aces-and-toxic-stress-frequently-asked-questions/</a:t>
            </a:r>
            <a:endParaRPr lang="en-US" dirty="0"/>
          </a:p>
        </p:txBody>
      </p:sp>
      <p:sp>
        <p:nvSpPr>
          <p:cNvPr id="4" name="Slide Number Placeholder 3">
            <a:extLst>
              <a:ext uri="{FF2B5EF4-FFF2-40B4-BE49-F238E27FC236}">
                <a16:creationId xmlns:a16="http://schemas.microsoft.com/office/drawing/2014/main" id="{AF34C766-C48B-0EBE-515F-43B04018C7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58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2B84-9802-A32D-1FB4-06B483DD2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8F711-3F58-0949-F65F-892537151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FCA8A-1A67-7318-BBFD-00C2A56D829B}"/>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Who recalls the introductory video on adverse childhood experience from module one of this toolkit? Does someone want to take a try at defining what ACEs are along with some examples of the different types? </a:t>
            </a:r>
            <a:r>
              <a:rPr lang="en-US" i="1" dirty="0">
                <a:latin typeface="Arial" panose="020B0604020202020204" pitchFamily="34" charset="0"/>
                <a:cs typeface="Arial" panose="020B0604020202020204" pitchFamily="34" charset="0"/>
              </a:rPr>
              <a:t>[Encourage a volunteer from the group of learners before jumping in]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That was great, thank you for volunteering.</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So yes, ACEs are traumatic experiences during childhood from birth to 18. These experiences include the examples we just covered, as well as larger systemic contributors, which are tied to conditions in the environments where people are born, live, learn, work or play. An individual’s exposure to adverse experiences increases their risk of developing toxic stress and ACE-associated health conditions, such as substance use disorders.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While all vast in their differences, what these traumatic experiences have in common is their ability to disrupt a child’s sense of safety and stability. High levels of toxic stress can have major implications for physical, mental, emotional, and behavioral health. As the total number of ACEs goes up, so does the level of risk for long-term negative health outcomes. These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Chronic health conditions such as heart disease, asthma, chronic obstructive pulmonary disease (COPD), cancer, diabetes, and obesity;</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Other health related risk behaviors include physical inactivity, smoking, heavy drinking, substance misuse or abuse, and high-risk sexual behavior; and</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 higher propensity for mental disorders like depression and suicidality.</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We also learned from the ACEs study that these negative health outcomes often co-occur and can lead to early mortality. Let’s watch a brief video explaining the powerful relationship between childhood adversity and substance abuse and mental disorders. </a:t>
            </a:r>
            <a:endParaRPr lang="en-US" b="0" i="0" dirty="0">
              <a:solidFill>
                <a:srgbClr val="000000"/>
              </a:solidFill>
              <a:effectLst/>
              <a:latin typeface="Arial" panose="020B0604020202020204" pitchFamily="34" charset="0"/>
              <a:cs typeface="Arial" panose="020B0604020202020204" pitchFamily="34" charset="0"/>
            </a:endParaRPr>
          </a:p>
          <a:p>
            <a:pPr marL="0" indent="0">
              <a:buFontTx/>
              <a:buNone/>
            </a:pP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indent="0">
              <a:buFontTx/>
              <a:buNone/>
            </a:pPr>
            <a:r>
              <a:rPr lang="en-US" b="0" i="0" dirty="0">
                <a:solidFill>
                  <a:srgbClr val="000000"/>
                </a:solidFill>
                <a:effectLst/>
                <a:latin typeface="Arial" panose="020B0604020202020204" pitchFamily="34" charset="0"/>
                <a:cs typeface="Arial" panose="020B0604020202020204" pitchFamily="34" charset="0"/>
              </a:rPr>
              <a:t>(Centers for Disease Control and Prevention, 2021)</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marL="0" indent="0">
              <a:buFontTx/>
              <a:buNone/>
            </a:pPr>
            <a:endParaRPr lang="en-US" b="0" i="0" dirty="0">
              <a:solidFill>
                <a:srgbClr val="000000"/>
              </a:solidFill>
              <a:effectLst/>
              <a:latin typeface="Arial" panose="020B0604020202020204" pitchFamily="34" charset="0"/>
              <a:cs typeface="Arial" panose="020B0604020202020204" pitchFamily="34" charset="0"/>
            </a:endParaRPr>
          </a:p>
          <a:p>
            <a:pPr marL="0" indent="0">
              <a:buFontTx/>
              <a:buNone/>
            </a:pPr>
            <a:r>
              <a:rPr lang="en-US" b="0" i="0" u="none" strike="noStrike" dirty="0">
                <a:solidFill>
                  <a:srgbClr val="000000"/>
                </a:solidFill>
                <a:effectLst/>
                <a:latin typeface="Arial" panose="020B0604020202020204" pitchFamily="34" charset="0"/>
                <a:cs typeface="Arial" panose="020B0604020202020204" pitchFamily="34" charset="0"/>
              </a:rPr>
              <a:t>Centers for Disease Control and Prevention. (2021). </a:t>
            </a:r>
            <a:r>
              <a:rPr lang="en-US" b="0" i="1" u="none" strike="noStrike" dirty="0">
                <a:solidFill>
                  <a:srgbClr val="000000"/>
                </a:solidFill>
                <a:effectLst/>
                <a:latin typeface="Arial" panose="020B0604020202020204" pitchFamily="34" charset="0"/>
                <a:cs typeface="Arial" panose="020B0604020202020204" pitchFamily="34" charset="0"/>
              </a:rPr>
              <a:t>We can prevent childhood adversity</a:t>
            </a:r>
            <a:r>
              <a:rPr lang="en-US" b="0" i="0" u="none" strike="noStrike" dirty="0">
                <a:solidFill>
                  <a:srgbClr val="000000"/>
                </a:solidFill>
                <a:effectLst/>
                <a:latin typeface="Arial" panose="020B0604020202020204" pitchFamily="34" charset="0"/>
                <a:cs typeface="Arial" panose="020B0604020202020204" pitchFamily="34" charset="0"/>
              </a:rPr>
              <a:t>. National Center for Injury Prevention and Control, Division of Violence Prevention.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https://vetoviolence.cdc.gov/apps/aces-infographic/</a:t>
            </a:r>
            <a:r>
              <a:rPr lang="en-US" b="0" i="0" u="none" strike="noStrike"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3D17A1B-900C-BA03-39E8-E6A5DE3833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063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Play the 3-minute video produced by SAMHSA then bring the learners back together for a large group discussion…</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Prompts for Participants:</a:t>
            </a:r>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Any initial thoughts or reactions? Anything stand out to you? </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about the part about where he says ACEs are the leading cause of substance use and mental disorders—was this new information you were hearing?</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Do most folks in child welfare agree with this view? Or what needs to happen to help increase awareness in our field about this powerful relationship?</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Video Source: </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Substance Abuse and Mental Health Services Administration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467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As a refresher, the ACE Study was a longitudinal examination of the effect of adverse childhood experiences. Results from this study found that for adults with four or more ACEs without formal intervention were 5x more likely to experience depression at some point in their lifetime. </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This study also found that individuals who reported experiencing 5 or more ACEs</a:t>
            </a:r>
            <a:r>
              <a:rPr lang="en-US" dirty="0">
                <a:latin typeface="Arial" panose="020B0604020202020204" pitchFamily="34" charset="0"/>
                <a:cs typeface="Arial" panose="020B0604020202020204" pitchFamily="34" charset="0"/>
              </a:rPr>
              <a:t>, </a:t>
            </a:r>
            <a:r>
              <a:rPr lang="en-US" kern="1200" dirty="0">
                <a:solidFill>
                  <a:schemeClr val="tx1"/>
                </a:solidFill>
                <a:effectLst/>
                <a:latin typeface="Arial" panose="020B0604020202020204" pitchFamily="34" charset="0"/>
                <a:cs typeface="Arial" panose="020B0604020202020204" pitchFamily="34" charset="0"/>
              </a:rPr>
              <a:t>again without formal intervention</a:t>
            </a:r>
            <a:r>
              <a:rPr lang="en-US" dirty="0">
                <a:latin typeface="Arial" panose="020B0604020202020204" pitchFamily="34" charset="0"/>
                <a:cs typeface="Arial" panose="020B0604020202020204" pitchFamily="34" charset="0"/>
              </a:rPr>
              <a:t>, </a:t>
            </a:r>
            <a:r>
              <a:rPr lang="en-US" kern="1200" dirty="0">
                <a:solidFill>
                  <a:schemeClr val="tx1"/>
                </a:solidFill>
                <a:effectLst/>
                <a:latin typeface="Arial" panose="020B0604020202020204" pitchFamily="34" charset="0"/>
                <a:cs typeface="Arial" panose="020B0604020202020204" pitchFamily="34" charset="0"/>
              </a:rPr>
              <a:t>were 7 to 10 times more likely to have problems with substance misuse or abuse during their lifetime. </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An important takeaway from this study that the video also pointed out is that despite the nature of their prevalence, ACEs are largely preventable with appropriate and timely intervention.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buNone/>
            </a:pPr>
            <a:r>
              <a:rPr lang="en-US" u="none" kern="100" dirty="0">
                <a:solidFill>
                  <a:srgbClr val="467886"/>
                </a:solidFill>
                <a:effectLst/>
                <a:latin typeface="Arial" panose="020B0604020202020204" pitchFamily="34" charset="0"/>
                <a:ea typeface="Aptos" panose="020B0004020202020204" pitchFamily="34" charset="0"/>
                <a:cs typeface="Arial" panose="020B0604020202020204" pitchFamily="34" charset="0"/>
              </a:rPr>
              <a:t>Children and Family Futures:</a:t>
            </a:r>
            <a:r>
              <a:rPr lang="en-US" i="1" u="none" kern="100" dirty="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u="none"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Navigating Risk: Five Facts About Substance Use Prevention Video</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p>
          <a:p>
            <a:pPr marL="0" marR="0">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buNone/>
            </a:pPr>
            <a:r>
              <a:rPr lang="en-US" u="none" kern="100" dirty="0">
                <a:solidFill>
                  <a:srgbClr val="467886"/>
                </a:solidFill>
                <a:effectLst/>
                <a:latin typeface="Arial" panose="020B0604020202020204" pitchFamily="34" charset="0"/>
                <a:ea typeface="Aptos" panose="020B0004020202020204" pitchFamily="34" charset="0"/>
                <a:cs typeface="Arial" panose="020B0604020202020204" pitchFamily="34" charset="0"/>
              </a:rPr>
              <a:t>Centers for Disease Control and Prevention:</a:t>
            </a:r>
            <a:r>
              <a:rPr lang="en-US" sz="1200" i="0" u="none"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US" sz="1800" i="1" u="sng" dirty="0">
                <a:solidFill>
                  <a:srgbClr val="306B91"/>
                </a:solidFill>
                <a:effectLst/>
                <a:latin typeface="Arial" panose="020B0604020202020204" pitchFamily="34" charset="0"/>
                <a:ea typeface="Calibri" panose="020F0502020204030204" pitchFamily="34" charset="0"/>
                <a:cs typeface="Times New Roman" panose="02020603050405020304" pitchFamily="18" charset="0"/>
                <a:hlinkClick r:id="rId4"/>
              </a:rPr>
              <a:t>Adverse Childhood Experiences (ACEs) Prevention Resource for Action: A Compilation of the Best Available </a:t>
            </a:r>
            <a:r>
              <a:rPr lang="en-US" sz="1800" i="1" u="sng">
                <a:solidFill>
                  <a:srgbClr val="306B91"/>
                </a:solidFill>
                <a:effectLst/>
                <a:latin typeface="Arial" panose="020B0604020202020204" pitchFamily="34" charset="0"/>
                <a:ea typeface="Calibri" panose="020F0502020204030204" pitchFamily="34" charset="0"/>
                <a:cs typeface="Times New Roman" panose="02020603050405020304" pitchFamily="18" charset="0"/>
                <a:hlinkClick r:id="rId4"/>
              </a:rPr>
              <a:t>Evidence</a:t>
            </a:r>
            <a:r>
              <a:rPr lang="en-US" sz="1800" i="0" u="none">
                <a:solidFill>
                  <a:srgbClr val="306B91"/>
                </a:solidFill>
                <a:effectLst/>
                <a:latin typeface="Arial" panose="020B0604020202020204" pitchFamily="34" charset="0"/>
                <a:ea typeface="Calibri" panose="020F0502020204030204" pitchFamily="34" charset="0"/>
                <a:cs typeface="Times New Roman" panose="02020603050405020304" pitchFamily="18" charset="0"/>
              </a:rPr>
              <a:t> (2019)</a:t>
            </a:r>
            <a:endParaRPr lang="en-US" i="0" u="none"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(Advokids, n.d.; Centers for Disease Control and Prevention, 2021)</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indent="0">
              <a:buFontTx/>
              <a:buNone/>
            </a:pPr>
            <a:r>
              <a:rPr lang="en-US" b="0" i="0" dirty="0">
                <a:solidFill>
                  <a:srgbClr val="000000"/>
                </a:solidFill>
                <a:effectLst/>
                <a:latin typeface="Arial" panose="020B0604020202020204" pitchFamily="34" charset="0"/>
                <a:cs typeface="Arial" panose="020B0604020202020204" pitchFamily="34" charset="0"/>
              </a:rPr>
              <a:t>(Advokids, n.d.; Centers for Disease Control and Prevention, 2021)</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ea typeface="Calibri" panose="020F0502020204030204" pitchFamily="34" charset="0"/>
              </a:rPr>
              <a:t>Advokids. (n.d.). </a:t>
            </a:r>
            <a:r>
              <a:rPr lang="en-US" i="1" dirty="0">
                <a:solidFill>
                  <a:srgbClr val="000000"/>
                </a:solidFill>
                <a:effectLst/>
                <a:latin typeface="Arial" panose="020B0604020202020204" pitchFamily="34" charset="0"/>
                <a:ea typeface="Calibri" panose="020F0502020204030204" pitchFamily="34" charset="0"/>
              </a:rPr>
              <a:t>Adverse childhood experience study (ACES).</a:t>
            </a:r>
            <a:r>
              <a:rPr lang="en-US" dirty="0">
                <a:solidFill>
                  <a:srgbClr val="000000"/>
                </a:solidFill>
                <a:effectLst/>
                <a:latin typeface="Arial" panose="020B0604020202020204" pitchFamily="34" charset="0"/>
                <a:ea typeface="Calibri" panose="020F0502020204030204" pitchFamily="34" charset="0"/>
              </a:rPr>
              <a:t> </a:t>
            </a:r>
            <a:r>
              <a:rPr lang="en-US" dirty="0">
                <a:solidFill>
                  <a:srgbClr val="5351AF"/>
                </a:solidFill>
                <a:effectLst/>
                <a:latin typeface="Arial" panose="020B0604020202020204" pitchFamily="34" charset="0"/>
                <a:ea typeface="Calibri" panose="020F0502020204030204" pitchFamily="34" charset="0"/>
                <a:cs typeface="Times New Roman" panose="02020603050405020304" pitchFamily="18" charset="0"/>
                <a:hlinkClick r:id="rId5"/>
              </a:rPr>
              <a:t>https://advokids.org/adverse-childhood-experience-study-aces/</a:t>
            </a:r>
            <a:r>
              <a:rPr lang="en-US" dirty="0">
                <a:solidFill>
                  <a:srgbClr val="000000"/>
                </a:solidFill>
                <a:effectLst/>
                <a:latin typeface="Arial" panose="020B0604020202020204" pitchFamily="34" charset="0"/>
                <a:ea typeface="Calibri" panose="020F050202020403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Centers for Disease Control and Prevention. (2021). </a:t>
            </a:r>
            <a:r>
              <a:rPr lang="en-US" b="0" i="1" u="none" strike="noStrike" dirty="0">
                <a:solidFill>
                  <a:srgbClr val="000000"/>
                </a:solidFill>
                <a:effectLst/>
                <a:latin typeface="Arial" panose="020B0604020202020204" pitchFamily="34" charset="0"/>
                <a:cs typeface="Arial" panose="020B0604020202020204" pitchFamily="34" charset="0"/>
              </a:rPr>
              <a:t>We can prevent childhood adversity</a:t>
            </a:r>
            <a:r>
              <a:rPr lang="en-US" b="0" i="0" u="none" strike="noStrike" dirty="0">
                <a:solidFill>
                  <a:srgbClr val="000000"/>
                </a:solidFill>
                <a:effectLst/>
                <a:latin typeface="Arial" panose="020B0604020202020204" pitchFamily="34" charset="0"/>
                <a:cs typeface="Arial" panose="020B0604020202020204" pitchFamily="34" charset="0"/>
              </a:rPr>
              <a:t>. National Center for Injury Prevention and Control, Division of Violence Prevention. </a:t>
            </a:r>
            <a:r>
              <a:rPr lang="en-US" b="0" i="0" u="sng" strike="noStrike" dirty="0">
                <a:solidFill>
                  <a:srgbClr val="5351AF"/>
                </a:solidFill>
                <a:effectLst/>
                <a:latin typeface="Arial" panose="020B0604020202020204" pitchFamily="34" charset="0"/>
                <a:cs typeface="Arial" panose="020B0604020202020204" pitchFamily="34" charset="0"/>
                <a:hlinkClick r:id="rId6"/>
              </a:rPr>
              <a:t>https://vetoviolence.cdc.gov/apps/aces-infographic/</a:t>
            </a:r>
            <a:r>
              <a:rPr lang="en-US" b="0" i="0" u="none" strike="noStrike"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38</a:t>
            </a:fld>
            <a:endParaRPr lang="en-US"/>
          </a:p>
        </p:txBody>
      </p:sp>
    </p:spTree>
    <p:extLst>
      <p:ext uri="{BB962C8B-B14F-4D97-AF65-F5344CB8AC3E}">
        <p14:creationId xmlns:p14="http://schemas.microsoft.com/office/powerpoint/2010/main" val="3846448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B8F3-7751-69EB-85E1-B6BCF60F2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BF55C-ADDC-0451-CBF1-58A29FA20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EFF53-33C8-811E-1ECE-CF58355CB6FA}"/>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So, with what we now know about the relationship between adverse childhood experiences and trauma or toxic stress, including the significant implications for long-term health and well-being, what can we do as child welfare workers to intervene and improve the trajectories for children, youth, and adolescents?</a:t>
            </a:r>
          </a:p>
        </p:txBody>
      </p:sp>
      <p:sp>
        <p:nvSpPr>
          <p:cNvPr id="4" name="Slide Number Placeholder 3">
            <a:extLst>
              <a:ext uri="{FF2B5EF4-FFF2-40B4-BE49-F238E27FC236}">
                <a16:creationId xmlns:a16="http://schemas.microsoft.com/office/drawing/2014/main" id="{F75B449C-5F13-49E0-D280-DDF0D6B1D1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006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53F14-E4C5-81D4-1A50-D60AA9A32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1E9DD-57EC-0F0A-42BF-AE01D5699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53B93-0716-C270-0AE9-ABBFA2FDFEF3}"/>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Let’s start today’s discussion by reviewing what the data on prenatal substance exposure tells us…</a:t>
            </a:r>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8CCF290-BB42-48BC-E7C7-C75DAB1079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52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F96C9-EAED-A99E-E908-0174E362A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DAD22-5541-46AB-6D8B-99D3CBB253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E17E0-19E8-B1CC-96E7-52F7FE7B938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One strategy for preventing or reducing toxic stress is to focus on building resiliency through increased protective factors. To do this, we must understand the role resiliency plays in relation to toxic stress. Resilience is an individual’s ability to demonstrate early and effective adaptation in response to a traumatic event.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some, resilience is inherent, while for others, it is not. For example, children can witness the same act of community violence but have two completely different responses; siblings can grow up in the same household with a parent with a severe substance use or mental disorder and have different experiences or needs. Understanding why some children fare well in the face of adversity helps inform how we can then promote resiliency for all children.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research tells us: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 emphasis on developing or strengthening positive parent-child relationships is the single most critical factor in promoting resilience along with other supportive adult-child relationships, including family, family friends, teachers, coaches, or religious leaders, as these relationships form the foundation for safety and protection in turn supporting a child’s adaptive coping.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an individual level, working to develop children’s positive sense of self-worth and efficacy, a belief that no matter their circumstances they are capable of great things, was also found to enhance resiliency. Efforts to strengthen or acquire healthy coping tools including techniques to manage stress levels along with mobilizing other community resources to support a child’s full health and well-being are also integral to this process.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(Center on the Developing Child at Harvard University, 2020; The National Child Traumatic Stress Network, n.d.)</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rPr>
              <a:t>Center on the Developing Child. (2020). </a:t>
            </a:r>
            <a:r>
              <a:rPr lang="en-US" b="0" i="1" u="none" strike="noStrike" dirty="0">
                <a:solidFill>
                  <a:srgbClr val="000000"/>
                </a:solidFill>
                <a:effectLst/>
                <a:latin typeface="Arial" panose="020B0604020202020204" pitchFamily="34" charset="0"/>
              </a:rPr>
              <a:t>ACEs and toxic stress: Frequently asked questions. </a:t>
            </a:r>
            <a:r>
              <a:rPr lang="en-US" b="0" i="0" u="none" strike="noStrike" dirty="0">
                <a:solidFill>
                  <a:srgbClr val="000000"/>
                </a:solidFill>
                <a:effectLst/>
                <a:latin typeface="Arial" panose="020B0604020202020204" pitchFamily="34" charset="0"/>
              </a:rPr>
              <a:t>Harvard University. </a:t>
            </a:r>
            <a:r>
              <a:rPr lang="en-US" b="0" i="0" u="sng" strike="noStrike" dirty="0">
                <a:solidFill>
                  <a:srgbClr val="5351AF"/>
                </a:solidFill>
                <a:effectLst/>
                <a:latin typeface="Arial" panose="020B0604020202020204" pitchFamily="34" charset="0"/>
                <a:hlinkClick r:id="rId3"/>
              </a:rPr>
              <a:t>https://developingchild.harvard.edu/resources/aces-and-toxic-stress-frequently-asked-questions/</a:t>
            </a:r>
            <a:r>
              <a:rPr lang="en-US" b="0" i="0" u="none" strike="noStrike" dirty="0">
                <a:solidFill>
                  <a:srgbClr val="000000"/>
                </a:solidFill>
                <a:effectLst/>
                <a:latin typeface="Arial" panose="020B0604020202020204" pitchFamily="34" charset="0"/>
              </a:rPr>
              <a:t> </a:t>
            </a:r>
          </a:p>
          <a:p>
            <a:endParaRPr lang="en-US" b="0" i="0" u="none" strike="noStrike" dirty="0">
              <a:solidFill>
                <a:srgbClr val="000000"/>
              </a:solidFill>
              <a:effectLst/>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rPr>
              <a:t>National Child Traumatic Stress Network. (n.d.). </a:t>
            </a:r>
            <a:r>
              <a:rPr lang="en-US" b="0" i="1" u="none" strike="noStrike" dirty="0">
                <a:solidFill>
                  <a:srgbClr val="000000"/>
                </a:solidFill>
                <a:effectLst/>
                <a:latin typeface="Arial" panose="020B0604020202020204" pitchFamily="34" charset="0"/>
              </a:rPr>
              <a:t>Resilience and child traumatic stress</a:t>
            </a:r>
            <a:r>
              <a:rPr lang="en-US" b="0" i="0" u="none" strike="noStrike" dirty="0">
                <a:solidFill>
                  <a:srgbClr val="000000"/>
                </a:solidFill>
                <a:effectLst/>
                <a:latin typeface="Arial" panose="020B0604020202020204" pitchFamily="34" charset="0"/>
              </a:rPr>
              <a:t>. </a:t>
            </a:r>
            <a:r>
              <a:rPr lang="en-US" b="0" i="0" u="sng" strike="noStrike" dirty="0">
                <a:solidFill>
                  <a:srgbClr val="5351AF"/>
                </a:solidFill>
                <a:effectLst/>
                <a:latin typeface="Arial" panose="020B0604020202020204" pitchFamily="34" charset="0"/>
                <a:hlinkClick r:id="rId4"/>
              </a:rPr>
              <a:t>https://www.nctsn.org/sites/default/files/resources/resilience_and_child_traumatic_stress.pdf</a:t>
            </a:r>
            <a:r>
              <a:rPr lang="en-US" b="0" i="0" u="none" strike="noStrike" dirty="0">
                <a:solidFill>
                  <a:srgbClr val="000000"/>
                </a:solidFill>
                <a:effectLst/>
                <a:latin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29CF4FB-C079-7147-5398-1663D5F8FC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021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18A0-B6C4-222C-BCA5-4802832AC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B0314-1556-9117-907E-1DE3043420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536D7-4267-78EE-12C4-4B6CA6771879}"/>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now highlight practice examples of protective factors supporting optimal child, youth, and adolescent well-being.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the individual level, examples of protective factors include developing good coping and problem-solving skills for the parent, and the child, youth, or adolescent such as strategies for identifying and expressing feelings and emotions, and adaptive ways for managing stress and everyday challenges. Supporting their academic achievement and intellectual development including engagement or connections in two or more of the following areas—school, peers, and extracurriculars like sports, clubs, employment, or involvement in religious or spiritual groups—are also key to optimal health and well-being.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the family level, examples of protective factors include the presence of supportive relationships with family members including chosen family; having clear expectations with daily structure and predictability such as consistent rules, limits, supervision, and monitoring. Strengthening economic supports for families such as ensuring that basic needs are being met or providing access to resources to support greater economic stability also play a significant role in preventing or reducing toxic stress leading to greater opportunities for optimal health and well-being.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the community level, examples of protective factors include the presence of mentors or supportive adults who are actively promoting the development of the child, youth, or adolescent’s special skills or interests; setting a foundation for a strong network of supports and a path toward their full potential; and finally of great importance, is the commitment to ensuring the physical and psychological safety of all children, youth, and adolescents by promoting social norms that protect against all forms of adverse childhood experiences and intervening where needed with services and supports to improve the trajectory for all children, youth, adolescents, parents, and family members.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latin typeface="Arial" panose="020B0604020202020204" pitchFamily="34" charset="0"/>
                <a:cs typeface="Arial" panose="020B0604020202020204" pitchFamily="34" charset="0"/>
              </a:rPr>
              <a:t>Centers for Disease Control and Prevention: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Adverse Childhood Experiences (ACEs) prevention resource for action:  A Compilation of the Best Available Evidence</a:t>
            </a:r>
            <a:r>
              <a:rPr lang="en-US" kern="100" dirty="0">
                <a:solidFill>
                  <a:srgbClr val="467886"/>
                </a:solidFill>
                <a:latin typeface="Arial" panose="020B0604020202020204" pitchFamily="34" charset="0"/>
                <a:ea typeface="Aptos" panose="020B00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(2019)</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kern="100" dirty="0">
                <a:effectLst/>
                <a:latin typeface="Arial" panose="020B0604020202020204" pitchFamily="34" charset="0"/>
                <a:ea typeface="Calibri" panose="020F0502020204030204" pitchFamily="34" charset="0"/>
                <a:cs typeface="Arial" panose="020B0604020202020204" pitchFamily="34" charset="0"/>
              </a:rPr>
              <a:t>N/A</a:t>
            </a:r>
            <a:endParaRPr lang="en-US" kern="100" dirty="0">
              <a:latin typeface="Arial" panose="020B0604020202020204" pitchFamily="34" charset="0"/>
              <a:ea typeface="Calibri" panose="020F0502020204030204" pitchFamily="34" charset="0"/>
              <a:cs typeface="Arial" panose="020B0604020202020204" pitchFamily="34" charset="0"/>
            </a:endParaRP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(Centers for Disease Control and Prevention, 2019; Centers for Disease Control and Prevention, </a:t>
            </a:r>
            <a:r>
              <a:rPr lang="en-US" dirty="0" err="1">
                <a:latin typeface="Arial" panose="020B0604020202020204" pitchFamily="34" charset="0"/>
                <a:cs typeface="Arial" panose="020B0604020202020204" pitchFamily="34" charset="0"/>
              </a:rPr>
              <a:t>2024a</a:t>
            </a:r>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gn="l">
              <a:spcBef>
                <a:spcPts val="600"/>
              </a:spcBef>
              <a:spcAft>
                <a:spcPts val="600"/>
              </a:spcAft>
            </a:pPr>
            <a:r>
              <a:rPr lang="en-US" kern="1200" dirty="0">
                <a:solidFill>
                  <a:srgbClr val="000000"/>
                </a:solidFill>
                <a:effectLst/>
                <a:latin typeface="Arial" panose="020B0604020202020204" pitchFamily="34" charset="0"/>
                <a:ea typeface="Arial" panose="020B0604020202020204" pitchFamily="34" charset="0"/>
              </a:rPr>
              <a:t>Centers for Disease Control and Prevention. (</a:t>
            </a:r>
            <a:r>
              <a:rPr lang="en-US" kern="1200" dirty="0" err="1">
                <a:solidFill>
                  <a:srgbClr val="000000"/>
                </a:solidFill>
                <a:effectLst/>
                <a:latin typeface="Arial" panose="020B0604020202020204" pitchFamily="34" charset="0"/>
                <a:ea typeface="Arial" panose="020B0604020202020204" pitchFamily="34" charset="0"/>
              </a:rPr>
              <a:t>2024a</a:t>
            </a:r>
            <a:r>
              <a:rPr lang="en-US" kern="1200" dirty="0">
                <a:solidFill>
                  <a:srgbClr val="000000"/>
                </a:solidFill>
                <a:effectLst/>
                <a:latin typeface="Arial" panose="020B0604020202020204" pitchFamily="34" charset="0"/>
                <a:ea typeface="Arial" panose="020B0604020202020204" pitchFamily="34" charset="0"/>
              </a:rPr>
              <a:t>). </a:t>
            </a:r>
            <a:r>
              <a:rPr lang="en-US" i="1" kern="1200" dirty="0">
                <a:solidFill>
                  <a:srgbClr val="000000"/>
                </a:solidFill>
                <a:effectLst/>
                <a:latin typeface="Arial" panose="020B0604020202020204" pitchFamily="34" charset="0"/>
                <a:ea typeface="Arial" panose="020B0604020202020204" pitchFamily="34" charset="0"/>
              </a:rPr>
              <a:t>Child abuse and neglect prevention: Risk and protective factors</a:t>
            </a:r>
            <a:r>
              <a:rPr lang="en-US" kern="1200" dirty="0">
                <a:solidFill>
                  <a:srgbClr val="000000"/>
                </a:solidFill>
                <a:effectLst/>
                <a:latin typeface="Arial" panose="020B0604020202020204" pitchFamily="34" charset="0"/>
                <a:ea typeface="Arial" panose="020B0604020202020204" pitchFamily="34" charset="0"/>
              </a:rPr>
              <a:t>. </a:t>
            </a:r>
            <a:r>
              <a:rPr lang="en-US" u="sng" kern="1200" dirty="0">
                <a:solidFill>
                  <a:srgbClr val="000000"/>
                </a:solidFill>
                <a:effectLst/>
                <a:latin typeface="Arial" panose="020B0604020202020204" pitchFamily="34" charset="0"/>
                <a:ea typeface="Arial" panose="020B0604020202020204" pitchFamily="34" charset="0"/>
                <a:hlinkClick r:id="rId4"/>
              </a:rPr>
              <a:t>https://www.cdc.gov/child-abuse-neglect/risk-factors/?CDC_AAref_Val=https://www.cdc.gov/violenceprevention/childabuseandneglect/riskprotectivefactors.html</a:t>
            </a:r>
            <a:endParaRPr lang="en-US" kern="1200" dirty="0">
              <a:solidFill>
                <a:srgbClr val="000000"/>
              </a:solidFill>
              <a:effectLst/>
              <a:latin typeface="Arial" panose="020B0604020202020204" pitchFamily="34" charset="0"/>
              <a:ea typeface="Arial" panose="020B0604020202020204" pitchFamily="34" charset="0"/>
            </a:endParaRPr>
          </a:p>
          <a:p>
            <a:endParaRPr lang="en-US" dirty="0"/>
          </a:p>
          <a:p>
            <a:r>
              <a:rPr lang="en-US" dirty="0">
                <a:latin typeface="Arial" panose="020B0604020202020204" pitchFamily="34" charset="0"/>
                <a:cs typeface="Arial" panose="020B0604020202020204" pitchFamily="34" charset="0"/>
              </a:rPr>
              <a:t>Centers for Disease Control and Prevention. (2019</a:t>
            </a:r>
            <a:r>
              <a:rPr lang="en-US" i="1" dirty="0">
                <a:latin typeface="Arial" panose="020B0604020202020204" pitchFamily="34" charset="0"/>
                <a:cs typeface="Arial" panose="020B0604020202020204" pitchFamily="34" charset="0"/>
              </a:rPr>
              <a:t>). Adverse childhood experiences (ACEs) prevention resource for action:  A compilation of the best available evidence.</a:t>
            </a:r>
            <a:r>
              <a:rPr lang="en-US" dirty="0">
                <a:latin typeface="Arial" panose="020B0604020202020204" pitchFamily="34" charset="0"/>
                <a:cs typeface="Arial" panose="020B0604020202020204" pitchFamily="34" charset="0"/>
              </a:rPr>
              <a:t> National Center for Injury Prevention and Control. </a:t>
            </a:r>
            <a:r>
              <a:rPr lang="en-US" dirty="0">
                <a:latin typeface="Arial" panose="020B0604020202020204" pitchFamily="34" charset="0"/>
                <a:cs typeface="Arial" panose="020B0604020202020204" pitchFamily="34" charset="0"/>
                <a:hlinkClick r:id="rId3"/>
              </a:rPr>
              <a:t>https://www.cdc.gov/violenceprevention/pdf/ACEs-Prevention-Resource_508.pdf</a:t>
            </a:r>
            <a:r>
              <a:rPr lang="en-US"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D02AE465-E843-F99E-78F0-4B7EBBF34A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709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70433-C497-7003-3A75-AD2C1F392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DF17E-C274-DAFE-1BDA-77A237F1A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A863E-C764-0FD3-2A1F-E21D018FCD04}"/>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b="1"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As child welfare workers, our part in preventing and reducing toxic stress and building children, youth, and adolescent’s protective capacities relies heavily on the level of continuity of care received during the child welfare intervention period. This is especially important due to the nature of their complex needs and cross-system service provision. Like previous discussions on engagement and retention, these practice strategies can ensure that a child and family’s cross-system experience is as seamless and effective as possible. </a:t>
            </a:r>
          </a:p>
          <a:p>
            <a:r>
              <a:rPr lang="en-US" sz="1200" kern="1200" dirty="0">
                <a:solidFill>
                  <a:schemeClr val="tx1"/>
                </a:solidFill>
                <a:effectLst/>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200" b="0" i="0" u="sng" kern="1200" dirty="0">
                <a:solidFill>
                  <a:schemeClr val="tx1"/>
                </a:solidFill>
                <a:effectLst/>
                <a:latin typeface="Arial" panose="020B0604020202020204" pitchFamily="34" charset="0"/>
                <a:cs typeface="Arial" panose="020B0604020202020204" pitchFamily="34" charset="0"/>
              </a:rPr>
              <a:t>Meaningful Family Engagement:</a:t>
            </a:r>
            <a:r>
              <a:rPr lang="en-US" sz="1200" b="0" i="0" u="none" kern="1200" dirty="0">
                <a:solidFill>
                  <a:schemeClr val="tx1"/>
                </a:solidFill>
                <a:effectLst/>
                <a:latin typeface="Arial" panose="020B0604020202020204" pitchFamily="34" charset="0"/>
                <a:cs typeface="Arial" panose="020B0604020202020204" pitchFamily="34" charset="0"/>
              </a:rPr>
              <a:t> </a:t>
            </a:r>
            <a:r>
              <a:rPr lang="en-US" u="none" dirty="0">
                <a:latin typeface="Arial" panose="020B0604020202020204" pitchFamily="34" charset="0"/>
                <a:cs typeface="Arial" panose="020B0604020202020204" pitchFamily="34" charset="0"/>
              </a:rPr>
              <a:t>A</a:t>
            </a:r>
            <a:r>
              <a:rPr lang="en-US" sz="1200" b="0" i="0" kern="1200" dirty="0">
                <a:solidFill>
                  <a:schemeClr val="tx1"/>
                </a:solidFill>
                <a:effectLst/>
                <a:latin typeface="Arial" panose="020B0604020202020204" pitchFamily="34" charset="0"/>
                <a:cs typeface="Arial" panose="020B0604020202020204" pitchFamily="34" charset="0"/>
              </a:rPr>
              <a:t> child’s needs are better met when people whom the child considers “family” participate in planning, delivering, and evaluating services. But parents and other caregivers are not always well-prepared to participate meaningfully in system processes. Sometimes our role as child welfare workers is to focus our efforts on educating and encouraging parents to be involved in their child’s cross-system service provision. Things like helping parents understand: </a:t>
            </a:r>
          </a:p>
          <a:p>
            <a:pPr marL="171450" indent="-171450">
              <a:buFont typeface="Arial" panose="020B0604020202020204" pitchFamily="34" charset="0"/>
              <a:buChar char="•"/>
            </a:pPr>
            <a:endParaRPr lang="en-US" sz="1200" b="0" i="0" kern="1200" dirty="0">
              <a:solidFill>
                <a:schemeClr val="tx1"/>
              </a:solidFill>
              <a:effectLst/>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What is expected of them? </a:t>
            </a: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What are their child’s needs?</a:t>
            </a: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Who will participate in the meeting? </a:t>
            </a: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How will questions be asked? </a:t>
            </a: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What questions will be asked? </a:t>
            </a: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What decisions might the parents have to make during the meeting?</a:t>
            </a:r>
          </a:p>
          <a:p>
            <a:r>
              <a:rPr lang="en-US" sz="1200" b="0" kern="1200" dirty="0">
                <a:solidFill>
                  <a:schemeClr val="tx1"/>
                </a:solidFill>
                <a:effectLst/>
                <a:latin typeface="Arial" panose="020B0604020202020204" pitchFamily="34" charset="0"/>
                <a:cs typeface="Arial" panose="020B0604020202020204" pitchFamily="34" charset="0"/>
              </a:rPr>
              <a:t> </a:t>
            </a:r>
            <a:endParaRPr lang="en-US" sz="120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i="0" u="sng" kern="1200" dirty="0">
                <a:solidFill>
                  <a:schemeClr val="tx1"/>
                </a:solidFill>
                <a:effectLst/>
                <a:latin typeface="Arial" panose="020B0604020202020204" pitchFamily="34" charset="0"/>
                <a:cs typeface="Arial" panose="020B0604020202020204" pitchFamily="34" charset="0"/>
              </a:rPr>
              <a:t>Partnership with Other Service Providers:</a:t>
            </a:r>
            <a:r>
              <a:rPr lang="en-US" sz="1200" b="0" i="0" u="none" kern="1200" dirty="0">
                <a:solidFill>
                  <a:schemeClr val="tx1"/>
                </a:solidFill>
                <a:effectLst/>
                <a:latin typeface="Arial" panose="020B0604020202020204" pitchFamily="34" charset="0"/>
                <a:cs typeface="Arial" panose="020B0604020202020204" pitchFamily="34" charset="0"/>
              </a:rPr>
              <a:t> </a:t>
            </a:r>
            <a:r>
              <a:rPr lang="en-US" sz="1200" b="0" i="0" kern="1200" dirty="0">
                <a:solidFill>
                  <a:schemeClr val="tx1"/>
                </a:solidFill>
                <a:effectLst/>
                <a:latin typeface="Arial" panose="020B0604020202020204" pitchFamily="34" charset="0"/>
                <a:cs typeface="Arial" panose="020B0604020202020204" pitchFamily="34" charset="0"/>
              </a:rPr>
              <a:t>N</a:t>
            </a:r>
            <a:r>
              <a:rPr lang="en-US" u="none" dirty="0">
                <a:latin typeface="Arial" panose="020B0604020202020204" pitchFamily="34" charset="0"/>
                <a:cs typeface="Arial" panose="020B0604020202020204" pitchFamily="34" charset="0"/>
              </a:rPr>
              <a:t>o single agency can do this work alone. Optimal family outcomes rely on systems or agencies working together to meet the needs of children and families affected by substance use and co-occurring disorders. This work will require collaboration among the entire child and family team bringing together various levels of knowledge, skills, and resources. Examples include: </a:t>
            </a:r>
          </a:p>
          <a:p>
            <a:pPr marL="171450" indent="-171450">
              <a:buFont typeface="Arial" panose="020B0604020202020204" pitchFamily="34" charset="0"/>
              <a:buChar char="•"/>
            </a:pPr>
            <a:endParaRPr lang="en-US" u="none"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u="none" dirty="0">
                <a:latin typeface="Arial" panose="020B0604020202020204" pitchFamily="34" charset="0"/>
                <a:cs typeface="Arial" panose="020B0604020202020204" pitchFamily="34" charset="0"/>
              </a:rPr>
              <a:t>Networking between professionals to exchange information about resources, systems, requirements, and clients</a:t>
            </a:r>
          </a:p>
          <a:p>
            <a:pPr marL="628650" lvl="1" indent="-171450">
              <a:buFont typeface="Arial" panose="020B0604020202020204" pitchFamily="34" charset="0"/>
              <a:buChar char="•"/>
            </a:pPr>
            <a:r>
              <a:rPr lang="en-US" u="none" dirty="0">
                <a:latin typeface="Arial" panose="020B0604020202020204" pitchFamily="34" charset="0"/>
                <a:cs typeface="Arial" panose="020B0604020202020204" pitchFamily="34" charset="0"/>
              </a:rPr>
              <a:t>Coordination between professionals to schedule activities and requirements with each other’s needs in mind</a:t>
            </a:r>
          </a:p>
          <a:p>
            <a:pPr marL="628650" lvl="1" indent="-171450">
              <a:buFont typeface="Arial" panose="020B0604020202020204" pitchFamily="34" charset="0"/>
              <a:buChar char="•"/>
            </a:pPr>
            <a:r>
              <a:rPr lang="en-US" u="none" dirty="0">
                <a:latin typeface="Arial" panose="020B0604020202020204" pitchFamily="34" charset="0"/>
                <a:cs typeface="Arial" panose="020B0604020202020204" pitchFamily="34" charset="0"/>
              </a:rPr>
              <a:t>Cooperation between professionals to work toward common outcomes for specific clients by developing a common or joint plan</a:t>
            </a:r>
          </a:p>
          <a:p>
            <a:pPr marL="628650" lvl="1" indent="-171450">
              <a:buFont typeface="Arial" panose="020B0604020202020204" pitchFamily="34" charset="0"/>
              <a:buChar char="•"/>
            </a:pPr>
            <a:r>
              <a:rPr lang="en-US" u="none" dirty="0">
                <a:latin typeface="Arial" panose="020B0604020202020204" pitchFamily="34" charset="0"/>
                <a:cs typeface="Arial" panose="020B0604020202020204" pitchFamily="34" charset="0"/>
              </a:rPr>
              <a:t>Collaborative strategies between workers to carry out a commonly defined and supported set of agency or system outcomes</a:t>
            </a:r>
          </a:p>
          <a:p>
            <a:pPr marL="0" indent="0">
              <a:buFont typeface="Arial" panose="020B0604020202020204" pitchFamily="34" charset="0"/>
              <a:buNone/>
            </a:pPr>
            <a:endParaRPr lang="en-US" sz="1200" b="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i="0" u="sng" kern="1200" dirty="0">
                <a:solidFill>
                  <a:schemeClr val="tx1"/>
                </a:solidFill>
                <a:effectLst/>
                <a:latin typeface="Arial" panose="020B0604020202020204" pitchFamily="34" charset="0"/>
                <a:cs typeface="Arial" panose="020B0604020202020204" pitchFamily="34" charset="0"/>
              </a:rPr>
              <a:t>Child and Family Teaming:</a:t>
            </a:r>
            <a:r>
              <a:rPr lang="en-US" sz="1200" b="0" i="0" u="none" kern="1200" dirty="0">
                <a:solidFill>
                  <a:schemeClr val="tx1"/>
                </a:solidFill>
                <a:effectLst/>
                <a:latin typeface="Arial" panose="020B0604020202020204" pitchFamily="34" charset="0"/>
                <a:cs typeface="Arial" panose="020B0604020202020204" pitchFamily="34" charset="0"/>
              </a:rPr>
              <a:t> </a:t>
            </a:r>
            <a:r>
              <a:rPr lang="en-US" u="none" dirty="0">
                <a:latin typeface="Arial" panose="020B0604020202020204" pitchFamily="34" charset="0"/>
                <a:cs typeface="Arial" panose="020B0604020202020204" pitchFamily="34" charset="0"/>
              </a:rPr>
              <a:t>C</a:t>
            </a:r>
            <a:r>
              <a:rPr lang="en-US" sz="1200" b="0" i="0" kern="1200" dirty="0">
                <a:solidFill>
                  <a:schemeClr val="tx1"/>
                </a:solidFill>
                <a:effectLst/>
                <a:latin typeface="Arial" panose="020B0604020202020204" pitchFamily="34" charset="0"/>
                <a:cs typeface="Arial" panose="020B0604020202020204" pitchFamily="34" charset="0"/>
              </a:rPr>
              <a:t>hild and family teaming provides an opportunity to bring everyone together, </a:t>
            </a:r>
            <a:r>
              <a:rPr lang="en-US" dirty="0">
                <a:latin typeface="Arial" panose="020B0604020202020204" pitchFamily="34" charset="0"/>
                <a:cs typeface="Arial" panose="020B0604020202020204" pitchFamily="34" charset="0"/>
              </a:rPr>
              <a:t>such as</a:t>
            </a:r>
            <a:r>
              <a:rPr lang="en-US" sz="1200" b="0" i="0" kern="1200" dirty="0">
                <a:solidFill>
                  <a:schemeClr val="tx1"/>
                </a:solidFill>
                <a:effectLst/>
                <a:latin typeface="Arial" panose="020B0604020202020204" pitchFamily="34" charset="0"/>
                <a:cs typeface="Arial" panose="020B0604020202020204" pitchFamily="34" charset="0"/>
              </a:rPr>
              <a:t> family, natural supports, cross-system providers, etc. to identify goals of service provision, discuss any concerns or worries, assess progress, and share in decision-making. </a:t>
            </a:r>
          </a:p>
          <a:p>
            <a:endParaRPr lang="en-US" sz="120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i="0" u="sng" kern="1200" dirty="0">
                <a:solidFill>
                  <a:schemeClr val="tx1"/>
                </a:solidFill>
                <a:effectLst/>
                <a:latin typeface="Arial" panose="020B0604020202020204" pitchFamily="34" charset="0"/>
                <a:cs typeface="Arial" panose="020B0604020202020204" pitchFamily="34" charset="0"/>
              </a:rPr>
              <a:t>Peer-to-Peer Strategies:</a:t>
            </a:r>
            <a:r>
              <a:rPr lang="en-US" sz="1200" b="0" i="0" u="none" kern="1200" dirty="0">
                <a:solidFill>
                  <a:schemeClr val="tx1"/>
                </a:solidFill>
                <a:effectLst/>
                <a:latin typeface="Arial" panose="020B0604020202020204" pitchFamily="34" charset="0"/>
                <a:cs typeface="Arial" panose="020B0604020202020204" pitchFamily="34" charset="0"/>
              </a:rPr>
              <a:t> </a:t>
            </a:r>
            <a:r>
              <a:rPr lang="en-US" sz="1200" b="0" kern="1200" dirty="0">
                <a:solidFill>
                  <a:schemeClr val="tx1"/>
                </a:solidFill>
                <a:effectLst/>
                <a:latin typeface="Arial" panose="020B0604020202020204" pitchFamily="34" charset="0"/>
                <a:cs typeface="Arial" panose="020B0604020202020204" pitchFamily="34" charset="0"/>
              </a:rPr>
              <a:t>Current best practices recognize that peers can accomplish things a professional, paraprofessional, or family member cannot. Someone who is “similar” or who can “speak the same language,” who can provide support to the family as they navigate cross-system involvement on their journey to long-term recovery and family stability. </a:t>
            </a:r>
          </a:p>
          <a:p>
            <a:pPr marL="171450" indent="-171450">
              <a:buFont typeface="Arial" panose="020B0604020202020204" pitchFamily="34" charset="0"/>
              <a:buChar char="•"/>
            </a:pPr>
            <a:endParaRPr lang="en-US" sz="1200" b="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sng" kern="1200" dirty="0">
                <a:solidFill>
                  <a:schemeClr val="tx1"/>
                </a:solidFill>
                <a:effectLst/>
                <a:latin typeface="Arial" panose="020B0604020202020204" pitchFamily="34" charset="0"/>
                <a:cs typeface="Arial" panose="020B0604020202020204" pitchFamily="34" charset="0"/>
              </a:rPr>
              <a:t>Monitoring and Adapting:</a:t>
            </a:r>
            <a:r>
              <a:rPr lang="en-US" sz="1200" b="0" i="0" u="none" kern="1200" dirty="0">
                <a:solidFill>
                  <a:schemeClr val="tx1"/>
                </a:solidFill>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t>
            </a:r>
            <a:r>
              <a:rPr lang="en-US" sz="1200" b="0" i="0" u="none" kern="1200" dirty="0">
                <a:solidFill>
                  <a:schemeClr val="tx1"/>
                </a:solidFill>
                <a:effectLst/>
                <a:latin typeface="Arial" panose="020B0604020202020204" pitchFamily="34" charset="0"/>
                <a:cs typeface="Arial" panose="020B0604020202020204" pitchFamily="34" charset="0"/>
              </a:rPr>
              <a:t>onitoring and adapting serves as a critical feedback loop during cross-system service provision. It allows for discussion about what is working well and creating moments to celebrate children and families' successes while also equally talking about what isn’t working well—thereby allowing for modifications or enhancements to service provision as needed. </a:t>
            </a:r>
            <a:endParaRPr lang="en-US" sz="1200" b="0" kern="1200" dirty="0">
              <a:solidFill>
                <a:schemeClr val="tx1"/>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sz="1200" b="0" kern="1200" dirty="0">
              <a:solidFill>
                <a:schemeClr val="tx1"/>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sz="1200" b="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87C7F0B-A923-1250-C878-12516B44A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210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a:effectLst/>
                <a:latin typeface="Arial" panose="020B0604020202020204" pitchFamily="34" charset="0"/>
                <a:ea typeface="Calibri" panose="020F0502020204030204" pitchFamily="34" charset="0"/>
                <a:cs typeface="Arial" panose="020B0604020202020204" pitchFamily="34" charset="0"/>
              </a:rPr>
              <a:t>Facilitator Script:</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Let’s now pause and take a few minutes to watch Jessica’s story about how connections changed her life, a recovery video made possible by Doorway Recovery and the New Hampshire Department of Health and Human Services.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b="1" dirty="0">
                <a:effectLst/>
                <a:latin typeface="Arial" panose="020B0604020202020204" pitchFamily="34" charset="0"/>
                <a:ea typeface="Calibri" panose="020F0502020204030204" pitchFamily="34" charset="0"/>
                <a:cs typeface="Arial" panose="020B0604020202020204" pitchFamily="34" charset="0"/>
              </a:rPr>
              <a:t>Prompts for Participants to Close Out Today’s Training Discussion:</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tabLst>
                <a:tab pos="457200" algn="l"/>
              </a:tabLst>
            </a:pPr>
            <a:r>
              <a:rPr lang="en-US" b="1" dirty="0">
                <a:effectLst/>
                <a:latin typeface="Arial" panose="020B0604020202020204" pitchFamily="34" charset="0"/>
                <a:ea typeface="Calibri" panose="020F0502020204030204" pitchFamily="34" charset="0"/>
                <a:cs typeface="Arial" panose="020B0604020202020204" pitchFamily="34" charset="0"/>
              </a:rPr>
              <a:t>What part of Jessica’s story resonated with you the most?</a:t>
            </a:r>
          </a:p>
          <a:p>
            <a:pPr marL="342900" marR="0" lvl="0" indent="-342900">
              <a:buFont typeface="Symbol" panose="05050102010706020507" pitchFamily="18" charset="2"/>
              <a:buChar char=""/>
              <a:tabLst>
                <a:tab pos="457200" algn="l"/>
              </a:tabLst>
            </a:pPr>
            <a:r>
              <a:rPr lang="en-US" b="1" dirty="0">
                <a:effectLst/>
                <a:latin typeface="Arial" panose="020B0604020202020204" pitchFamily="34" charset="0"/>
                <a:ea typeface="Calibri" panose="020F0502020204030204" pitchFamily="34" charset="0"/>
                <a:cs typeface="Arial" panose="020B0604020202020204" pitchFamily="34" charset="0"/>
              </a:rPr>
              <a:t>How did Jessica’s stepfather’s substance use affect her home environment, including any emotional and adjustment challenges?</a:t>
            </a:r>
          </a:p>
          <a:p>
            <a:pPr marL="342900" marR="0" lvl="0" indent="-342900">
              <a:buFont typeface="Symbol" panose="05050102010706020507" pitchFamily="18" charset="2"/>
              <a:buChar char=""/>
              <a:tabLst>
                <a:tab pos="457200" algn="l"/>
              </a:tabLst>
            </a:pPr>
            <a:r>
              <a:rPr lang="en-US" b="1" dirty="0">
                <a:effectLst/>
                <a:latin typeface="Arial" panose="020B0604020202020204" pitchFamily="34" charset="0"/>
                <a:ea typeface="Calibri" panose="020F0502020204030204" pitchFamily="34" charset="0"/>
                <a:cs typeface="Arial" panose="020B0604020202020204" pitchFamily="34" charset="0"/>
              </a:rPr>
              <a:t>With the limited information we have, what type of services, supports, or resources would have benefited Jessica during her adolescent period?</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tabLst>
                <a:tab pos="457200" algn="l"/>
              </a:tabLs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u="sng" dirty="0">
                <a:effectLst/>
                <a:latin typeface="Arial" panose="020B0604020202020204" pitchFamily="34" charset="0"/>
                <a:ea typeface="Calibri" panose="020F0502020204030204" pitchFamily="34" charset="0"/>
                <a:cs typeface="Arial" panose="020B0604020202020204" pitchFamily="34" charset="0"/>
              </a:rPr>
              <a:t>Video Source:</a:t>
            </a:r>
          </a:p>
          <a:p>
            <a:pPr marL="0" marR="0"/>
            <a:endParaRPr lang="en-US" u="sng" dirty="0">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Doorway Recovery Videos and the New Hampshire Department of Health and Human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5577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effectLst/>
                <a:latin typeface="Arial" panose="020B0604020202020204" pitchFamily="34" charset="0"/>
                <a:cs typeface="Arial" panose="020B0604020202020204" pitchFamily="34" charset="0"/>
              </a:rPr>
              <a:t>Facilitator Script:​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Alright, this wraps up the instructional content for module six.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parental substance use and co-occurring disorders. ​Have a nice day, everyone!</a:t>
            </a:r>
            <a:r>
              <a:rPr lang="en-US" b="0" i="0" dirty="0">
                <a:effectLst/>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44</a:t>
            </a:fld>
            <a:endParaRPr lang="en-US"/>
          </a:p>
        </p:txBody>
      </p:sp>
    </p:spTree>
    <p:extLst>
      <p:ext uri="{BB962C8B-B14F-4D97-AF65-F5344CB8AC3E}">
        <p14:creationId xmlns:p14="http://schemas.microsoft.com/office/powerpoint/2010/main" val="1972129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184459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46</a:t>
            </a:fld>
            <a:endParaRPr lang="en-US" dirty="0"/>
          </a:p>
        </p:txBody>
      </p:sp>
    </p:spTree>
    <p:extLst>
      <p:ext uri="{BB962C8B-B14F-4D97-AF65-F5344CB8AC3E}">
        <p14:creationId xmlns:p14="http://schemas.microsoft.com/office/powerpoint/2010/main" val="237875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47</a:t>
            </a:fld>
            <a:endParaRPr lang="en-US" dirty="0"/>
          </a:p>
        </p:txBody>
      </p:sp>
    </p:spTree>
    <p:extLst>
      <p:ext uri="{BB962C8B-B14F-4D97-AF65-F5344CB8AC3E}">
        <p14:creationId xmlns:p14="http://schemas.microsoft.com/office/powerpoint/2010/main" val="2247159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t>48</a:t>
            </a:fld>
            <a:endParaRPr lang="en-US" dirty="0"/>
          </a:p>
        </p:txBody>
      </p:sp>
    </p:spTree>
    <p:extLst>
      <p:ext uri="{BB962C8B-B14F-4D97-AF65-F5344CB8AC3E}">
        <p14:creationId xmlns:p14="http://schemas.microsoft.com/office/powerpoint/2010/main" val="684792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t>49</a:t>
            </a:fld>
            <a:endParaRPr lang="en-US" dirty="0"/>
          </a:p>
        </p:txBody>
      </p:sp>
    </p:spTree>
    <p:extLst>
      <p:ext uri="{BB962C8B-B14F-4D97-AF65-F5344CB8AC3E}">
        <p14:creationId xmlns:p14="http://schemas.microsoft.com/office/powerpoint/2010/main" val="369381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Beginning with this bar graph, we have estimated number of births with prenatal substance exposure based on substance use reported during pregnancy for year 2020. The data presented has been made available through multiple sources including the National Survey on Drug Use and Health, National Vital Statistics Reports, and the Centers for Disease Control and Pregnancy Risk Assessment Monitoring System. Alcohol had the highest estimate at 10.6% of births or 390,000</a:t>
            </a:r>
            <a:r>
              <a:rPr lang="en-US" dirty="0">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followed by tobacco at 8.4% or 300,000, illicit drugs at 8.3%, which is also roughly 300,000</a:t>
            </a:r>
            <a:r>
              <a:rPr lang="en-US" dirty="0">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and prescription opioids at 6.6%, or 240,000</a:t>
            </a:r>
            <a:r>
              <a:rPr lang="en-US" dirty="0">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births.</a:t>
            </a:r>
          </a:p>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1" dirty="0">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Any initial reactions to these figures? Is this what you expected from the data based on your casework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type of information or follow-up questions would you have to better understand the data related to prenatal substance exposure during pregnancy?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When I first reviewed this data, I know one immediate follow-up question that came to mind was how does this data on prenatal exposure translate to short-term and long-term effects for these children. Let’s take a closer examination over the next few slides…</a:t>
            </a:r>
            <a:endParaRPr lang="en-US" b="0" i="1" dirty="0">
              <a:solidFill>
                <a:srgbClr val="000000"/>
              </a:solidFill>
              <a:effectLst/>
              <a:latin typeface="Arial" panose="020B0604020202020204" pitchFamily="34" charset="0"/>
              <a:cs typeface="Arial" panose="020B0604020202020204" pitchFamily="34" charset="0"/>
            </a:endParaRPr>
          </a:p>
          <a:p>
            <a:endParaRPr lang="en-US" b="0" i="1"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(Ko et al., 2020; Osterman et al., 2022; Substance Abuse and Mental Health Services Administration, 2021)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(Ko et al., 2020; Osterman et al., 2022; Substance Abuse and Mental Health Services Administration, 2021)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solidFill>
                <a:srgbClr val="000000"/>
              </a:solidFill>
              <a:latin typeface="Arial" panose="020B0604020202020204" pitchFamily="34" charset="0"/>
              <a:cs typeface="Arial" panose="020B0604020202020204" pitchFamily="34" charset="0"/>
            </a:endParaRPr>
          </a:p>
          <a:p>
            <a:pPr marL="0" marR="0">
              <a:lnSpc>
                <a:spcPct val="107000"/>
              </a:lnSpc>
            </a:pP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Ko, J.Y., D’Angelo, V.D., Haight, S.C., Morrow, B., Cox, S., Salvesen von Essen, B., Strahan, A.E., Harrison, L., Tevendale, H.D., Warner, L., Kroelinger, C.D., Barfield, W.D. (2020). </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Vital signs: Prescription opioid pain reliever use during pregnancy — 34 U.S. jurisdictions, 2019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(Morbidity and Mortality Weekly Report, Vol. 69 No. 28, 897–903). U.S. Department of Health and Human Services, Centers for Disease Control and Prevention. </a:t>
            </a: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https://www.cdc.gov/mmwr/volumes/69/wr/pdfs/mm6928a1-H.pdf</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b="0" i="0" u="sng" strike="noStrike" dirty="0">
              <a:solidFill>
                <a:srgbClr val="5351AF"/>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Osterman, M.J.K., Hamilton, B.E., Martin, J.A., Driscoll, A.K., Valenzuela, C.P., &amp; National Center for Health Statistics. (2022). Births: Final data for 2020. </a:t>
            </a:r>
            <a:r>
              <a:rPr lang="en-US" i="1" dirty="0">
                <a:effectLst/>
                <a:latin typeface="Arial" panose="020B0604020202020204" pitchFamily="34" charset="0"/>
                <a:ea typeface="Calibri" panose="020F0502020204030204" pitchFamily="34" charset="0"/>
                <a:cs typeface="Arial" panose="020B0604020202020204" pitchFamily="34" charset="0"/>
              </a:rPr>
              <a:t>National Vital Statistics Reports, 70</a:t>
            </a:r>
            <a:r>
              <a:rPr lang="en-US" i="0" dirty="0">
                <a:effectLst/>
                <a:latin typeface="Arial" panose="020B0604020202020204" pitchFamily="34" charset="0"/>
                <a:ea typeface="Calibri" panose="020F0502020204030204" pitchFamily="34" charset="0"/>
                <a:cs typeface="Arial" panose="020B0604020202020204" pitchFamily="34" charset="0"/>
              </a:rPr>
              <a:t>(17).</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4"/>
              </a:rPr>
              <a:t>https://dx.doi.org/10.15620/cdc:112078</a:t>
            </a:r>
            <a:endParaRPr lang="en-US"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strike="noStrike" dirty="0">
              <a:solidFill>
                <a:srgbClr val="5351AF"/>
              </a:solidFill>
              <a:effectLst/>
              <a:latin typeface="Arial" panose="020B0604020202020204" pitchFamily="34" charset="0"/>
              <a:cs typeface="Arial" panose="020B0604020202020204" pitchFamily="34" charset="0"/>
            </a:endParaRPr>
          </a:p>
          <a:p>
            <a:pPr indent="-228600">
              <a:lnSpc>
                <a:spcPct val="107000"/>
              </a:lnSpc>
              <a:spcBef>
                <a:spcPts val="1000"/>
              </a:spcBef>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Substance Abuse and Mental Health Services Administration. (2021). </a:t>
            </a:r>
            <a:r>
              <a:rPr lang="en-US" i="1" kern="100" dirty="0">
                <a:effectLst/>
                <a:latin typeface="Arial" panose="020B0604020202020204" pitchFamily="34" charset="0"/>
                <a:ea typeface="Aptos" panose="020B0004020202020204" pitchFamily="34" charset="0"/>
                <a:cs typeface="Arial" panose="020B0604020202020204" pitchFamily="34" charset="0"/>
              </a:rPr>
              <a:t>National survey on drug use and health: Tobacco, cigarette, and daily cigarette use in past month: Among females aged 15 to 44; by pregnancy status, demographic, socioeconomic, and pregnancy characteristics, percentages, 2019 and 2020. </a:t>
            </a:r>
            <a:r>
              <a:rPr lang="en-US" kern="100" dirty="0">
                <a:effectLst/>
                <a:latin typeface="Arial" panose="020B0604020202020204" pitchFamily="34" charset="0"/>
                <a:ea typeface="Aptos" panose="020B0004020202020204" pitchFamily="34" charset="0"/>
                <a:cs typeface="Arial" panose="020B0604020202020204" pitchFamily="34" charset="0"/>
              </a:rPr>
              <a:t>(210615; Table 6.22B) [Data set]. Center for Behavioral Health Statistics and Quality. </a:t>
            </a: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https://www.samhsa.gov/data/sites/default/files/reports/rpt35323/NSDUHDetailedTabs2020/NSDUHDetailedTabs2020/NSDUHDetTabsSect6pe2020.htm?s=pregnant&amp;#tab6-21a</a:t>
            </a:r>
            <a:r>
              <a:rPr lang="en-US" kern="100" dirty="0">
                <a:effectLst/>
                <a:latin typeface="Arial" panose="020B0604020202020204" pitchFamily="34" charset="0"/>
                <a:ea typeface="Aptos" panose="020B00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0DA5C2-A9EC-4D5C-AA49-4D65C15AC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970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928867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t>51</a:t>
            </a:fld>
            <a:endParaRPr lang="en-US" dirty="0"/>
          </a:p>
        </p:txBody>
      </p:sp>
    </p:spTree>
    <p:extLst>
      <p:ext uri="{BB962C8B-B14F-4D97-AF65-F5344CB8AC3E}">
        <p14:creationId xmlns:p14="http://schemas.microsoft.com/office/powerpoint/2010/main" val="4039148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BCB87-4CC9-4D37-BDC3-E8A0FA5D025D}" type="slidenum">
              <a:rPr lang="en-US" smtClean="0"/>
              <a:t>52</a:t>
            </a:fld>
            <a:endParaRPr lang="en-US" dirty="0"/>
          </a:p>
        </p:txBody>
      </p:sp>
    </p:spTree>
    <p:extLst>
      <p:ext uri="{BB962C8B-B14F-4D97-AF65-F5344CB8AC3E}">
        <p14:creationId xmlns:p14="http://schemas.microsoft.com/office/powerpoint/2010/main" val="2206020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These next few slides</a:t>
            </a:r>
            <a:r>
              <a:rPr lang="en-US" sz="1200" kern="1200" baseline="0" dirty="0">
                <a:solidFill>
                  <a:schemeClr val="tx1"/>
                </a:solidFill>
                <a:effectLst/>
                <a:latin typeface="Arial" panose="020B0604020202020204" pitchFamily="34" charset="0"/>
                <a:ea typeface="+mn-ea"/>
                <a:cs typeface="Arial" panose="020B0604020202020204" pitchFamily="34" charset="0"/>
              </a:rPr>
              <a:t> summarize </a:t>
            </a:r>
            <a:r>
              <a:rPr lang="en-US" sz="1200" kern="1200" dirty="0">
                <a:solidFill>
                  <a:schemeClr val="tx1"/>
                </a:solidFill>
                <a:effectLst/>
                <a:latin typeface="Arial" panose="020B0604020202020204" pitchFamily="34" charset="0"/>
                <a:ea typeface="+mn-ea"/>
                <a:cs typeface="Arial" panose="020B0604020202020204" pitchFamily="34" charset="0"/>
              </a:rPr>
              <a:t>the effects of prenatal substance exposure broken out by type of substance. The information was made available by t</a:t>
            </a:r>
            <a:r>
              <a:rPr lang="en-US" sz="1200" dirty="0">
                <a:latin typeface="Arial" panose="020B0604020202020204" pitchFamily="34" charset="0"/>
                <a:cs typeface="Arial" panose="020B0604020202020204" pitchFamily="34" charset="0"/>
              </a:rPr>
              <a:t>he American Academy of Pediatrics technical</a:t>
            </a:r>
            <a:r>
              <a:rPr lang="en-US" sz="1200" baseline="0" dirty="0">
                <a:latin typeface="Arial" panose="020B0604020202020204" pitchFamily="34" charset="0"/>
                <a:cs typeface="Arial" panose="020B0604020202020204" pitchFamily="34" charset="0"/>
              </a:rPr>
              <a:t> report that included a c</a:t>
            </a:r>
            <a:r>
              <a:rPr lang="en-US" sz="1200" dirty="0">
                <a:latin typeface="Arial" panose="020B0604020202020204" pitchFamily="34" charset="0"/>
                <a:cs typeface="Arial" panose="020B0604020202020204" pitchFamily="34" charset="0"/>
              </a:rPr>
              <a:t>omprehensive review of approximately 275 peer-reviewed articles spanning 40 years (1968–2006). Before we review the data tables, I did just want to note that this is not meant to be interpreted as a comparison of effects between substances—rather, just a summary of the comprehensive literature.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dirty="0">
                <a:solidFill>
                  <a:srgbClr val="000000"/>
                </a:solidFill>
                <a:effectLst/>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fld id="{13C76930-8B51-7E46-B626-25E9D8E8494C}" type="slidenum">
              <a:rPr lang="en-US" smtClean="0"/>
              <a:t>6</a:t>
            </a:fld>
            <a:endParaRPr lang="en-US" dirty="0"/>
          </a:p>
        </p:txBody>
      </p:sp>
    </p:spTree>
    <p:extLst>
      <p:ext uri="{BB962C8B-B14F-4D97-AF65-F5344CB8AC3E}">
        <p14:creationId xmlns:p14="http://schemas.microsoft.com/office/powerpoint/2010/main" val="511980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728663"/>
            <a:ext cx="6465888" cy="36369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Listed in this table are the short-term effects of prenatal substance exposure for alcohol, nicotine, marijuana, opiates, cocaine, and methamphetamine across four domains—fetal growth, birth anomalies, withdrawal, and neurobehavioral effects. We used the red color font and highlights to draw your attention to the substances with either lack of data (methamphetamine) or strong effects. You’ll notice that alcohol shows strong effects in both fetal growth and birth anomalies, whereas opiates showed strong effects specific to withdrawal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Prompt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Any initial reactions or thoughts about these short-term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Alright, let’s now review the long-term effects of prenatal substance exposure…</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(Behnke et al., 2013)</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(Behnke et al., 2013)</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Behnke, M., Smith, V. C., Committee on Substance Abuse, &amp; Committee on Fetus and Newborn. (2013). Prenatal substance abuse: short- and long-term effects on the exposed fetus. </a:t>
            </a:r>
            <a:r>
              <a:rPr lang="en-US" i="1" dirty="0">
                <a:solidFill>
                  <a:srgbClr val="212121"/>
                </a:solidFill>
                <a:effectLst/>
                <a:latin typeface="Arial" panose="020B0604020202020204" pitchFamily="34" charset="0"/>
                <a:ea typeface="Calibri" panose="020F0502020204030204" pitchFamily="34" charset="0"/>
                <a:cs typeface="Arial" panose="020B0604020202020204" pitchFamily="34" charset="0"/>
              </a:rPr>
              <a:t>Pediatrics</a:t>
            </a: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r>
              <a:rPr lang="en-US" i="1" dirty="0">
                <a:solidFill>
                  <a:srgbClr val="212121"/>
                </a:solidFill>
                <a:effectLst/>
                <a:latin typeface="Arial" panose="020B0604020202020204" pitchFamily="34" charset="0"/>
                <a:ea typeface="Calibri" panose="020F0502020204030204" pitchFamily="34" charset="0"/>
                <a:cs typeface="Arial" panose="020B0604020202020204" pitchFamily="34" charset="0"/>
              </a:rPr>
              <a:t>131</a:t>
            </a: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(3), e1009–e1024.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https://doi.org/10.1542/peds.2012-3931</a:t>
            </a: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559313" y="7063974"/>
            <a:ext cx="4252976" cy="373146"/>
          </a:xfrm>
          <a:prstGeom prst="rect">
            <a:avLst/>
          </a:prstGeom>
        </p:spPr>
        <p:txBody>
          <a:bodyPr lIns="96653" tIns="48326" rIns="96653" bIns="48326"/>
          <a:lstStyle/>
          <a:p>
            <a:pPr marL="0" marR="0" lvl="0" indent="0" algn="r" defTabSz="914400" rtl="0" eaLnBrk="1" fontAlgn="auto" latinLnBrk="0" hangingPunct="1">
              <a:lnSpc>
                <a:spcPct val="100000"/>
              </a:lnSpc>
              <a:spcBef>
                <a:spcPts val="0"/>
              </a:spcBef>
              <a:spcAft>
                <a:spcPts val="0"/>
              </a:spcAft>
              <a:buClrTx/>
              <a:buSzTx/>
              <a:buFontTx/>
              <a:buNone/>
              <a:tabLst/>
              <a:defRPr/>
            </a:pPr>
            <a:fld id="{3B244F8D-D847-4B14-A56F-3D1D1420A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015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728663"/>
            <a:ext cx="6465888" cy="3636962"/>
          </a:xfrm>
        </p:spPr>
      </p:sp>
      <p:sp>
        <p:nvSpPr>
          <p:cNvPr id="3" name="Notes Placeholder 2"/>
          <p:cNvSpPr>
            <a:spLocks noGrp="1"/>
          </p:cNvSpPr>
          <p:nvPr>
            <p:ph type="body" idx="1"/>
          </p:nvPr>
        </p:nvSpPr>
        <p:spPr/>
        <p:txBody>
          <a:bodyPr/>
          <a:lstStyle/>
          <a:p>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Let’s now direct our attention to the long-term effects of alcohol as it is the one substance demonstrating effects across all five domains: growth, behavior, cognition, language, and academic achievement. Again, this is not to be interpreted in comparison to the other substances long-term effects, as these findings may be better attributed to the fact that alcohol has been studied more frequently therefore has a larger body of evidence compared to other substances.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Also, highlighted on the slide, is the asterisk under academic achievement for opiates which indicates new literature available from 2017-2019 on the long-term effects of prenatal opioid exposure. Findings among school-aged children included significant effects on academic achievement with an increased need for special education services.</a:t>
            </a: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latin typeface="Calibri" panose="020F0502020204030204" pitchFamily="34" charset="0"/>
            </a:endParaRPr>
          </a:p>
          <a:p>
            <a:pPr fontAlgn="base"/>
            <a:r>
              <a:rPr lang="en-US" b="0" i="0" u="none" strike="noStrike" dirty="0">
                <a:solidFill>
                  <a:srgbClr val="000000"/>
                </a:solidFill>
                <a:effectLst/>
                <a:latin typeface="Arial"/>
                <a:cs typeface="Arial"/>
              </a:rPr>
              <a:t>Overall, the long-term effects of prenatal exposure to alcohol and other drugs can include lower IQ, information processing difficulties, difficulties with motor skills and mood regulation, poor executive functioning, learning disabilities, attention deficits, hyperactivity, problems with impulse control, language </a:t>
            </a:r>
            <a:r>
              <a:rPr lang="en-US" dirty="0">
                <a:solidFill>
                  <a:srgbClr val="000000"/>
                </a:solidFill>
                <a:latin typeface="Arial"/>
                <a:cs typeface="Arial"/>
              </a:rPr>
              <a:t>and memory</a:t>
            </a:r>
            <a:r>
              <a:rPr lang="en-US" b="0" i="0" u="none" strike="noStrike" dirty="0">
                <a:solidFill>
                  <a:srgbClr val="000000"/>
                </a:solidFill>
                <a:effectLst/>
                <a:latin typeface="Arial"/>
                <a:cs typeface="Arial"/>
              </a:rPr>
              <a:t>, social skills, and emotional withdrawal. These behavioral needs can exacerbate the difficulties of parenting, especially while in early recovery and therefore will require careful consideration during the assessment and case planning process to ensure access to all indicated services and supports. </a:t>
            </a:r>
            <a:endParaRPr lang="en-US" b="0" i="0" dirty="0">
              <a:solidFill>
                <a:srgbClr val="444444"/>
              </a:solidFill>
              <a:effectLst/>
              <a:latin typeface="Arial"/>
              <a:cs typeface="Arial"/>
            </a:endParaRPr>
          </a:p>
          <a:p>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buClrTx/>
              <a:buSzTx/>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Common Developmental Trajectories of Children with Fetal Alcohol Spectrum Disorder Webinar</a:t>
            </a:r>
            <a:r>
              <a:rPr lang="en-US" i="1" dirty="0">
                <a:effectLst/>
                <a:latin typeface="Arial" panose="020B0604020202020204" pitchFamily="34" charset="0"/>
                <a:ea typeface="Aptos" panose="020B0004020202020204" pitchFamily="34" charset="0"/>
                <a:cs typeface="Arial" panose="020B0604020202020204" pitchFamily="34" charset="0"/>
              </a:rPr>
              <a:t> </a:t>
            </a:r>
            <a:r>
              <a:rPr lang="en-US" dirty="0">
                <a:effectLst/>
                <a:latin typeface="Arial" panose="020B0604020202020204" pitchFamily="34" charset="0"/>
                <a:ea typeface="Aptos" panose="020B0004020202020204" pitchFamily="34" charset="0"/>
                <a:cs typeface="Arial" panose="020B0604020202020204" pitchFamily="34" charset="0"/>
              </a:rPr>
              <a:t>(2022)</a:t>
            </a:r>
          </a:p>
          <a:p>
            <a:pPr marL="0" marR="0">
              <a:spcAft>
                <a:spcPts val="80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(Behnke et al., 2013)</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buClrTx/>
              <a:buSzTx/>
              <a:buFontTx/>
              <a:buNone/>
              <a:tabLst/>
              <a:defRPr/>
            </a:pPr>
            <a:r>
              <a:rPr kumimoji="0" lang="en-US" b="0" i="0" u="none" strike="noStrike" kern="1200" cap="none" spc="0" normalizeH="0" baseline="0" noProof="0" dirty="0">
                <a:ln>
                  <a:noFill/>
                </a:ln>
                <a:solidFill>
                  <a:prstClr val="black"/>
                </a:solidFill>
                <a:effectLst/>
                <a:uLnTx/>
                <a:uFillTx/>
                <a:latin typeface="Arial"/>
                <a:cs typeface="Arial"/>
              </a:rPr>
              <a:t>(Fill et al., 2018; Lee et al., 2019;</a:t>
            </a:r>
            <a:r>
              <a:rPr lang="en-US" i="0" dirty="0">
                <a:solidFill>
                  <a:prstClr val="black"/>
                </a:solidFill>
                <a:latin typeface="Arial"/>
                <a:cs typeface="Arial"/>
              </a:rPr>
              <a:t> </a:t>
            </a:r>
            <a:r>
              <a:rPr kumimoji="0" lang="en-US" b="0" i="0" u="none" strike="noStrike" kern="1200" cap="none" spc="0" normalizeH="0" baseline="0" noProof="0" dirty="0">
                <a:ln>
                  <a:noFill/>
                </a:ln>
                <a:solidFill>
                  <a:prstClr val="black"/>
                </a:solidFill>
                <a:effectLst/>
                <a:uLnTx/>
                <a:uFillTx/>
                <a:latin typeface="Arial"/>
                <a:cs typeface="Arial"/>
              </a:rPr>
              <a:t> </a:t>
            </a:r>
            <a:r>
              <a:rPr lang="en-US" b="0" i="0" dirty="0">
                <a:solidFill>
                  <a:srgbClr val="000000"/>
                </a:solidFill>
                <a:effectLst/>
                <a:latin typeface="Arial"/>
                <a:cs typeface="Arial"/>
              </a:rPr>
              <a:t>National Center on Substance Abuse and Child Welfare, 2022; </a:t>
            </a:r>
            <a:r>
              <a:rPr kumimoji="0" lang="en-US" b="0" i="0" u="none" strike="noStrike" kern="1200" cap="none" spc="0" normalizeH="0" baseline="0" noProof="0" dirty="0">
                <a:ln>
                  <a:noFill/>
                </a:ln>
                <a:solidFill>
                  <a:prstClr val="black"/>
                </a:solidFill>
                <a:effectLst/>
                <a:uLnTx/>
                <a:uFillTx/>
                <a:latin typeface="Arial"/>
                <a:cs typeface="Arial"/>
              </a:rPr>
              <a:t>Oei et al., 2017; </a:t>
            </a:r>
            <a:r>
              <a:rPr kumimoji="0" lang="en-US" b="0" u="none" strike="noStrike" kern="1200" cap="none" spc="0" normalizeH="0" baseline="0" noProof="0" dirty="0">
                <a:ln>
                  <a:noFill/>
                </a:ln>
                <a:solidFill>
                  <a:srgbClr val="000000"/>
                </a:solidFill>
                <a:effectLst/>
                <a:uLnTx/>
                <a:uFillTx/>
                <a:latin typeface="Arial"/>
                <a:ea typeface="Helvetica Light"/>
                <a:cs typeface="Arial"/>
                <a:sym typeface="Helvetica Light"/>
              </a:rPr>
              <a:t>Behnke et al., 2013)</a:t>
            </a:r>
            <a:endParaRPr lang="en-US" dirty="0">
              <a:solidFill>
                <a:srgbClr val="000000"/>
              </a:solidFill>
              <a:latin typeface="Arial"/>
              <a:ea typeface="Helvetica Light"/>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buClrTx/>
              <a:buSzTx/>
              <a:buFontTx/>
              <a:buNone/>
              <a:tabLst/>
              <a:defRPr/>
            </a:pPr>
            <a:endPar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a:p>
            <a:pPr algn="l" fontAlgn="base"/>
            <a:r>
              <a:rPr lang="en-US" dirty="0">
                <a:effectLst/>
                <a:latin typeface="Arial" panose="020B0604020202020204" pitchFamily="34" charset="0"/>
                <a:ea typeface="Calibri" panose="020F0502020204030204" pitchFamily="34" charset="0"/>
                <a:cs typeface="Arial" panose="020B0604020202020204" pitchFamily="34" charset="0"/>
              </a:rPr>
              <a:t>Fill, M-M. A., Miller, A. M., Wilkinson, R. H., Warren, M. D., Dunn, W. S., &amp; Jones, T. F. (2018). Educational disabilities among children born with neonatal abstinence syndrome. Ped</a:t>
            </a:r>
            <a:r>
              <a:rPr lang="en-US" i="1" dirty="0">
                <a:effectLst/>
                <a:latin typeface="Arial" panose="020B0604020202020204" pitchFamily="34" charset="0"/>
                <a:ea typeface="Calibri" panose="020F0502020204030204" pitchFamily="34" charset="0"/>
                <a:cs typeface="Arial" panose="020B0604020202020204" pitchFamily="34" charset="0"/>
              </a:rPr>
              <a:t>iatrics, 142</a:t>
            </a:r>
            <a:r>
              <a:rPr lang="en-US" i="0" dirty="0">
                <a:effectLst/>
                <a:latin typeface="Arial" panose="020B0604020202020204" pitchFamily="34" charset="0"/>
                <a:ea typeface="Calibri" panose="020F0502020204030204" pitchFamily="34" charset="0"/>
                <a:cs typeface="Arial" panose="020B0604020202020204" pitchFamily="34" charset="0"/>
              </a:rPr>
              <a:t>(3</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0" i="0" u="sng" dirty="0">
                <a:solidFill>
                  <a:srgbClr val="303235"/>
                </a:solidFill>
                <a:effectLst/>
                <a:latin typeface="Arial" panose="020B0604020202020204" pitchFamily="34" charset="0"/>
                <a:cs typeface="Arial" panose="020B0604020202020204" pitchFamily="34" charset="0"/>
                <a:hlinkClick r:id="rId4"/>
              </a:rPr>
              <a:t>https://doi.org/10.1542/peds.2018-0562</a:t>
            </a:r>
            <a:endParaRPr lang="en-US" i="0" dirty="0">
              <a:latin typeface="Arial" panose="020B0604020202020204" pitchFamily="34" charset="0"/>
              <a:ea typeface="Calibri" panose="020F0502020204030204" pitchFamily="34" charset="0"/>
              <a:cs typeface="Arial" panose="020B0604020202020204" pitchFamily="34" charset="0"/>
            </a:endParaRPr>
          </a:p>
          <a:p>
            <a:pPr algn="l" fontAlgn="base"/>
            <a:endParaRPr kumimoji="0" lang="en-US" b="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Light"/>
            </a:endParaRPr>
          </a:p>
          <a:p>
            <a:pPr algn="l">
              <a:buFont typeface="Arial" panose="020B0604020202020204" pitchFamily="34" charset="0"/>
              <a:buNone/>
            </a:pPr>
            <a:r>
              <a:rPr lang="en-US" dirty="0">
                <a:effectLst/>
                <a:latin typeface="Arial" panose="020B0604020202020204" pitchFamily="34" charset="0"/>
                <a:ea typeface="Calibri" panose="020F0502020204030204" pitchFamily="34" charset="0"/>
                <a:cs typeface="Arial" panose="020B0604020202020204" pitchFamily="34" charset="0"/>
              </a:rPr>
              <a:t>Lee, S. J., Woodward, L. J., &amp; Henderson, J. M. T. (2019). Educational achievement at age 9.5 years of children born to parents maintained on methadone during pregnancy. </a:t>
            </a:r>
            <a:r>
              <a:rPr lang="en-US" i="1" dirty="0">
                <a:effectLst/>
                <a:latin typeface="Arial" panose="020B0604020202020204" pitchFamily="34" charset="0"/>
                <a:ea typeface="Calibri" panose="020F0502020204030204" pitchFamily="34" charset="0"/>
                <a:cs typeface="Arial" panose="020B0604020202020204" pitchFamily="34" charset="0"/>
              </a:rPr>
              <a:t>PLoS One, 14</a:t>
            </a:r>
            <a:r>
              <a:rPr lang="en-US" i="0" dirty="0">
                <a:effectLst/>
                <a:latin typeface="Arial" panose="020B0604020202020204" pitchFamily="34" charset="0"/>
                <a:ea typeface="Calibri" panose="020F0502020204030204" pitchFamily="34" charset="0"/>
                <a:cs typeface="Arial" panose="020B0604020202020204" pitchFamily="34" charset="0"/>
              </a:rPr>
              <a:t>(10</a:t>
            </a:r>
            <a:r>
              <a:rPr lang="en-US" dirty="0">
                <a:effectLst/>
                <a:latin typeface="Arial" panose="020B0604020202020204" pitchFamily="34" charset="0"/>
                <a:ea typeface="Calibri" panose="020F0502020204030204" pitchFamily="34" charset="0"/>
                <a:cs typeface="Arial" panose="020B0604020202020204" pitchFamily="34" charset="0"/>
              </a:rPr>
              <a:t>): e0223685. </a:t>
            </a:r>
            <a:r>
              <a:rPr lang="en-US" b="0" i="0" u="none" strike="noStrike" dirty="0">
                <a:solidFill>
                  <a:srgbClr val="202020"/>
                </a:solidFill>
                <a:effectLst/>
                <a:latin typeface="Arial" panose="020B0604020202020204" pitchFamily="34" charset="0"/>
                <a:cs typeface="Arial" panose="020B0604020202020204" pitchFamily="34" charset="0"/>
                <a:hlinkClick r:id="rId5"/>
              </a:rPr>
              <a:t>https://doi.org/10.1371/journal.pone.0223685</a:t>
            </a:r>
            <a:endParaRPr lang="en-US" b="0" i="0" u="none" strike="noStrike" dirty="0">
              <a:solidFill>
                <a:srgbClr val="202020"/>
              </a:solidFill>
              <a:effectLst/>
              <a:latin typeface="Arial" panose="020B0604020202020204" pitchFamily="34" charset="0"/>
              <a:cs typeface="Arial" panose="020B0604020202020204" pitchFamily="34" charset="0"/>
            </a:endParaRPr>
          </a:p>
          <a:p>
            <a:pPr algn="l">
              <a:buFont typeface="Arial" panose="020B0604020202020204" pitchFamily="34" charset="0"/>
              <a:buNone/>
            </a:pPr>
            <a:endParaRPr kumimoji="0" lang="en-US" b="0" i="0" u="none" strike="noStrike" kern="1200" cap="none" spc="0" normalizeH="0" baseline="0" noProof="0" dirty="0">
              <a:ln>
                <a:noFill/>
              </a:ln>
              <a:solidFill>
                <a:srgbClr val="202020"/>
              </a:solidFill>
              <a:effectLst/>
              <a:uLnTx/>
              <a:uFillTx/>
              <a:latin typeface="Arial" panose="020B0604020202020204" pitchFamily="34" charset="0"/>
              <a:ea typeface="Helvetica Light"/>
              <a:cs typeface="Arial" panose="020B0604020202020204" pitchFamily="34" charset="0"/>
              <a:sym typeface="Helvetica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(2022). </a:t>
            </a:r>
            <a:r>
              <a:rPr lang="en-US" i="1" dirty="0">
                <a:effectLst/>
                <a:latin typeface="Arial" panose="020B0604020202020204" pitchFamily="34" charset="0"/>
                <a:ea typeface="Calibri" panose="020F0502020204030204" pitchFamily="34" charset="0"/>
                <a:cs typeface="Arial" panose="020B0604020202020204" pitchFamily="34" charset="0"/>
              </a:rPr>
              <a:t>Understanding fetal alcohol spectrum disorders for substance use treatment professionals</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https://ncsacw.acf.hhs.gov/files/fasd-tipsheet-cw.pdf</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sym typeface="Helvetica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a:p>
            <a:pPr>
              <a:defRPr/>
            </a:pPr>
            <a:r>
              <a:rPr lang="en-US" dirty="0">
                <a:effectLst/>
                <a:latin typeface="Arial"/>
                <a:ea typeface="Calibri"/>
                <a:cs typeface="Arial"/>
              </a:rPr>
              <a:t>Oei, J. L., Melhuish, E., Uebel, H., Azzam, N., Breen, C., Burns, L., Hilder, L., Bajuk, B., Abdel-Latif, M. E., Ward, M., Feller, J. M., Falconer, J., Clews, S., Eastwood, J., Li, A., &amp; Wright, I. M. (2017). Neonatal abstinence syndrome and high school performance. </a:t>
            </a:r>
            <a:r>
              <a:rPr lang="en-US" i="1" dirty="0">
                <a:effectLst/>
                <a:latin typeface="Arial"/>
                <a:ea typeface="Calibri"/>
                <a:cs typeface="Arial"/>
              </a:rPr>
              <a:t>Pediatrics, 139</a:t>
            </a:r>
            <a:r>
              <a:rPr lang="en-US" i="0" dirty="0">
                <a:effectLst/>
                <a:latin typeface="Arial"/>
                <a:ea typeface="Calibri"/>
                <a:cs typeface="Arial"/>
              </a:rPr>
              <a:t>(2</a:t>
            </a:r>
            <a:r>
              <a:rPr lang="en-US" dirty="0">
                <a:effectLst/>
                <a:latin typeface="Arial"/>
                <a:ea typeface="Calibri"/>
                <a:cs typeface="Arial"/>
              </a:rPr>
              <a:t>): e20162651. </a:t>
            </a:r>
            <a:r>
              <a:rPr lang="en-US" b="0" i="0" u="sng" dirty="0">
                <a:solidFill>
                  <a:srgbClr val="303235"/>
                </a:solidFill>
                <a:effectLst/>
                <a:latin typeface="Arial"/>
                <a:cs typeface="Arial"/>
                <a:hlinkClick r:id="rId7"/>
              </a:rPr>
              <a:t>https://doi.org/10.1542/peds.2016-2651</a:t>
            </a:r>
            <a:r>
              <a:rPr lang="en-US" u="sng" dirty="0">
                <a:solidFill>
                  <a:srgbClr val="303235"/>
                </a:solidFill>
                <a:latin typeface="Arial"/>
                <a:cs typeface="Arial"/>
              </a:rPr>
              <a:t> </a:t>
            </a:r>
            <a:endParaRPr lang="en-US" b="0" i="0"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buClrTx/>
              <a:buSzTx/>
              <a:buFontTx/>
              <a:buNone/>
              <a:tabLst/>
              <a:defRPr/>
            </a:pPr>
            <a:endPar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Behnke, M., Smith, V. C., Committee on Substance Abuse, &amp; Committee on Fetus and Newborn. (2013). Prenatal substance abuse: short- and long-term effects on the exposed fetus. </a:t>
            </a:r>
            <a:r>
              <a:rPr lang="en-US" i="1" dirty="0">
                <a:solidFill>
                  <a:srgbClr val="212121"/>
                </a:solidFill>
                <a:effectLst/>
                <a:latin typeface="Arial" panose="020B0604020202020204" pitchFamily="34" charset="0"/>
                <a:ea typeface="Calibri" panose="020F0502020204030204" pitchFamily="34" charset="0"/>
                <a:cs typeface="Arial" panose="020B0604020202020204" pitchFamily="34" charset="0"/>
              </a:rPr>
              <a:t>Pediatrics</a:t>
            </a: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r>
              <a:rPr lang="en-US" i="1" dirty="0">
                <a:solidFill>
                  <a:srgbClr val="212121"/>
                </a:solidFill>
                <a:effectLst/>
                <a:latin typeface="Arial" panose="020B0604020202020204" pitchFamily="34" charset="0"/>
                <a:ea typeface="Calibri" panose="020F0502020204030204" pitchFamily="34" charset="0"/>
                <a:cs typeface="Arial" panose="020B0604020202020204" pitchFamily="34" charset="0"/>
              </a:rPr>
              <a:t>131</a:t>
            </a: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(3), e1009–e1024.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https://doi.org/10.1542/peds.2012-3931</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559313" y="7063974"/>
            <a:ext cx="4252976" cy="373146"/>
          </a:xfrm>
          <a:prstGeom prst="rect">
            <a:avLst/>
          </a:prstGeom>
        </p:spPr>
        <p:txBody>
          <a:bodyPr lIns="96653" tIns="48326" rIns="96653" bIns="48326"/>
          <a:lstStyle/>
          <a:p>
            <a:pPr marL="0" marR="0" lvl="0" indent="0" algn="r" defTabSz="914400" rtl="0" eaLnBrk="1" fontAlgn="auto" latinLnBrk="0" hangingPunct="1">
              <a:lnSpc>
                <a:spcPct val="100000"/>
              </a:lnSpc>
              <a:spcBef>
                <a:spcPts val="0"/>
              </a:spcBef>
              <a:spcAft>
                <a:spcPts val="0"/>
              </a:spcAft>
              <a:buClrTx/>
              <a:buSzTx/>
              <a:buFontTx/>
              <a:buNone/>
              <a:tabLst/>
              <a:defRPr/>
            </a:pPr>
            <a:fld id="{3B244F8D-D847-4B14-A56F-3D1D1420A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193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0379-F835-EF74-941B-0E4C4DF0D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CFF7E-E593-9E91-0C87-A2F377E4B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196D7-6136-ECC0-A254-6BA42CB68661}"/>
              </a:ext>
            </a:extLst>
          </p:cNvPr>
          <p:cNvSpPr>
            <a:spLocks noGrp="1"/>
          </p:cNvSpPr>
          <p:nvPr>
            <p:ph type="body" idx="1"/>
          </p:nvPr>
        </p:nvSpPr>
        <p:spPr/>
        <p:txBody>
          <a:bodyPr/>
          <a:lstStyle/>
          <a:p>
            <a:pPr defTabSz="465887">
              <a:lnSpc>
                <a:spcPct val="117999"/>
              </a:lnSpc>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465887">
              <a:lnSpc>
                <a:spcPct val="117999"/>
              </a:lnSpc>
              <a:defRPr/>
            </a:pPr>
            <a:r>
              <a:rPr lang="en-US" b="0" i="0" dirty="0">
                <a:solidFill>
                  <a:srgbClr val="000000"/>
                </a:solidFill>
                <a:effectLst/>
                <a:latin typeface="Arial" panose="020B0604020202020204" pitchFamily="34" charset="0"/>
                <a:cs typeface="Arial" panose="020B0604020202020204" pitchFamily="34" charset="0"/>
              </a:rPr>
              <a:t>As highlighted, prenatal exposure to alcohol has short-term and long-term effects that span across infancy, early childhood, and adolescence.</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Fetal alcohol spectrum disorders (or FASD) is an overarching term that describes the varying disorders that result from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in-utero exposure to alcohol. Symptoms range from mild to severe and manifest differently in each person.</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endParaRPr>
          </a:p>
          <a:p>
            <a:pPr defTabSz="465887">
              <a:lnSpc>
                <a:spcPct val="117999"/>
              </a:lnSpc>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In infants, FASD may manifest as mild or severe developmental delays, challenges with self-regulation such as trouble with sleep, fussiness, difficulty being soothed, and sensitivity to being overstimulated, as well as disorganized or unfocused play. In addition to self-regulation, prenatal substance exposure to alcohol can also cause difficulties with memory and reasoning, which contributes to the misperception of disobedience in children and irresponsibility in adults.</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endParaRPr>
          </a:p>
          <a:p>
            <a:pPr defTabSz="465887">
              <a:lnSpc>
                <a:spcPct val="117999"/>
              </a:lnSpc>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There are many factors that influence the effect alcohol has during in-utero development, such as a pregnant woman’s age, genetics, overall health and well-being, amount of use, timing of in-utero exposure, and use of other substances in combination with alcohol.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While there is no known cure for FASD there are treatments that can help improve and manage symptoms and offer support to families. Treatment may include early intervention services, mental health therapy, medication, and parent or caregiver education and support. </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endParaRPr>
          </a:p>
          <a:p>
            <a:pPr defTabSz="465887">
              <a:lnSpc>
                <a:spcPct val="117999"/>
              </a:lnSpc>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Prompt for Participants:</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endParaRPr>
          </a:p>
          <a:p>
            <a:pPr marL="171450" indent="-171450" defTabSz="465887">
              <a:lnSpc>
                <a:spcPct val="117999"/>
              </a:lnSpc>
              <a:buFont typeface="Arial" panose="020B0604020202020204" pitchFamily="34" charset="0"/>
              <a:buChar char="•"/>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By a show of hands, how many people are familiar with the specific FASD disorders highlighted here?</a:t>
            </a:r>
            <a:r>
              <a:rPr kumimoji="0" lang="en-US" b="1" i="1"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 </a:t>
            </a:r>
            <a:r>
              <a:rPr kumimoji="0" lang="en-US" b="0" i="1"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[Pause to give the learners to raise their hands, then proceed with a high-level summary below]</a:t>
            </a:r>
          </a:p>
          <a:p>
            <a:pPr defTabSz="465887">
              <a:lnSpc>
                <a:spcPct val="117999"/>
              </a:lnSpc>
              <a:defRPr/>
            </a:pPr>
            <a:endParaRPr lang="en-US" dirty="0">
              <a:solidFill>
                <a:prstClr val="black"/>
              </a:solidFill>
              <a:latin typeface="Arial" panose="020B0604020202020204" pitchFamily="34" charset="0"/>
              <a:ea typeface="Arial" panose="020B0604020202020204" pitchFamily="34" charset="0"/>
              <a:cs typeface="Arial" panose="020B0604020202020204" pitchFamily="34" charset="0"/>
              <a:sym typeface="Helvetica Neue"/>
            </a:endParaRPr>
          </a:p>
          <a:p>
            <a:pPr marL="0" marR="0">
              <a:lnSpc>
                <a:spcPct val="107000"/>
              </a:lnSpc>
              <a:spcBef>
                <a:spcPts val="0"/>
              </a:spcBef>
            </a:pPr>
            <a:r>
              <a:rPr lang="en-US" u="sng" kern="100" dirty="0">
                <a:effectLst/>
                <a:latin typeface="Arial" panose="020B0604020202020204" pitchFamily="34" charset="0"/>
                <a:ea typeface="Aptos" panose="020B0004020202020204" pitchFamily="34" charset="0"/>
                <a:cs typeface="Arial" panose="020B0604020202020204" pitchFamily="34" charset="0"/>
              </a:rPr>
              <a:t>Fetal Alcohol Spectrum (FAS) </a:t>
            </a:r>
            <a:r>
              <a:rPr lang="en-US" kern="100" dirty="0">
                <a:effectLst/>
                <a:latin typeface="Arial" panose="020B0604020202020204" pitchFamily="34" charset="0"/>
                <a:ea typeface="Aptos" panose="020B0004020202020204" pitchFamily="34" charset="0"/>
                <a:cs typeface="Arial" panose="020B0604020202020204" pitchFamily="34" charset="0"/>
              </a:rPr>
              <a:t>represents the part of the FASD spectrum that includes specific facial features (small eye openings, thin upper lip, smooth ridge between nose and upper lip); small stature and a variable range of issues with learning, memory, attention, executive functioning, self-regulation, and communication.</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u="sng" kern="100" dirty="0">
                <a:effectLst/>
                <a:latin typeface="Arial" panose="020B0604020202020204" pitchFamily="34" charset="0"/>
                <a:ea typeface="Aptos" panose="020B0004020202020204" pitchFamily="34" charset="0"/>
                <a:cs typeface="Arial" panose="020B0604020202020204" pitchFamily="34" charset="0"/>
              </a:rPr>
              <a:t>Alcohol-Related Neurodevelopmental Disorder (ARND)</a:t>
            </a:r>
            <a:r>
              <a:rPr lang="en-US" u="none"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represents Individuals who may have the same combination of impairments listed under FAS but none of the physical markers.</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u="sng" kern="100" dirty="0">
                <a:effectLst/>
                <a:latin typeface="Arial" panose="020B0604020202020204" pitchFamily="34" charset="0"/>
                <a:ea typeface="Aptos" panose="020B0004020202020204" pitchFamily="34" charset="0"/>
                <a:cs typeface="Arial" panose="020B0604020202020204" pitchFamily="34" charset="0"/>
              </a:rPr>
              <a:t>Alcohol-Related Birth Defects (ARBD)</a:t>
            </a:r>
            <a:r>
              <a:rPr lang="en-US" u="none"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represents individuals who have problems with the heart, kidneys, bones, or hearing.</a:t>
            </a:r>
          </a:p>
          <a:p>
            <a:pPr marL="0" marR="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And </a:t>
            </a:r>
            <a:r>
              <a:rPr lang="en-US" u="sng" kern="100" dirty="0">
                <a:effectLst/>
                <a:latin typeface="Arial" panose="020B0604020202020204" pitchFamily="34" charset="0"/>
                <a:ea typeface="Aptos" panose="020B0004020202020204" pitchFamily="34" charset="0"/>
                <a:cs typeface="Arial" panose="020B0604020202020204" pitchFamily="34" charset="0"/>
              </a:rPr>
              <a:t>Neurobehavioral Disorder Associated with Prenatal Alcohol Exposure (ND-PAE) </a:t>
            </a:r>
            <a:r>
              <a:rPr lang="en-US" kern="100" dirty="0">
                <a:effectLst/>
                <a:latin typeface="Arial" panose="020B0604020202020204" pitchFamily="34" charset="0"/>
                <a:ea typeface="Aptos" panose="020B0004020202020204" pitchFamily="34" charset="0"/>
                <a:cs typeface="Arial" panose="020B0604020202020204" pitchFamily="34" charset="0"/>
              </a:rPr>
              <a:t>is the emerging term encompassing all fetal alcohol-related conditions except ARBD. Although the range and types of impairments are the same as mentioned above, ND-PAE encompasses individuals with and without the facial features and small stature of FAS. </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Neue"/>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dirty="0">
                <a:effectLst/>
                <a:latin typeface="Arial"/>
                <a:ea typeface="Times New Roman" panose="02020603050405020304" pitchFamily="18" charset="0"/>
                <a:cs typeface="Times New Roman"/>
              </a:rPr>
              <a:t>National Center on Substance Abuse and Child Welfare: </a:t>
            </a:r>
            <a:r>
              <a:rPr lang="en-US" sz="1200" i="1" u="sng" dirty="0">
                <a:solidFill>
                  <a:srgbClr val="3C3C3C"/>
                </a:solidFill>
                <a:effectLst/>
                <a:latin typeface="Arial"/>
                <a:ea typeface="Times New Roman" panose="02020603050405020304" pitchFamily="18" charset="0"/>
                <a:cs typeface="Times New Roman"/>
                <a:hlinkClick r:id="rId3"/>
              </a:rPr>
              <a:t>Understanding Fetal Alcohol Syndrome Disorders: Child Welfare Practice Tips</a:t>
            </a:r>
            <a:r>
              <a:rPr lang="en-US" sz="1200" i="1" dirty="0">
                <a:solidFill>
                  <a:srgbClr val="3C3C3C"/>
                </a:solidFill>
                <a:effectLst/>
                <a:latin typeface="Arial"/>
                <a:ea typeface="Times New Roman" panose="02020603050405020304" pitchFamily="18" charset="0"/>
                <a:cs typeface="Times New Roman"/>
              </a:rPr>
              <a:t> </a:t>
            </a:r>
            <a:r>
              <a:rPr lang="en-US" sz="1200" dirty="0">
                <a:effectLst/>
                <a:latin typeface="Arial"/>
                <a:ea typeface="Times New Roman" panose="02020603050405020304" pitchFamily="18" charset="0"/>
                <a:cs typeface="Times New Roman"/>
              </a:rPr>
              <a:t>(2022) </a:t>
            </a:r>
          </a:p>
          <a:p>
            <a:pPr>
              <a:lnSpc>
                <a:spcPct val="107000"/>
              </a:lnSpc>
            </a:pPr>
            <a:endParaRPr lang="en-US" dirty="0">
              <a:latin typeface="Arial"/>
              <a:ea typeface="Times New Roman" panose="02020603050405020304" pitchFamily="18" charset="0"/>
              <a:cs typeface="Times New Roman"/>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Understanding Fetal Alcohol Spectrum Disorders for Substance Use Treatment Professionals</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Helvetica Neue"/>
                <a:cs typeface="Arial" panose="020B0604020202020204" pitchFamily="34" charset="0"/>
                <a:sym typeface="Helvetica Neue"/>
              </a:rPr>
              <a:t>(National Center on Substance Abuse and Child Welfare,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Helvetica Neue"/>
              <a:cs typeface="Arial" panose="020B060402020202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(2022). </a:t>
            </a:r>
            <a:r>
              <a:rPr lang="en-US" i="1" dirty="0">
                <a:effectLst/>
                <a:latin typeface="Arial" panose="020B0604020202020204" pitchFamily="34" charset="0"/>
                <a:ea typeface="Calibri" panose="020F0502020204030204" pitchFamily="34" charset="0"/>
                <a:cs typeface="Arial" panose="020B0604020202020204" pitchFamily="34" charset="0"/>
              </a:rPr>
              <a:t>Understanding fetal alcohol spectrum disorders for substance use treatment professionals</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https://ncsacw.acf.hhs.gov/files/fasd-tipsheet-cw.pdf</a:t>
            </a:r>
            <a:r>
              <a:rPr lang="en-US" dirty="0">
                <a:effectLst/>
                <a:latin typeface="Arial" panose="020B0604020202020204" pitchFamily="34" charset="0"/>
                <a:ea typeface="Calibri" panose="020F0502020204030204" pitchFamily="34" charset="0"/>
                <a:cs typeface="Arial" panose="020B0604020202020204" pitchFamily="34" charset="0"/>
              </a:rPr>
              <a:t> </a:t>
            </a:r>
            <a:endPar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4" name="Slide Number Placeholder 3">
            <a:extLst>
              <a:ext uri="{FF2B5EF4-FFF2-40B4-BE49-F238E27FC236}">
                <a16:creationId xmlns:a16="http://schemas.microsoft.com/office/drawing/2014/main" id="{1AACEB7E-DAA7-99C5-C1DB-FC1496F34F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68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6803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dirty="0">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6" y="675022"/>
            <a:ext cx="3036570" cy="1298157"/>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F1E459A-8C48-393E-5FF6-5157E3A18EBA}"/>
              </a:ext>
            </a:extLst>
          </p:cNvPr>
          <p:cNvSpPr>
            <a:spLocks noGrp="1"/>
          </p:cNvSpPr>
          <p:nvPr>
            <p:ph sz="quarter" idx="13"/>
          </p:nvPr>
        </p:nvSpPr>
        <p:spPr>
          <a:xfrm>
            <a:off x="5937585" y="2171199"/>
            <a:ext cx="3036570" cy="1188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A1B5ED5-B423-D261-E4F9-FC65FE3FFC9C}"/>
              </a:ext>
            </a:extLst>
          </p:cNvPr>
          <p:cNvSpPr>
            <a:spLocks noGrp="1"/>
          </p:cNvSpPr>
          <p:nvPr>
            <p:ph sz="quarter" idx="14"/>
          </p:nvPr>
        </p:nvSpPr>
        <p:spPr>
          <a:xfrm>
            <a:off x="5937586" y="3777456"/>
            <a:ext cx="3036570" cy="1100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C7116C09-CA46-EAB2-8F3C-685A5C9A6492}"/>
              </a:ext>
            </a:extLst>
          </p:cNvPr>
          <p:cNvSpPr>
            <a:spLocks noGrp="1"/>
          </p:cNvSpPr>
          <p:nvPr>
            <p:ph sz="quarter" idx="15"/>
          </p:nvPr>
        </p:nvSpPr>
        <p:spPr>
          <a:xfrm>
            <a:off x="5937250" y="5075238"/>
            <a:ext cx="3036888" cy="110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1453C24E-5875-D6B5-0DD8-D340BC45C049}"/>
              </a:ext>
            </a:extLst>
          </p:cNvPr>
          <p:cNvSpPr>
            <a:spLocks noGrp="1"/>
          </p:cNvSpPr>
          <p:nvPr>
            <p:ph sz="quarter" idx="16"/>
          </p:nvPr>
        </p:nvSpPr>
        <p:spPr>
          <a:xfrm>
            <a:off x="9407525" y="674688"/>
            <a:ext cx="2262188" cy="129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F144E6AB-7962-B856-21E4-C0C532A4BC71}"/>
              </a:ext>
            </a:extLst>
          </p:cNvPr>
          <p:cNvSpPr>
            <a:spLocks noGrp="1"/>
          </p:cNvSpPr>
          <p:nvPr>
            <p:ph sz="quarter" idx="17"/>
          </p:nvPr>
        </p:nvSpPr>
        <p:spPr>
          <a:xfrm>
            <a:off x="9407524" y="2207043"/>
            <a:ext cx="2262187" cy="11878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3FE96A16-9DB7-794C-0C7E-A1E70BE23BFE}"/>
              </a:ext>
            </a:extLst>
          </p:cNvPr>
          <p:cNvSpPr>
            <a:spLocks noGrp="1"/>
          </p:cNvSpPr>
          <p:nvPr>
            <p:ph sz="quarter" idx="18"/>
          </p:nvPr>
        </p:nvSpPr>
        <p:spPr>
          <a:xfrm>
            <a:off x="9407525" y="3696871"/>
            <a:ext cx="2262186" cy="1187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AEECB6D6-7213-5F2E-DF67-A564199B42BD}"/>
              </a:ext>
            </a:extLst>
          </p:cNvPr>
          <p:cNvSpPr>
            <a:spLocks noGrp="1"/>
          </p:cNvSpPr>
          <p:nvPr>
            <p:ph sz="quarter" idx="19"/>
          </p:nvPr>
        </p:nvSpPr>
        <p:spPr>
          <a:xfrm>
            <a:off x="9407525" y="5075238"/>
            <a:ext cx="2262188" cy="100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1388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34791385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29749510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1173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dirty="0"/>
          </a:p>
        </p:txBody>
      </p:sp>
    </p:spTree>
    <p:extLst>
      <p:ext uri="{BB962C8B-B14F-4D97-AF65-F5344CB8AC3E}">
        <p14:creationId xmlns:p14="http://schemas.microsoft.com/office/powerpoint/2010/main" val="9097654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5D4AE1-52E5-45A2-B117-2E2F2906E2F4}" type="datetimeFigureOut">
              <a:rPr lang="en-US" smtClean="0"/>
              <a:t>7/23/2025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dirty="0"/>
          </a:p>
        </p:txBody>
      </p:sp>
      <p:sp>
        <p:nvSpPr>
          <p:cNvPr id="7" name="Content Placeholder 6">
            <a:extLst>
              <a:ext uri="{FF2B5EF4-FFF2-40B4-BE49-F238E27FC236}">
                <a16:creationId xmlns:a16="http://schemas.microsoft.com/office/drawing/2014/main" id="{6A0A3EC8-BE84-CB62-3E0B-0BE9B42B0C25}"/>
              </a:ext>
            </a:extLst>
          </p:cNvPr>
          <p:cNvSpPr>
            <a:spLocks noGrp="1"/>
          </p:cNvSpPr>
          <p:nvPr>
            <p:ph sz="quarter" idx="13"/>
          </p:nvPr>
        </p:nvSpPr>
        <p:spPr>
          <a:xfrm>
            <a:off x="838200" y="1990751"/>
            <a:ext cx="4618038" cy="42480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A4FCA10-F237-3F34-31A0-D27119AAD863}"/>
              </a:ext>
            </a:extLst>
          </p:cNvPr>
          <p:cNvSpPr>
            <a:spLocks noGrp="1"/>
          </p:cNvSpPr>
          <p:nvPr>
            <p:ph sz="quarter" idx="14"/>
          </p:nvPr>
        </p:nvSpPr>
        <p:spPr>
          <a:xfrm>
            <a:off x="5884863" y="1990750"/>
            <a:ext cx="5468937" cy="4248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026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48864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dirty="0">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dirty="0">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dirty="0">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01470"/>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609599" y="469899"/>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639E5F57-EE06-807E-18DA-7BC76EE2EC3A}"/>
              </a:ext>
            </a:extLst>
          </p:cNvPr>
          <p:cNvSpPr>
            <a:spLocks noGrp="1"/>
          </p:cNvSpPr>
          <p:nvPr>
            <p:ph sz="quarter" idx="15"/>
          </p:nvPr>
        </p:nvSpPr>
        <p:spPr>
          <a:xfrm>
            <a:off x="740664" y="2154237"/>
            <a:ext cx="10515600" cy="85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D35D8C40-F458-4E5D-0509-C438EB288224}"/>
              </a:ext>
            </a:extLst>
          </p:cNvPr>
          <p:cNvSpPr>
            <a:spLocks noGrp="1"/>
          </p:cNvSpPr>
          <p:nvPr>
            <p:ph sz="quarter" idx="16"/>
          </p:nvPr>
        </p:nvSpPr>
        <p:spPr>
          <a:xfrm>
            <a:off x="741363" y="3328988"/>
            <a:ext cx="10515600" cy="109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522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dirty="0">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dirty="0">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6" y="675022"/>
            <a:ext cx="3036570" cy="1298157"/>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F1E459A-8C48-393E-5FF6-5157E3A18EBA}"/>
              </a:ext>
            </a:extLst>
          </p:cNvPr>
          <p:cNvSpPr>
            <a:spLocks noGrp="1"/>
          </p:cNvSpPr>
          <p:nvPr>
            <p:ph sz="quarter" idx="13"/>
          </p:nvPr>
        </p:nvSpPr>
        <p:spPr>
          <a:xfrm>
            <a:off x="5937585" y="2171199"/>
            <a:ext cx="3036570" cy="1188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A1B5ED5-B423-D261-E4F9-FC65FE3FFC9C}"/>
              </a:ext>
            </a:extLst>
          </p:cNvPr>
          <p:cNvSpPr>
            <a:spLocks noGrp="1"/>
          </p:cNvSpPr>
          <p:nvPr>
            <p:ph sz="quarter" idx="14"/>
          </p:nvPr>
        </p:nvSpPr>
        <p:spPr>
          <a:xfrm>
            <a:off x="5937586" y="3777456"/>
            <a:ext cx="3036570" cy="1100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C7116C09-CA46-EAB2-8F3C-685A5C9A6492}"/>
              </a:ext>
            </a:extLst>
          </p:cNvPr>
          <p:cNvSpPr>
            <a:spLocks noGrp="1"/>
          </p:cNvSpPr>
          <p:nvPr>
            <p:ph sz="quarter" idx="15"/>
          </p:nvPr>
        </p:nvSpPr>
        <p:spPr>
          <a:xfrm>
            <a:off x="5937250" y="5075238"/>
            <a:ext cx="3036888" cy="110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1453C24E-5875-D6B5-0DD8-D340BC45C049}"/>
              </a:ext>
            </a:extLst>
          </p:cNvPr>
          <p:cNvSpPr>
            <a:spLocks noGrp="1"/>
          </p:cNvSpPr>
          <p:nvPr>
            <p:ph sz="quarter" idx="16"/>
          </p:nvPr>
        </p:nvSpPr>
        <p:spPr>
          <a:xfrm>
            <a:off x="9407525" y="674688"/>
            <a:ext cx="2262188" cy="129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F144E6AB-7962-B856-21E4-C0C532A4BC71}"/>
              </a:ext>
            </a:extLst>
          </p:cNvPr>
          <p:cNvSpPr>
            <a:spLocks noGrp="1"/>
          </p:cNvSpPr>
          <p:nvPr>
            <p:ph sz="quarter" idx="17"/>
          </p:nvPr>
        </p:nvSpPr>
        <p:spPr>
          <a:xfrm>
            <a:off x="9407524" y="2207043"/>
            <a:ext cx="2262187" cy="11878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3FE96A16-9DB7-794C-0C7E-A1E70BE23BFE}"/>
              </a:ext>
            </a:extLst>
          </p:cNvPr>
          <p:cNvSpPr>
            <a:spLocks noGrp="1"/>
          </p:cNvSpPr>
          <p:nvPr>
            <p:ph sz="quarter" idx="18"/>
          </p:nvPr>
        </p:nvSpPr>
        <p:spPr>
          <a:xfrm>
            <a:off x="9407525" y="3696871"/>
            <a:ext cx="2262186" cy="1187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AEECB6D6-7213-5F2E-DF67-A564199B42BD}"/>
              </a:ext>
            </a:extLst>
          </p:cNvPr>
          <p:cNvSpPr>
            <a:spLocks noGrp="1"/>
          </p:cNvSpPr>
          <p:nvPr>
            <p:ph sz="quarter" idx="19"/>
          </p:nvPr>
        </p:nvSpPr>
        <p:spPr>
          <a:xfrm>
            <a:off x="9407525" y="5075238"/>
            <a:ext cx="2262188" cy="100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117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4868591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7869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dirty="0"/>
          </a:p>
        </p:txBody>
      </p:sp>
    </p:spTree>
    <p:extLst>
      <p:ext uri="{BB962C8B-B14F-4D97-AF65-F5344CB8AC3E}">
        <p14:creationId xmlns:p14="http://schemas.microsoft.com/office/powerpoint/2010/main" val="3435414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5D4AE1-52E5-45A2-B117-2E2F2906E2F4}" type="datetimeFigureOut">
              <a:rPr lang="en-US" smtClean="0"/>
              <a:t>7/23/2025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dirty="0"/>
          </a:p>
        </p:txBody>
      </p:sp>
      <p:sp>
        <p:nvSpPr>
          <p:cNvPr id="7" name="Content Placeholder 6">
            <a:extLst>
              <a:ext uri="{FF2B5EF4-FFF2-40B4-BE49-F238E27FC236}">
                <a16:creationId xmlns:a16="http://schemas.microsoft.com/office/drawing/2014/main" id="{6A0A3EC8-BE84-CB62-3E0B-0BE9B42B0C25}"/>
              </a:ext>
            </a:extLst>
          </p:cNvPr>
          <p:cNvSpPr>
            <a:spLocks noGrp="1"/>
          </p:cNvSpPr>
          <p:nvPr>
            <p:ph sz="quarter" idx="13"/>
          </p:nvPr>
        </p:nvSpPr>
        <p:spPr>
          <a:xfrm>
            <a:off x="838200" y="1990751"/>
            <a:ext cx="4618038" cy="42480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A4FCA10-F237-3F34-31A0-D27119AAD863}"/>
              </a:ext>
            </a:extLst>
          </p:cNvPr>
          <p:cNvSpPr>
            <a:spLocks noGrp="1"/>
          </p:cNvSpPr>
          <p:nvPr>
            <p:ph sz="quarter" idx="14"/>
          </p:nvPr>
        </p:nvSpPr>
        <p:spPr>
          <a:xfrm>
            <a:off x="5884863" y="1990750"/>
            <a:ext cx="5468937" cy="4248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024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294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34146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dirty="0"/>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87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dirty="0">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2DB085EA-A392-3A9C-ABD9-E5EA0DE8BE9C}"/>
              </a:ext>
            </a:extLst>
          </p:cNvPr>
          <p:cNvSpPr>
            <a:spLocks noGrp="1"/>
          </p:cNvSpPr>
          <p:nvPr>
            <p:ph sz="quarter" idx="15"/>
          </p:nvPr>
        </p:nvSpPr>
        <p:spPr>
          <a:xfrm>
            <a:off x="2300288" y="3894138"/>
            <a:ext cx="8142287" cy="81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114344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5B4E652C-55A6-E16B-CC4B-1A065BFE3DB1}"/>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1DEB8C61-25B9-4CDA-4389-E140F8A4B1D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Flowchart: Delay 2">
            <a:extLst>
              <a:ext uri="{FF2B5EF4-FFF2-40B4-BE49-F238E27FC236}">
                <a16:creationId xmlns:a16="http://schemas.microsoft.com/office/drawing/2014/main" id="{844206AC-1D95-CC78-F7F9-3B393405386D}"/>
              </a:ext>
              <a:ext uri="{C183D7F6-B498-43B3-948B-1728B52AA6E4}">
                <adec:decorative xmlns:adec="http://schemas.microsoft.com/office/drawing/2017/decorative" val="1"/>
              </a:ext>
            </a:extLst>
          </p:cNvPr>
          <p:cNvSpPr/>
          <p:nvPr userDrawn="1"/>
        </p:nvSpPr>
        <p:spPr>
          <a:xfrm flipH="1">
            <a:off x="6569901"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7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CEC8FE64-F1A8-B2BA-655C-48707FD3F37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itle 9">
            <a:extLst>
              <a:ext uri="{FF2B5EF4-FFF2-40B4-BE49-F238E27FC236}">
                <a16:creationId xmlns:a16="http://schemas.microsoft.com/office/drawing/2014/main" id="{68E43D88-806D-25E3-3E9C-E8EE9E7BB466}"/>
              </a:ext>
            </a:extLst>
          </p:cNvPr>
          <p:cNvSpPr>
            <a:spLocks noGrp="1"/>
          </p:cNvSpPr>
          <p:nvPr>
            <p:ph type="title"/>
          </p:nvPr>
        </p:nvSpPr>
        <p:spPr>
          <a:xfrm>
            <a:off x="8908174" y="365125"/>
            <a:ext cx="2445626" cy="5540375"/>
          </a:xfrm>
        </p:spPr>
        <p:txBody>
          <a:body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355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dirty="0">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028434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55371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74041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7177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dirty="0">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471125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128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036175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dirty="0">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931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403005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166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0463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251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dirty="0"/>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422590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00048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639058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914265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19243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94003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795616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9575638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517643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21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80102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dirty="0">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4114662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860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879833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3944004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dirty="0"/>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41669112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3288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527073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5968272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808886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dirty="0">
                <a:cs typeface="Arial"/>
              </a:rPr>
              <a:t>(Children and Family Futures, 2017)</a:t>
            </a:r>
          </a:p>
        </p:txBody>
      </p:sp>
    </p:spTree>
    <p:extLst>
      <p:ext uri="{BB962C8B-B14F-4D97-AF65-F5344CB8AC3E}">
        <p14:creationId xmlns:p14="http://schemas.microsoft.com/office/powerpoint/2010/main" val="401330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dirty="0">
                <a:cs typeface="Arial"/>
              </a:rPr>
              <a:t>(Children and Family Futures, 2017)</a:t>
            </a:r>
          </a:p>
        </p:txBody>
      </p:sp>
    </p:spTree>
    <p:extLst>
      <p:ext uri="{BB962C8B-B14F-4D97-AF65-F5344CB8AC3E}">
        <p14:creationId xmlns:p14="http://schemas.microsoft.com/office/powerpoint/2010/main" val="3186007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390148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4103362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0272411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86396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dirty="0">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6034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18770705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(Children and Family Futures, 2017)</a:t>
            </a:r>
          </a:p>
        </p:txBody>
      </p:sp>
    </p:spTree>
    <p:extLst>
      <p:ext uri="{BB962C8B-B14F-4D97-AF65-F5344CB8AC3E}">
        <p14:creationId xmlns:p14="http://schemas.microsoft.com/office/powerpoint/2010/main" val="31898574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316100060"/>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410900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dirty="0"/>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025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637292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dirty="0">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152661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17749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81310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911429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dirty="0"/>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5700384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33474382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88122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243954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dirty="0">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941602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37866341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dirty="0">
                <a:cs typeface="Arial"/>
              </a:rPr>
              <a:t>(Children and Family Futures, 2017)</a:t>
            </a:r>
          </a:p>
        </p:txBody>
      </p:sp>
    </p:spTree>
    <p:extLst>
      <p:ext uri="{BB962C8B-B14F-4D97-AF65-F5344CB8AC3E}">
        <p14:creationId xmlns:p14="http://schemas.microsoft.com/office/powerpoint/2010/main" val="31433833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dirty="0">
                <a:cs typeface="Arial"/>
              </a:rPr>
              <a:t>(Children and Family Futures, 2017)</a:t>
            </a:r>
          </a:p>
        </p:txBody>
      </p:sp>
    </p:spTree>
    <p:extLst>
      <p:ext uri="{BB962C8B-B14F-4D97-AF65-F5344CB8AC3E}">
        <p14:creationId xmlns:p14="http://schemas.microsoft.com/office/powerpoint/2010/main" val="856900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005300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01470"/>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609599" y="469899"/>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639E5F57-EE06-807E-18DA-7BC76EE2EC3A}"/>
              </a:ext>
            </a:extLst>
          </p:cNvPr>
          <p:cNvSpPr>
            <a:spLocks noGrp="1"/>
          </p:cNvSpPr>
          <p:nvPr>
            <p:ph sz="quarter" idx="15"/>
          </p:nvPr>
        </p:nvSpPr>
        <p:spPr>
          <a:xfrm>
            <a:off x="740664" y="2154237"/>
            <a:ext cx="10515600" cy="85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D35D8C40-F458-4E5D-0509-C438EB288224}"/>
              </a:ext>
            </a:extLst>
          </p:cNvPr>
          <p:cNvSpPr>
            <a:spLocks noGrp="1"/>
          </p:cNvSpPr>
          <p:nvPr>
            <p:ph sz="quarter" idx="16"/>
          </p:nvPr>
        </p:nvSpPr>
        <p:spPr>
          <a:xfrm>
            <a:off x="741363" y="3328988"/>
            <a:ext cx="10515600" cy="109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4295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8954239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580965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4070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dirty="0">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7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theme" Target="../theme/theme3.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theme" Target="../theme/theme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60" r:id="rId3"/>
    <p:sldLayoutId id="2147483677" r:id="rId4"/>
    <p:sldLayoutId id="2147483655" r:id="rId5"/>
    <p:sldLayoutId id="2147483665" r:id="rId6"/>
    <p:sldLayoutId id="2147483668" r:id="rId7"/>
    <p:sldLayoutId id="2147483674" r:id="rId8"/>
    <p:sldLayoutId id="2147483669" r:id="rId9"/>
    <p:sldLayoutId id="2147483664" r:id="rId10"/>
    <p:sldLayoutId id="2147483651" r:id="rId11"/>
    <p:sldLayoutId id="2147483672" r:id="rId12"/>
    <p:sldLayoutId id="2147483687" r:id="rId13"/>
    <p:sldLayoutId id="2147483661" r:id="rId14"/>
    <p:sldLayoutId id="2147483688" r:id="rId15"/>
    <p:sldLayoutId id="2147483662" r:id="rId16"/>
    <p:sldLayoutId id="2147483702" r:id="rId17"/>
    <p:sldLayoutId id="2147483693" r:id="rId18"/>
    <p:sldLayoutId id="2147483667" r:id="rId19"/>
    <p:sldLayoutId id="2147483671" r:id="rId20"/>
    <p:sldLayoutId id="2147483692" r:id="rId21"/>
    <p:sldLayoutId id="2147483701" r:id="rId22"/>
    <p:sldLayoutId id="2147483694" r:id="rId23"/>
    <p:sldLayoutId id="2147483697" r:id="rId24"/>
    <p:sldLayoutId id="2147483698" r:id="rId25"/>
    <p:sldLayoutId id="2147483699" r:id="rId26"/>
    <p:sldLayoutId id="2147483700" r:id="rId27"/>
    <p:sldLayoutId id="2147483950" r:id="rId28"/>
    <p:sldLayoutId id="2147484336" r:id="rId29"/>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911" r:id="rId1"/>
    <p:sldLayoutId id="2147483955" r:id="rId2"/>
    <p:sldLayoutId id="2147483954" r:id="rId3"/>
    <p:sldLayoutId id="2147483953" r:id="rId4"/>
    <p:sldLayoutId id="2147483952" r:id="rId5"/>
    <p:sldLayoutId id="2147484337" r:id="rId6"/>
    <p:sldLayoutId id="2147483959" r:id="rId7"/>
    <p:sldLayoutId id="2147483962" r:id="rId8"/>
    <p:sldLayoutId id="2147483963"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1" r:id="rId25"/>
    <p:sldLayoutId id="2147483982" r:id="rId26"/>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957"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 id="2147484176" r:id="rId18"/>
    <p:sldLayoutId id="2147484177" r:id="rId19"/>
    <p:sldLayoutId id="2147484178" r:id="rId20"/>
    <p:sldLayoutId id="2147484179" r:id="rId21"/>
    <p:sldLayoutId id="2147484180" r:id="rId22"/>
    <p:sldLayoutId id="2147484182" r:id="rId23"/>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779986747"/>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 id="2147484200" r:id="rId17"/>
    <p:sldLayoutId id="2147484201" r:id="rId18"/>
    <p:sldLayoutId id="2147484202" r:id="rId19"/>
    <p:sldLayoutId id="2147484203" r:id="rId20"/>
    <p:sldLayoutId id="2147484204" r:id="rId21"/>
    <p:sldLayoutId id="2147484205" r:id="rId22"/>
    <p:sldLayoutId id="2147484206" r:id="rId23"/>
    <p:sldLayoutId id="2147484207" r:id="rId24"/>
    <p:sldLayoutId id="2147484208" r:id="rId25"/>
    <p:sldLayoutId id="2147484209" r:id="rId26"/>
    <p:sldLayoutId id="2147484210" r:id="rId27"/>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7.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7.xml"/><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4.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24.xml"/><Relationship Id="rId1" Type="http://schemas.openxmlformats.org/officeDocument/2006/relationships/slideLayout" Target="../slideLayouts/slideLayout86.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microsoft.com/office/2007/relationships/hdphoto" Target="../media/hdphoto9.wdp"/><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7.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60.sv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62.sv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86.xml"/><Relationship Id="rId5" Type="http://schemas.microsoft.com/office/2007/relationships/hdphoto" Target="../media/hdphoto11.wdp"/><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90.xml"/><Relationship Id="rId4" Type="http://schemas.openxmlformats.org/officeDocument/2006/relationships/image" Target="../media/image80.sv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UX7HxYeswkI" TargetMode="External"/><Relationship Id="rId2" Type="http://schemas.openxmlformats.org/officeDocument/2006/relationships/notesSlide" Target="../notesSlides/notesSlide37.xml"/><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67.xml"/><Relationship Id="rId4" Type="http://schemas.openxmlformats.org/officeDocument/2006/relationships/image" Target="../media/image83.svg"/></Relationships>
</file>

<file path=ppt/slides/_rels/slide4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notesSlide" Target="../notesSlides/notesSlide41.xml"/><Relationship Id="rId1" Type="http://schemas.openxmlformats.org/officeDocument/2006/relationships/slideLayout" Target="../slideLayouts/slideLayout64.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67.xml"/><Relationship Id="rId4" Type="http://schemas.openxmlformats.org/officeDocument/2006/relationships/image" Target="../media/image95.svg"/></Relationships>
</file>

<file path=ppt/slides/_rels/slide43.xml.rels><?xml version="1.0" encoding="UTF-8" standalone="yes"?>
<Relationships xmlns="http://schemas.openxmlformats.org/package/2006/relationships"><Relationship Id="rId3" Type="http://schemas.openxmlformats.org/officeDocument/2006/relationships/hyperlink" Target="https://youtu.be/3A5akKMx-bQ?si=_sWbfBz9VeVO9c26" TargetMode="External"/><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doi.org/10.1080/10550881003684871" TargetMode="External"/><Relationship Id="rId13" Type="http://schemas.openxmlformats.org/officeDocument/2006/relationships/hyperlink" Target="https://vetoviolence.cdc.gov/apps/aces-infographic/" TargetMode="External"/><Relationship Id="rId3" Type="http://schemas.openxmlformats.org/officeDocument/2006/relationships/notesSlide" Target="../notesSlides/notesSlide46.xml"/><Relationship Id="rId7" Type="http://schemas.openxmlformats.org/officeDocument/2006/relationships/hyperlink" Target="https://doi.org/10.1186/1471-244X-14-104" TargetMode="External"/><Relationship Id="rId12" Type="http://schemas.openxmlformats.org/officeDocument/2006/relationships/hyperlink" Target="https://www.cdc.gov/violenceprevention/pdf/ACEs-Prevention-Resource_508.pdf" TargetMode="External"/><Relationship Id="rId2" Type="http://schemas.openxmlformats.org/officeDocument/2006/relationships/slideLayout" Target="../slideLayouts/slideLayout9.xml"/><Relationship Id="rId1" Type="http://schemas.openxmlformats.org/officeDocument/2006/relationships/themeOverride" Target="../theme/themeOverride1.xml"/><Relationship Id="rId6" Type="http://schemas.openxmlformats.org/officeDocument/2006/relationships/hyperlink" Target="https://doi.org/10.1097/AOG.0000000000002235" TargetMode="External"/><Relationship Id="rId11" Type="http://schemas.openxmlformats.org/officeDocument/2006/relationships/hyperlink" Target="https://developingchild.harvard.edu/resources/aces-and-toxic-stress-frequently-asked-questions/" TargetMode="External"/><Relationship Id="rId5" Type="http://schemas.openxmlformats.org/officeDocument/2006/relationships/hyperlink" Target="https://doi.org/10.3389/fpsyt.2019.00391" TargetMode="External"/><Relationship Id="rId10" Type="http://schemas.openxmlformats.org/officeDocument/2006/relationships/hyperlink" Target="https://www.ndacan.acf.hhs.gov/" TargetMode="External"/><Relationship Id="rId4" Type="http://schemas.openxmlformats.org/officeDocument/2006/relationships/hyperlink" Target="https://advokids.org/adverse-childhood-experience-study-aces/" TargetMode="External"/><Relationship Id="rId9" Type="http://schemas.openxmlformats.org/officeDocument/2006/relationships/hyperlink" Target="https://doi.org/10.1542/peds.2012-3931"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doi.org/10.1542/peds.2018-0562" TargetMode="External"/><Relationship Id="rId3" Type="http://schemas.openxmlformats.org/officeDocument/2006/relationships/hyperlink" Target="https://www.cdc.gov/ncbddd/actearly/pdf/LTSAE-Checklist_COMPLIANT_30MCorrection_508.pdf" TargetMode="External"/><Relationship Id="rId7" Type="http://schemas.openxmlformats.org/officeDocument/2006/relationships/hyperlink" Target="https://qic-ey.org/wp-content/uploads/2022/02/QIC-EY-2022-Summary-final.pdf"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hyperlink" Target="https://www.childwelfare.gov/pubPDFs/parentalsubuse.pdf" TargetMode="External"/><Relationship Id="rId5" Type="http://schemas.openxmlformats.org/officeDocument/2006/relationships/hyperlink" Target="https://www.cdc.gov/yrbs/dstr/index.html" TargetMode="External"/><Relationship Id="rId10" Type="http://schemas.openxmlformats.org/officeDocument/2006/relationships/hyperlink" Target="https://www.cdc.gov/mmwr/volumes/69/wr/pdfs/mm6928a1-H.pdf" TargetMode="External"/><Relationship Id="rId4" Type="http://schemas.openxmlformats.org/officeDocument/2006/relationships/hyperlink" Target="https://www.cdc.gov/child-abuse-neglect/risk-factors/?CDC_AAref_Val=https://www.cdc.gov/violenceprevention/childabuseandneglect/riskprotectivefactors.html" TargetMode="External"/><Relationship Id="rId9" Type="http://schemas.openxmlformats.org/officeDocument/2006/relationships/hyperlink" Target="http://labs.psychology.illinois.edu/~rcfraley/attachment.htm"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ucdavis.app.box.com/s/kach1ze6pzl3jv773yoegn2k3bjwapq8" TargetMode="External"/><Relationship Id="rId3" Type="http://schemas.openxmlformats.org/officeDocument/2006/relationships/hyperlink" Target="https://doi.org/10.1371/journal.pone.0223685" TargetMode="External"/><Relationship Id="rId7" Type="http://schemas.openxmlformats.org/officeDocument/2006/relationships/hyperlink" Target="https://www.nctsn.org/what-is-child-trauma" TargetMode="External"/><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hyperlink" Target="https://www.nctsn.org/sites/default/files/resources/resilience_and_child_traumatic_stress.pdf" TargetMode="External"/><Relationship Id="rId11" Type="http://schemas.openxmlformats.org/officeDocument/2006/relationships/hyperlink" Target="https://pubmed.ncbi.nlm.nih.gov/34982518/" TargetMode="External"/><Relationship Id="rId5" Type="http://schemas.openxmlformats.org/officeDocument/2006/relationships/hyperlink" Target="https://ncsacw.acf.hhs.gov/files/fasd-tipsheet-cw.pdf" TargetMode="External"/><Relationship Id="rId10" Type="http://schemas.openxmlformats.org/officeDocument/2006/relationships/hyperlink" Target="https://doi.org/10.1542/peds.2016-2651" TargetMode="External"/><Relationship Id="rId4" Type="http://schemas.openxmlformats.org/officeDocument/2006/relationships/hyperlink" Target="https://nacoa.org/wp-content/uploads/2018/04/Kit-For-Educators.NACoA_.2018-1.pdf" TargetMode="External"/><Relationship Id="rId9" Type="http://schemas.openxmlformats.org/officeDocument/2006/relationships/hyperlink" Target="https://doi.org/10.1371/journal.pone.0158054"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samhsa.gov/find-help/recovery" TargetMode="External"/><Relationship Id="rId3" Type="http://schemas.openxmlformats.org/officeDocument/2006/relationships/hyperlink" Target="https://dx.doi.org/10.15620/cdc:112078" TargetMode="External"/><Relationship Id="rId7" Type="http://schemas.openxmlformats.org/officeDocument/2006/relationships/hyperlink" Target="https://doi.org/10.2174/1874473711205020135"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hyperlink" Target="https://doi.org/10.1177/1077559520913638" TargetMode="External"/><Relationship Id="rId11" Type="http://schemas.openxmlformats.org/officeDocument/2006/relationships/hyperlink" Target="https://www.samhsa.gov/data/report/2022-nsduh-annual-national-report" TargetMode="External"/><Relationship Id="rId5" Type="http://schemas.openxmlformats.org/officeDocument/2006/relationships/hyperlink" Target="https://scholarship.law.marquette.edu/cgi/viewcontent.cgi?article=5407&amp;context=mulr" TargetMode="External"/><Relationship Id="rId10" Type="http://schemas.openxmlformats.org/officeDocument/2006/relationships/hyperlink" Target="https://doi.org/10.1177/1755738018823817" TargetMode="External"/><Relationship Id="rId4" Type="http://schemas.openxmlformats.org/officeDocument/2006/relationships/hyperlink" Target="https://www.partneringforsafety.com/_files/ugd/c64e56_ba7201ae13e84897b4c85ec6f96cfa25.pdf" TargetMode="External"/><Relationship Id="rId9" Type="http://schemas.openxmlformats.org/officeDocument/2006/relationships/hyperlink" Target="https://www.samhsa.gov/data/sites/default/files/reports/rpt35323/NSDUHDetailedTabs2020/NSDUHDetailedTabs2020/NSDUHDetTabsSect6pe2020.htm?s=pregnant&amp;#tab6-21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ncbi.nlm.nih.gov/pmc/articles/PMC3725219/" TargetMode="External"/><Relationship Id="rId13" Type="http://schemas.openxmlformats.org/officeDocument/2006/relationships/hyperlink" Target="https://ncsacw.acf.hhs.gov/files/live-experience.pdf" TargetMode="External"/><Relationship Id="rId3" Type="http://schemas.openxmlformats.org/officeDocument/2006/relationships/hyperlink" Target="https://www.cdc.gov/ncbddd/actearly/milestones/index.html" TargetMode="External"/><Relationship Id="rId7" Type="http://schemas.openxmlformats.org/officeDocument/2006/relationships/hyperlink" Target="https://mchb.hrsa.gov/programs-impact/early-periodic-screening-diagnosis-treatment" TargetMode="External"/><Relationship Id="rId12" Type="http://schemas.openxmlformats.org/officeDocument/2006/relationships/hyperlink" Target="https://youtu.be/4dNRwlbZD-A"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hyperlink" Target="http://www.copmi.net.au/" TargetMode="External"/><Relationship Id="rId11" Type="http://schemas.openxmlformats.org/officeDocument/2006/relationships/hyperlink" Target="https://www.youtube.com/watch?v=1g9YgMPKy2Y" TargetMode="External"/><Relationship Id="rId5" Type="http://schemas.openxmlformats.org/officeDocument/2006/relationships/hyperlink" Target="https://www.youtube.com/watch?v=C8gbHvTN638" TargetMode="External"/><Relationship Id="rId10" Type="http://schemas.openxmlformats.org/officeDocument/2006/relationships/hyperlink" Target="https://nacoa.org/" TargetMode="External"/><Relationship Id="rId4" Type="http://schemas.openxmlformats.org/officeDocument/2006/relationships/hyperlink" Target="https://www.cdc.gov/yrbs/dstr/index.html" TargetMode="External"/><Relationship Id="rId9" Type="http://schemas.openxmlformats.org/officeDocument/2006/relationships/hyperlink" Target="https://opa.hhs.gov/sites/default/files/2020-07/promoting_pahbo.pdf" TargetMode="External"/><Relationship Id="rId14" Type="http://schemas.openxmlformats.org/officeDocument/2006/relationships/hyperlink" Target="https://ncsacw.acf.hhs.gov/files/five-points-family-intervention.pdf"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ncsacw.acf.hhs.gov/files/working-with-adolescents.pdf" TargetMode="External"/><Relationship Id="rId13" Type="http://schemas.openxmlformats.org/officeDocument/2006/relationships/hyperlink" Target="https://resourcecentre.savethechildren.net/pdf/guide_2018_1.pdf/" TargetMode="External"/><Relationship Id="rId3" Type="http://schemas.openxmlformats.org/officeDocument/2006/relationships/hyperlink" Target="https://ncsacw-stage.acf.hhs.gov/training/videos-and-webinars/meeting-the-moment-how-treatment-professionals-meet-needs/#:~:text=Mental%20Health%" TargetMode="External"/><Relationship Id="rId7" Type="http://schemas.openxmlformats.org/officeDocument/2006/relationships/hyperlink" Target="https://ncsacw.acf.hhs.gov/files/fasd-tipsheet-cw.pdf" TargetMode="External"/><Relationship Id="rId12" Type="http://schemas.openxmlformats.org/officeDocument/2006/relationships/hyperlink" Target="https://www.samhsa.gov/talk-they-hear-you"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hyperlink" Target="https://www.youtube.com/watch?v=ur9MUkBqIUo" TargetMode="External"/><Relationship Id="rId11" Type="http://schemas.openxmlformats.org/officeDocument/2006/relationships/hyperlink" Target="https://publications.aap.org/pediatrics/article/138/2/e20161575/52464/Families-Affected-by-Parental-Substance-Use?autologincheck=redirected" TargetMode="External"/><Relationship Id="rId5" Type="http://schemas.openxmlformats.org/officeDocument/2006/relationships/hyperlink" Target="https://www.youtube.com/watch?v=qg2XtA934rQ" TargetMode="External"/><Relationship Id="rId10" Type="http://schemas.openxmlformats.org/officeDocument/2006/relationships/hyperlink" Target="https://sesameworkshop.org/resources/remember-the-7-cs/" TargetMode="External"/><Relationship Id="rId4" Type="http://schemas.openxmlformats.org/officeDocument/2006/relationships/hyperlink" Target="https://www.youtube.com/watch?v=s4czNas998c" TargetMode="External"/><Relationship Id="rId9" Type="http://schemas.openxmlformats.org/officeDocument/2006/relationships/hyperlink" Target="https://www.mentalhealthfirstaid.org/wp-content/uploads/2022/03/21.12.09_Youth-MHFA-Flier.pdf" TargetMode="Externa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7.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2" name="Title 1"/>
          <p:cNvSpPr>
            <a:spLocks noGrp="1"/>
          </p:cNvSpPr>
          <p:nvPr>
            <p:ph type="ctrTitle"/>
          </p:nvPr>
        </p:nvSpPr>
        <p:spPr>
          <a:xfrm>
            <a:off x="842010" y="642938"/>
            <a:ext cx="10507980" cy="2387600"/>
          </a:xfrm>
        </p:spPr>
        <p:txBody>
          <a:bodyPr>
            <a:normAutofit/>
          </a:bodyPr>
          <a:lstStyle/>
          <a:p>
            <a:pPr>
              <a:spcAft>
                <a:spcPts val="1000"/>
              </a:spcAft>
            </a:pPr>
            <a:r>
              <a:rPr lang="en-US" sz="4000" b="1" dirty="0">
                <a:solidFill>
                  <a:schemeClr val="bg1"/>
                </a:solidFill>
                <a:latin typeface="+mj-lt"/>
                <a:cs typeface="Arial"/>
              </a:rPr>
              <a:t>Module 6: </a:t>
            </a:r>
            <a:br>
              <a:rPr lang="en-US" sz="4000" b="1" dirty="0">
                <a:latin typeface="+mj-lt"/>
                <a:cs typeface="Arial" panose="020B0604020202020204" pitchFamily="34" charset="0"/>
              </a:rPr>
            </a:br>
            <a:r>
              <a:rPr lang="en-US" sz="4000" b="1" dirty="0">
                <a:solidFill>
                  <a:schemeClr val="bg1"/>
                </a:solidFill>
                <a:latin typeface="+mj-lt"/>
                <a:cs typeface="Arial"/>
              </a:rPr>
              <a:t>Understanding the Needs of Children </a:t>
            </a:r>
            <a:br>
              <a:rPr lang="en-US" sz="4000" b="1" dirty="0">
                <a:solidFill>
                  <a:schemeClr val="bg1"/>
                </a:solidFill>
                <a:latin typeface="+mj-lt"/>
                <a:cs typeface="Arial"/>
              </a:rPr>
            </a:br>
            <a:r>
              <a:rPr lang="en-US" dirty="0">
                <a:latin typeface="+mj-lt"/>
                <a:cs typeface="Arial"/>
              </a:rPr>
              <a:t>&amp;</a:t>
            </a:r>
            <a:r>
              <a:rPr lang="en-US" sz="4000" b="1" dirty="0">
                <a:solidFill>
                  <a:schemeClr val="bg1"/>
                </a:solidFill>
                <a:latin typeface="+mj-lt"/>
                <a:cs typeface="Arial"/>
              </a:rPr>
              <a:t> Adolescents Affected by Parental Substance Use &amp; Co-Occurring Disorders</a:t>
            </a:r>
          </a:p>
        </p:txBody>
      </p:sp>
      <p:sp>
        <p:nvSpPr>
          <p:cNvPr id="3" name="Subtitle 2"/>
          <p:cNvSpPr>
            <a:spLocks noGrp="1"/>
          </p:cNvSpPr>
          <p:nvPr>
            <p:ph type="subTitle" idx="1"/>
          </p:nvPr>
        </p:nvSpPr>
        <p:spPr/>
        <p:txBody>
          <a:bodyPr/>
          <a:lstStyle/>
          <a:p>
            <a:r>
              <a:rPr lang="en-US" sz="3600" b="1" i="1" dirty="0">
                <a:solidFill>
                  <a:schemeClr val="bg1"/>
                </a:solidFill>
                <a:latin typeface="Arial" panose="020B0604020202020204" pitchFamily="34" charset="0"/>
                <a:cs typeface="Arial" panose="020B0604020202020204" pitchFamily="34" charset="0"/>
              </a:rPr>
              <a:t>Child Welfare Training Toolkit</a:t>
            </a:r>
            <a:endParaRPr lang="en-US" dirty="0">
              <a:solidFill>
                <a:schemeClr val="bg1"/>
              </a:solidFill>
            </a:endParaRPr>
          </a:p>
        </p:txBody>
      </p:sp>
      <p:pic>
        <p:nvPicPr>
          <p:cNvPr id="4" name="Picture 3" descr="National Center on Substance Abuse and Child Welfare logo">
            <a:extLst>
              <a:ext uri="{FF2B5EF4-FFF2-40B4-BE49-F238E27FC236}">
                <a16:creationId xmlns:a16="http://schemas.microsoft.com/office/drawing/2014/main" id="{7DE2CEB4-2F58-7476-56FF-60FE3DF40E0D}"/>
              </a:ext>
            </a:extLst>
          </p:cNvPr>
          <p:cNvPicPr>
            <a:picLocks noChangeAspect="1"/>
          </p:cNvPicPr>
          <p:nvPr/>
        </p:nvPicPr>
        <p:blipFill>
          <a:blip r:embed="rId3"/>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428801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0" y="1951631"/>
            <a:ext cx="6096000" cy="4906370"/>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166255" y="326954"/>
            <a:ext cx="5397338" cy="1642968"/>
          </a:xfrm>
          <a:noFill/>
        </p:spPr>
        <p:txBody>
          <a:bodyPr anchor="b">
            <a:noAutofit/>
          </a:bodyPr>
          <a:lstStyle/>
          <a:p>
            <a:pPr algn="l"/>
            <a:r>
              <a:rPr lang="en-US" sz="3600" dirty="0">
                <a:solidFill>
                  <a:schemeClr val="tx1"/>
                </a:solidFill>
                <a:latin typeface="+mj-lt"/>
              </a:rPr>
              <a:t>Prenatal Effects of Parental Co-Occurring Disorders</a:t>
            </a:r>
            <a:endParaRPr lang="en-US" sz="3600" dirty="0">
              <a:solidFill>
                <a:schemeClr val="tx1"/>
              </a:solidFill>
              <a:latin typeface="+mj-lt"/>
              <a:cs typeface="Arial" panose="020B0604020202020204" pitchFamily="34" charset="0"/>
            </a:endParaRPr>
          </a:p>
        </p:txBody>
      </p:sp>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708514" y="2358652"/>
            <a:ext cx="4389120" cy="1097280"/>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400" dirty="0">
                <a:solidFill>
                  <a:schemeClr val="bg1"/>
                </a:solidFill>
              </a:rPr>
              <a:t>Genetic Predisposition</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708514" y="3753518"/>
            <a:ext cx="4389120" cy="1097280"/>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400" dirty="0">
                <a:solidFill>
                  <a:schemeClr val="bg1"/>
                </a:solidFill>
              </a:rPr>
              <a:t>Prenatal Physical Development</a:t>
            </a:r>
          </a:p>
        </p:txBody>
      </p:sp>
      <p:sp>
        <p:nvSpPr>
          <p:cNvPr id="12" name="Content Placeholder 11">
            <a:extLst>
              <a:ext uri="{FF2B5EF4-FFF2-40B4-BE49-F238E27FC236}">
                <a16:creationId xmlns:a16="http://schemas.microsoft.com/office/drawing/2014/main" id="{BA11D760-8C89-9F33-4FED-ECBBD2925FA5}"/>
              </a:ext>
            </a:extLst>
          </p:cNvPr>
          <p:cNvSpPr>
            <a:spLocks noGrp="1"/>
          </p:cNvSpPr>
          <p:nvPr>
            <p:ph sz="quarter" idx="18"/>
          </p:nvPr>
        </p:nvSpPr>
        <p:spPr>
          <a:xfrm>
            <a:off x="708514" y="5148385"/>
            <a:ext cx="4389120" cy="1097280"/>
          </a:xfrm>
          <a:prstGeom prst="rect">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400" dirty="0">
                <a:solidFill>
                  <a:schemeClr val="bg1"/>
                </a:solidFill>
              </a:rPr>
              <a:t>Perinatal Trauma</a:t>
            </a: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l="32759" t="4895"/>
          <a:stretch/>
        </p:blipFill>
        <p:spPr>
          <a:xfrm flipH="1">
            <a:off x="5806147" y="-23880"/>
            <a:ext cx="6385854" cy="6881880"/>
          </a:xfrm>
          <a:effectLst>
            <a:outerShdw blurRad="50800" dist="38100" dir="10800000" algn="r" rotWithShape="0">
              <a:prstClr val="black">
                <a:alpha val="40000"/>
              </a:prstClr>
            </a:outerShdw>
          </a:effectLst>
        </p:spPr>
      </p:pic>
      <p:sp>
        <p:nvSpPr>
          <p:cNvPr id="3" name="Footer Placeholder 2">
            <a:extLst>
              <a:ext uri="{FF2B5EF4-FFF2-40B4-BE49-F238E27FC236}">
                <a16:creationId xmlns:a16="http://schemas.microsoft.com/office/drawing/2014/main" id="{25FB0106-F7DD-1DC4-899D-DEC395E88AA9}"/>
              </a:ext>
            </a:extLst>
          </p:cNvPr>
          <p:cNvSpPr>
            <a:spLocks noGrp="1"/>
          </p:cNvSpPr>
          <p:nvPr>
            <p:ph type="ftr" sz="quarter" idx="21"/>
          </p:nvPr>
        </p:nvSpPr>
        <p:spPr>
          <a:xfrm>
            <a:off x="10400161" y="6594394"/>
            <a:ext cx="1595894" cy="21928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(Aktar et al., 2019)</a:t>
            </a:r>
          </a:p>
        </p:txBody>
      </p:sp>
    </p:spTree>
    <p:extLst>
      <p:ext uri="{BB962C8B-B14F-4D97-AF65-F5344CB8AC3E}">
        <p14:creationId xmlns:p14="http://schemas.microsoft.com/office/powerpoint/2010/main" val="514438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0">
              <a:schemeClr val="accent4">
                <a:lumMod val="97000"/>
                <a:lumOff val="3000"/>
              </a:schemeClr>
            </a:gs>
            <a:gs pos="70000">
              <a:srgbClr val="D9DDE4"/>
            </a:gs>
            <a:gs pos="36000">
              <a:srgbClr val="C8CED7"/>
            </a:gs>
            <a:gs pos="100000">
              <a:schemeClr val="bg1">
                <a:lumMod val="95000"/>
              </a:schemeClr>
            </a:gs>
          </a:gsLst>
          <a:lin ang="10800000" scaled="1"/>
          <a:tileRect/>
        </a:gradFill>
        <a:effectLst/>
      </p:bgPr>
    </p:bg>
    <p:spTree>
      <p:nvGrpSpPr>
        <p:cNvPr id="1" name="">
          <a:extLst>
            <a:ext uri="{FF2B5EF4-FFF2-40B4-BE49-F238E27FC236}">
              <a16:creationId xmlns:a16="http://schemas.microsoft.com/office/drawing/2014/main" id="{BC9C3551-DFBD-CEE3-E9B6-28B7346C6AF6}"/>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63FD8E02-7370-02CE-0236-39D201583AFE}"/>
              </a:ext>
              <a:ext uri="{C183D7F6-B498-43B3-948B-1728B52AA6E4}">
                <adec:decorative xmlns:adec="http://schemas.microsoft.com/office/drawing/2017/decorative" val="1"/>
              </a:ext>
            </a:extLst>
          </p:cNvPr>
          <p:cNvSpPr/>
          <p:nvPr/>
        </p:nvSpPr>
        <p:spPr>
          <a:xfrm>
            <a:off x="5410152" y="580644"/>
            <a:ext cx="5695950" cy="5696712"/>
          </a:xfrm>
          <a:prstGeom prst="ellipse">
            <a:avLst/>
          </a:prstGeom>
          <a:noFill/>
          <a:ln w="66675">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8070C8B7-1ACF-E87E-0F27-A92022FF226B}"/>
              </a:ext>
              <a:ext uri="{C183D7F6-B498-43B3-948B-1728B52AA6E4}">
                <adec:decorative xmlns:adec="http://schemas.microsoft.com/office/drawing/2017/decorative" val="1"/>
              </a:ext>
            </a:extLst>
          </p:cNvPr>
          <p:cNvSpPr/>
          <p:nvPr/>
        </p:nvSpPr>
        <p:spPr>
          <a:xfrm>
            <a:off x="-1" y="1608873"/>
            <a:ext cx="6113322" cy="3719484"/>
          </a:xfrm>
          <a:custGeom>
            <a:avLst/>
            <a:gdLst>
              <a:gd name="connsiteX0" fmla="*/ 0 w 6427645"/>
              <a:gd name="connsiteY0" fmla="*/ 0 h 3635129"/>
              <a:gd name="connsiteX1" fmla="*/ 6427645 w 6427645"/>
              <a:gd name="connsiteY1" fmla="*/ 0 h 3635129"/>
              <a:gd name="connsiteX2" fmla="*/ 6427645 w 6427645"/>
              <a:gd name="connsiteY2" fmla="*/ 3635129 h 3635129"/>
              <a:gd name="connsiteX3" fmla="*/ 0 w 6427645"/>
              <a:gd name="connsiteY3" fmla="*/ 3635129 h 3635129"/>
              <a:gd name="connsiteX4" fmla="*/ 0 w 6427645"/>
              <a:gd name="connsiteY4" fmla="*/ 0 h 3635129"/>
              <a:gd name="connsiteX0" fmla="*/ 0 w 6427645"/>
              <a:gd name="connsiteY0" fmla="*/ 0 h 3635129"/>
              <a:gd name="connsiteX1" fmla="*/ 6427645 w 6427645"/>
              <a:gd name="connsiteY1" fmla="*/ 0 h 3635129"/>
              <a:gd name="connsiteX2" fmla="*/ 5429250 w 6427645"/>
              <a:gd name="connsiteY2" fmla="*/ 1809750 h 3635129"/>
              <a:gd name="connsiteX3" fmla="*/ 6427645 w 6427645"/>
              <a:gd name="connsiteY3" fmla="*/ 3635129 h 3635129"/>
              <a:gd name="connsiteX4" fmla="*/ 0 w 6427645"/>
              <a:gd name="connsiteY4" fmla="*/ 3635129 h 3635129"/>
              <a:gd name="connsiteX5" fmla="*/ 0 w 6427645"/>
              <a:gd name="connsiteY5" fmla="*/ 0 h 3635129"/>
              <a:gd name="connsiteX0" fmla="*/ 0 w 6427645"/>
              <a:gd name="connsiteY0" fmla="*/ 0 h 3635129"/>
              <a:gd name="connsiteX1" fmla="*/ 6427645 w 6427645"/>
              <a:gd name="connsiteY1" fmla="*/ 0 h 3635129"/>
              <a:gd name="connsiteX2" fmla="*/ 5429250 w 6427645"/>
              <a:gd name="connsiteY2" fmla="*/ 1809750 h 3635129"/>
              <a:gd name="connsiteX3" fmla="*/ 6427645 w 6427645"/>
              <a:gd name="connsiteY3" fmla="*/ 3635129 h 3635129"/>
              <a:gd name="connsiteX4" fmla="*/ 0 w 6427645"/>
              <a:gd name="connsiteY4" fmla="*/ 3635129 h 3635129"/>
              <a:gd name="connsiteX5" fmla="*/ 0 w 6427645"/>
              <a:gd name="connsiteY5" fmla="*/ 0 h 3635129"/>
              <a:gd name="connsiteX0" fmla="*/ 0 w 6799984"/>
              <a:gd name="connsiteY0" fmla="*/ 16490 h 3651619"/>
              <a:gd name="connsiteX1" fmla="*/ 6427645 w 6799984"/>
              <a:gd name="connsiteY1" fmla="*/ 16490 h 3651619"/>
              <a:gd name="connsiteX2" fmla="*/ 5886450 w 6799984"/>
              <a:gd name="connsiteY2" fmla="*/ 168890 h 3651619"/>
              <a:gd name="connsiteX3" fmla="*/ 5429250 w 6799984"/>
              <a:gd name="connsiteY3" fmla="*/ 1826240 h 3651619"/>
              <a:gd name="connsiteX4" fmla="*/ 6427645 w 6799984"/>
              <a:gd name="connsiteY4" fmla="*/ 3651619 h 3651619"/>
              <a:gd name="connsiteX5" fmla="*/ 0 w 6799984"/>
              <a:gd name="connsiteY5" fmla="*/ 3651619 h 3651619"/>
              <a:gd name="connsiteX6" fmla="*/ 0 w 6799984"/>
              <a:gd name="connsiteY6" fmla="*/ 16490 h 3651619"/>
              <a:gd name="connsiteX0" fmla="*/ 0 w 6427645"/>
              <a:gd name="connsiteY0" fmla="*/ 38100 h 3673229"/>
              <a:gd name="connsiteX1" fmla="*/ 5379895 w 6427645"/>
              <a:gd name="connsiteY1" fmla="*/ 0 h 3673229"/>
              <a:gd name="connsiteX2" fmla="*/ 5886450 w 6427645"/>
              <a:gd name="connsiteY2" fmla="*/ 190500 h 3673229"/>
              <a:gd name="connsiteX3" fmla="*/ 5429250 w 6427645"/>
              <a:gd name="connsiteY3" fmla="*/ 1847850 h 3673229"/>
              <a:gd name="connsiteX4" fmla="*/ 6427645 w 6427645"/>
              <a:gd name="connsiteY4" fmla="*/ 3673229 h 3673229"/>
              <a:gd name="connsiteX5" fmla="*/ 0 w 6427645"/>
              <a:gd name="connsiteY5" fmla="*/ 3673229 h 3673229"/>
              <a:gd name="connsiteX6" fmla="*/ 0 w 6427645"/>
              <a:gd name="connsiteY6" fmla="*/ 38100 h 3673229"/>
              <a:gd name="connsiteX0" fmla="*/ 0 w 6427645"/>
              <a:gd name="connsiteY0" fmla="*/ 38100 h 3673229"/>
              <a:gd name="connsiteX1" fmla="*/ 5379895 w 6427645"/>
              <a:gd name="connsiteY1" fmla="*/ 0 h 3673229"/>
              <a:gd name="connsiteX2" fmla="*/ 5886450 w 6427645"/>
              <a:gd name="connsiteY2" fmla="*/ 190500 h 3673229"/>
              <a:gd name="connsiteX3" fmla="*/ 5429250 w 6427645"/>
              <a:gd name="connsiteY3" fmla="*/ 1847850 h 3673229"/>
              <a:gd name="connsiteX4" fmla="*/ 5686425 w 6427645"/>
              <a:gd name="connsiteY4" fmla="*/ 3124200 h 3673229"/>
              <a:gd name="connsiteX5" fmla="*/ 6427645 w 6427645"/>
              <a:gd name="connsiteY5" fmla="*/ 3673229 h 3673229"/>
              <a:gd name="connsiteX6" fmla="*/ 0 w 6427645"/>
              <a:gd name="connsiteY6" fmla="*/ 3673229 h 3673229"/>
              <a:gd name="connsiteX7" fmla="*/ 0 w 6427645"/>
              <a:gd name="connsiteY7" fmla="*/ 38100 h 3673229"/>
              <a:gd name="connsiteX0" fmla="*/ 0 w 6427645"/>
              <a:gd name="connsiteY0" fmla="*/ 38100 h 3673229"/>
              <a:gd name="connsiteX1" fmla="*/ 5379895 w 6427645"/>
              <a:gd name="connsiteY1" fmla="*/ 0 h 3673229"/>
              <a:gd name="connsiteX2" fmla="*/ 5886450 w 6427645"/>
              <a:gd name="connsiteY2" fmla="*/ 190500 h 3673229"/>
              <a:gd name="connsiteX3" fmla="*/ 5429250 w 6427645"/>
              <a:gd name="connsiteY3" fmla="*/ 1847850 h 3673229"/>
              <a:gd name="connsiteX4" fmla="*/ 5448300 w 6427645"/>
              <a:gd name="connsiteY4" fmla="*/ 2286000 h 3673229"/>
              <a:gd name="connsiteX5" fmla="*/ 5686425 w 6427645"/>
              <a:gd name="connsiteY5" fmla="*/ 3124200 h 3673229"/>
              <a:gd name="connsiteX6" fmla="*/ 6427645 w 6427645"/>
              <a:gd name="connsiteY6" fmla="*/ 3673229 h 3673229"/>
              <a:gd name="connsiteX7" fmla="*/ 0 w 6427645"/>
              <a:gd name="connsiteY7" fmla="*/ 3673229 h 3673229"/>
              <a:gd name="connsiteX8" fmla="*/ 0 w 6427645"/>
              <a:gd name="connsiteY8" fmla="*/ 38100 h 3673229"/>
              <a:gd name="connsiteX0" fmla="*/ 0 w 6427645"/>
              <a:gd name="connsiteY0" fmla="*/ 38100 h 3673229"/>
              <a:gd name="connsiteX1" fmla="*/ 5379895 w 6427645"/>
              <a:gd name="connsiteY1" fmla="*/ 0 h 3673229"/>
              <a:gd name="connsiteX2" fmla="*/ 5886450 w 6427645"/>
              <a:gd name="connsiteY2" fmla="*/ 190500 h 3673229"/>
              <a:gd name="connsiteX3" fmla="*/ 5429250 w 6427645"/>
              <a:gd name="connsiteY3" fmla="*/ 1847850 h 3673229"/>
              <a:gd name="connsiteX4" fmla="*/ 5524500 w 6427645"/>
              <a:gd name="connsiteY4" fmla="*/ 2343150 h 3673229"/>
              <a:gd name="connsiteX5" fmla="*/ 5686425 w 6427645"/>
              <a:gd name="connsiteY5" fmla="*/ 3124200 h 3673229"/>
              <a:gd name="connsiteX6" fmla="*/ 6427645 w 6427645"/>
              <a:gd name="connsiteY6" fmla="*/ 3673229 h 3673229"/>
              <a:gd name="connsiteX7" fmla="*/ 0 w 6427645"/>
              <a:gd name="connsiteY7" fmla="*/ 3673229 h 3673229"/>
              <a:gd name="connsiteX8" fmla="*/ 0 w 6427645"/>
              <a:gd name="connsiteY8" fmla="*/ 38100 h 3673229"/>
              <a:gd name="connsiteX0" fmla="*/ 0 w 6113320"/>
              <a:gd name="connsiteY0" fmla="*/ 38100 h 3673229"/>
              <a:gd name="connsiteX1" fmla="*/ 5379895 w 6113320"/>
              <a:gd name="connsiteY1" fmla="*/ 0 h 3673229"/>
              <a:gd name="connsiteX2" fmla="*/ 5886450 w 6113320"/>
              <a:gd name="connsiteY2" fmla="*/ 190500 h 3673229"/>
              <a:gd name="connsiteX3" fmla="*/ 5429250 w 6113320"/>
              <a:gd name="connsiteY3" fmla="*/ 1847850 h 3673229"/>
              <a:gd name="connsiteX4" fmla="*/ 5524500 w 6113320"/>
              <a:gd name="connsiteY4" fmla="*/ 2343150 h 3673229"/>
              <a:gd name="connsiteX5" fmla="*/ 5686425 w 6113320"/>
              <a:gd name="connsiteY5" fmla="*/ 3124200 h 3673229"/>
              <a:gd name="connsiteX6" fmla="*/ 6113320 w 6113320"/>
              <a:gd name="connsiteY6" fmla="*/ 3644654 h 3673229"/>
              <a:gd name="connsiteX7" fmla="*/ 0 w 6113320"/>
              <a:gd name="connsiteY7" fmla="*/ 3673229 h 3673229"/>
              <a:gd name="connsiteX8" fmla="*/ 0 w 6113320"/>
              <a:gd name="connsiteY8" fmla="*/ 38100 h 3673229"/>
              <a:gd name="connsiteX0" fmla="*/ 0 w 6113320"/>
              <a:gd name="connsiteY0" fmla="*/ 38100 h 3673229"/>
              <a:gd name="connsiteX1" fmla="*/ 5379895 w 6113320"/>
              <a:gd name="connsiteY1" fmla="*/ 0 h 3673229"/>
              <a:gd name="connsiteX2" fmla="*/ 5886450 w 6113320"/>
              <a:gd name="connsiteY2" fmla="*/ 190500 h 3673229"/>
              <a:gd name="connsiteX3" fmla="*/ 5429250 w 6113320"/>
              <a:gd name="connsiteY3" fmla="*/ 1847850 h 3673229"/>
              <a:gd name="connsiteX4" fmla="*/ 5467350 w 6113320"/>
              <a:gd name="connsiteY4" fmla="*/ 2352675 h 3673229"/>
              <a:gd name="connsiteX5" fmla="*/ 5686425 w 6113320"/>
              <a:gd name="connsiteY5" fmla="*/ 3124200 h 3673229"/>
              <a:gd name="connsiteX6" fmla="*/ 6113320 w 6113320"/>
              <a:gd name="connsiteY6" fmla="*/ 3644654 h 3673229"/>
              <a:gd name="connsiteX7" fmla="*/ 0 w 6113320"/>
              <a:gd name="connsiteY7" fmla="*/ 3673229 h 3673229"/>
              <a:gd name="connsiteX8" fmla="*/ 0 w 6113320"/>
              <a:gd name="connsiteY8" fmla="*/ 38100 h 3673229"/>
              <a:gd name="connsiteX0" fmla="*/ 0 w 6113320"/>
              <a:gd name="connsiteY0" fmla="*/ 38100 h 3673229"/>
              <a:gd name="connsiteX1" fmla="*/ 5379895 w 6113320"/>
              <a:gd name="connsiteY1" fmla="*/ 0 h 3673229"/>
              <a:gd name="connsiteX2" fmla="*/ 5886450 w 6113320"/>
              <a:gd name="connsiteY2" fmla="*/ 190500 h 3673229"/>
              <a:gd name="connsiteX3" fmla="*/ 5505450 w 6113320"/>
              <a:gd name="connsiteY3" fmla="*/ 962025 h 3673229"/>
              <a:gd name="connsiteX4" fmla="*/ 5429250 w 6113320"/>
              <a:gd name="connsiteY4" fmla="*/ 1847850 h 3673229"/>
              <a:gd name="connsiteX5" fmla="*/ 5467350 w 6113320"/>
              <a:gd name="connsiteY5" fmla="*/ 2352675 h 3673229"/>
              <a:gd name="connsiteX6" fmla="*/ 5686425 w 6113320"/>
              <a:gd name="connsiteY6" fmla="*/ 3124200 h 3673229"/>
              <a:gd name="connsiteX7" fmla="*/ 6113320 w 6113320"/>
              <a:gd name="connsiteY7" fmla="*/ 3644654 h 3673229"/>
              <a:gd name="connsiteX8" fmla="*/ 0 w 6113320"/>
              <a:gd name="connsiteY8" fmla="*/ 3673229 h 3673229"/>
              <a:gd name="connsiteX9" fmla="*/ 0 w 6113320"/>
              <a:gd name="connsiteY9" fmla="*/ 38100 h 3673229"/>
              <a:gd name="connsiteX0" fmla="*/ 0 w 6113320"/>
              <a:gd name="connsiteY0" fmla="*/ 38100 h 3673229"/>
              <a:gd name="connsiteX1" fmla="*/ 5379895 w 6113320"/>
              <a:gd name="connsiteY1" fmla="*/ 0 h 3673229"/>
              <a:gd name="connsiteX2" fmla="*/ 5886450 w 6113320"/>
              <a:gd name="connsiteY2" fmla="*/ 190500 h 3673229"/>
              <a:gd name="connsiteX3" fmla="*/ 5505450 w 6113320"/>
              <a:gd name="connsiteY3" fmla="*/ 962025 h 3673229"/>
              <a:gd name="connsiteX4" fmla="*/ 5429250 w 6113320"/>
              <a:gd name="connsiteY4" fmla="*/ 1847850 h 3673229"/>
              <a:gd name="connsiteX5" fmla="*/ 5467350 w 6113320"/>
              <a:gd name="connsiteY5" fmla="*/ 2352675 h 3673229"/>
              <a:gd name="connsiteX6" fmla="*/ 5686425 w 6113320"/>
              <a:gd name="connsiteY6" fmla="*/ 3124200 h 3673229"/>
              <a:gd name="connsiteX7" fmla="*/ 6113320 w 6113320"/>
              <a:gd name="connsiteY7" fmla="*/ 3644654 h 3673229"/>
              <a:gd name="connsiteX8" fmla="*/ 0 w 6113320"/>
              <a:gd name="connsiteY8" fmla="*/ 3673229 h 3673229"/>
              <a:gd name="connsiteX9" fmla="*/ 0 w 6113320"/>
              <a:gd name="connsiteY9" fmla="*/ 38100 h 3673229"/>
              <a:gd name="connsiteX0" fmla="*/ 0 w 6113320"/>
              <a:gd name="connsiteY0" fmla="*/ 39294 h 3674423"/>
              <a:gd name="connsiteX1" fmla="*/ 5379895 w 6113320"/>
              <a:gd name="connsiteY1" fmla="*/ 1194 h 3674423"/>
              <a:gd name="connsiteX2" fmla="*/ 5886450 w 6113320"/>
              <a:gd name="connsiteY2" fmla="*/ 182169 h 3674423"/>
              <a:gd name="connsiteX3" fmla="*/ 5505450 w 6113320"/>
              <a:gd name="connsiteY3" fmla="*/ 963219 h 3674423"/>
              <a:gd name="connsiteX4" fmla="*/ 5429250 w 6113320"/>
              <a:gd name="connsiteY4" fmla="*/ 1849044 h 3674423"/>
              <a:gd name="connsiteX5" fmla="*/ 5467350 w 6113320"/>
              <a:gd name="connsiteY5" fmla="*/ 2353869 h 3674423"/>
              <a:gd name="connsiteX6" fmla="*/ 5686425 w 6113320"/>
              <a:gd name="connsiteY6" fmla="*/ 3125394 h 3674423"/>
              <a:gd name="connsiteX7" fmla="*/ 6113320 w 6113320"/>
              <a:gd name="connsiteY7" fmla="*/ 3645848 h 3674423"/>
              <a:gd name="connsiteX8" fmla="*/ 0 w 6113320"/>
              <a:gd name="connsiteY8" fmla="*/ 3674423 h 3674423"/>
              <a:gd name="connsiteX9" fmla="*/ 0 w 6113320"/>
              <a:gd name="connsiteY9" fmla="*/ 39294 h 3674423"/>
              <a:gd name="connsiteX0" fmla="*/ 0 w 6113320"/>
              <a:gd name="connsiteY0" fmla="*/ 39294 h 3674423"/>
              <a:gd name="connsiteX1" fmla="*/ 5379895 w 6113320"/>
              <a:gd name="connsiteY1" fmla="*/ 1194 h 3674423"/>
              <a:gd name="connsiteX2" fmla="*/ 5886450 w 6113320"/>
              <a:gd name="connsiteY2" fmla="*/ 182169 h 3674423"/>
              <a:gd name="connsiteX3" fmla="*/ 5505450 w 6113320"/>
              <a:gd name="connsiteY3" fmla="*/ 963219 h 3674423"/>
              <a:gd name="connsiteX4" fmla="*/ 5410200 w 6113320"/>
              <a:gd name="connsiteY4" fmla="*/ 1868094 h 3674423"/>
              <a:gd name="connsiteX5" fmla="*/ 5467350 w 6113320"/>
              <a:gd name="connsiteY5" fmla="*/ 2353869 h 3674423"/>
              <a:gd name="connsiteX6" fmla="*/ 5686425 w 6113320"/>
              <a:gd name="connsiteY6" fmla="*/ 3125394 h 3674423"/>
              <a:gd name="connsiteX7" fmla="*/ 6113320 w 6113320"/>
              <a:gd name="connsiteY7" fmla="*/ 3645848 h 3674423"/>
              <a:gd name="connsiteX8" fmla="*/ 0 w 6113320"/>
              <a:gd name="connsiteY8" fmla="*/ 3674423 h 3674423"/>
              <a:gd name="connsiteX9" fmla="*/ 0 w 6113320"/>
              <a:gd name="connsiteY9" fmla="*/ 39294 h 3674423"/>
              <a:gd name="connsiteX0" fmla="*/ 0 w 6113320"/>
              <a:gd name="connsiteY0" fmla="*/ 39294 h 3674423"/>
              <a:gd name="connsiteX1" fmla="*/ 5379895 w 6113320"/>
              <a:gd name="connsiteY1" fmla="*/ 1194 h 3674423"/>
              <a:gd name="connsiteX2" fmla="*/ 5886450 w 6113320"/>
              <a:gd name="connsiteY2" fmla="*/ 182169 h 3674423"/>
              <a:gd name="connsiteX3" fmla="*/ 5505450 w 6113320"/>
              <a:gd name="connsiteY3" fmla="*/ 963219 h 3674423"/>
              <a:gd name="connsiteX4" fmla="*/ 5410200 w 6113320"/>
              <a:gd name="connsiteY4" fmla="*/ 1868094 h 3674423"/>
              <a:gd name="connsiteX5" fmla="*/ 5467350 w 6113320"/>
              <a:gd name="connsiteY5" fmla="*/ 2353869 h 3674423"/>
              <a:gd name="connsiteX6" fmla="*/ 5772150 w 6113320"/>
              <a:gd name="connsiteY6" fmla="*/ 3230169 h 3674423"/>
              <a:gd name="connsiteX7" fmla="*/ 6113320 w 6113320"/>
              <a:gd name="connsiteY7" fmla="*/ 3645848 h 3674423"/>
              <a:gd name="connsiteX8" fmla="*/ 0 w 6113320"/>
              <a:gd name="connsiteY8" fmla="*/ 3674423 h 3674423"/>
              <a:gd name="connsiteX9" fmla="*/ 0 w 6113320"/>
              <a:gd name="connsiteY9" fmla="*/ 39294 h 3674423"/>
              <a:gd name="connsiteX0" fmla="*/ 0 w 6113320"/>
              <a:gd name="connsiteY0" fmla="*/ 0 h 3679803"/>
              <a:gd name="connsiteX1" fmla="*/ 5379895 w 6113320"/>
              <a:gd name="connsiteY1" fmla="*/ 6574 h 3679803"/>
              <a:gd name="connsiteX2" fmla="*/ 5886450 w 6113320"/>
              <a:gd name="connsiteY2" fmla="*/ 187549 h 3679803"/>
              <a:gd name="connsiteX3" fmla="*/ 5505450 w 6113320"/>
              <a:gd name="connsiteY3" fmla="*/ 968599 h 3679803"/>
              <a:gd name="connsiteX4" fmla="*/ 5410200 w 6113320"/>
              <a:gd name="connsiteY4" fmla="*/ 1873474 h 3679803"/>
              <a:gd name="connsiteX5" fmla="*/ 5467350 w 6113320"/>
              <a:gd name="connsiteY5" fmla="*/ 2359249 h 3679803"/>
              <a:gd name="connsiteX6" fmla="*/ 5772150 w 6113320"/>
              <a:gd name="connsiteY6" fmla="*/ 3235549 h 3679803"/>
              <a:gd name="connsiteX7" fmla="*/ 6113320 w 6113320"/>
              <a:gd name="connsiteY7" fmla="*/ 3651228 h 3679803"/>
              <a:gd name="connsiteX8" fmla="*/ 0 w 6113320"/>
              <a:gd name="connsiteY8" fmla="*/ 3679803 h 3679803"/>
              <a:gd name="connsiteX9" fmla="*/ 0 w 6113320"/>
              <a:gd name="connsiteY9" fmla="*/ 0 h 367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3320" h="3679803">
                <a:moveTo>
                  <a:pt x="0" y="0"/>
                </a:moveTo>
                <a:lnTo>
                  <a:pt x="5379895" y="6574"/>
                </a:lnTo>
                <a:cubicBezTo>
                  <a:pt x="6405420" y="63724"/>
                  <a:pt x="6052849" y="-114076"/>
                  <a:pt x="5886450" y="187549"/>
                </a:cubicBezTo>
                <a:cubicBezTo>
                  <a:pt x="5921663" y="381224"/>
                  <a:pt x="5791200" y="63724"/>
                  <a:pt x="5505450" y="968599"/>
                </a:cubicBezTo>
                <a:cubicBezTo>
                  <a:pt x="5429250" y="1244824"/>
                  <a:pt x="5430838" y="1675037"/>
                  <a:pt x="5410200" y="1873474"/>
                </a:cubicBezTo>
                <a:cubicBezTo>
                  <a:pt x="5389563" y="2071912"/>
                  <a:pt x="5424488" y="2146524"/>
                  <a:pt x="5467350" y="2359249"/>
                </a:cubicBezTo>
                <a:cubicBezTo>
                  <a:pt x="5510212" y="2571974"/>
                  <a:pt x="5620038" y="2994819"/>
                  <a:pt x="5772150" y="3235549"/>
                </a:cubicBezTo>
                <a:lnTo>
                  <a:pt x="6113320" y="3651228"/>
                </a:lnTo>
                <a:lnTo>
                  <a:pt x="0" y="3679803"/>
                </a:lnTo>
                <a:lnTo>
                  <a:pt x="0" y="0"/>
                </a:lnTo>
                <a:close/>
              </a:path>
            </a:pathLst>
          </a:cu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C9610D91-8FC6-4EBD-346C-B756A2646B49}"/>
              </a:ext>
            </a:extLst>
          </p:cNvPr>
          <p:cNvSpPr>
            <a:spLocks noGrp="1"/>
          </p:cNvSpPr>
          <p:nvPr>
            <p:ph type="title"/>
          </p:nvPr>
        </p:nvSpPr>
        <p:spPr>
          <a:xfrm>
            <a:off x="-303519" y="2325612"/>
            <a:ext cx="4892908" cy="2377440"/>
          </a:xfrm>
          <a:noFill/>
          <a:ln>
            <a:noFill/>
          </a:ln>
          <a:effectLst/>
        </p:spPr>
        <p:txBody>
          <a:bodyPr vert="horz" lIns="91440" tIns="45720" rIns="91440" bIns="45720" rtlCol="0" anchor="ctr" anchorCtr="0">
            <a:normAutofit/>
          </a:bodyPr>
          <a:lstStyle/>
          <a:p>
            <a:pPr marL="514350" algn="l"/>
            <a:r>
              <a:rPr lang="en-US" sz="4000" dirty="0"/>
              <a:t>Complex Interplay </a:t>
            </a:r>
            <a:br>
              <a:rPr lang="en-US" sz="4000" dirty="0"/>
            </a:br>
            <a:r>
              <a:rPr lang="en-US" sz="4000" dirty="0"/>
              <a:t>of Prenatal &amp; Environmental Factors</a:t>
            </a:r>
          </a:p>
        </p:txBody>
      </p:sp>
      <p:sp>
        <p:nvSpPr>
          <p:cNvPr id="3" name="Oval 2">
            <a:extLst>
              <a:ext uri="{FF2B5EF4-FFF2-40B4-BE49-F238E27FC236}">
                <a16:creationId xmlns:a16="http://schemas.microsoft.com/office/drawing/2014/main" id="{5AE4B52F-9A95-68D5-68DB-CA2FE3393455}"/>
              </a:ext>
              <a:ext uri="{C183D7F6-B498-43B3-948B-1728B52AA6E4}">
                <adec:decorative xmlns:adec="http://schemas.microsoft.com/office/drawing/2017/decorative" val="1"/>
              </a:ext>
            </a:extLst>
          </p:cNvPr>
          <p:cNvSpPr/>
          <p:nvPr/>
        </p:nvSpPr>
        <p:spPr>
          <a:xfrm>
            <a:off x="7067502" y="103384"/>
            <a:ext cx="2286000" cy="228600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5039FE25-CAA5-06CD-071B-1AF28A98EEE7}"/>
              </a:ext>
            </a:extLst>
          </p:cNvPr>
          <p:cNvSpPr>
            <a:spLocks noGrp="1"/>
          </p:cNvSpPr>
          <p:nvPr>
            <p:ph sz="quarter" idx="14"/>
          </p:nvPr>
        </p:nvSpPr>
        <p:spPr>
          <a:xfrm>
            <a:off x="4795744" y="1104808"/>
            <a:ext cx="2286000" cy="2286000"/>
          </a:xfrm>
          <a:prstGeom prst="ellipse">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rIns="0"/>
          <a:lstStyle/>
          <a:p>
            <a:pPr marL="0" indent="0" algn="ctr">
              <a:spcBef>
                <a:spcPts val="400"/>
              </a:spcBef>
              <a:buNone/>
            </a:pPr>
            <a:r>
              <a:rPr lang="en-US" sz="1800" b="1" dirty="0">
                <a:solidFill>
                  <a:schemeClr val="bg1"/>
                </a:solidFill>
              </a:rPr>
              <a:t>Other health-related or psychosocial stressors</a:t>
            </a:r>
          </a:p>
        </p:txBody>
      </p:sp>
      <p:sp>
        <p:nvSpPr>
          <p:cNvPr id="12" name="Content Placeholder 11" descr="Family Characteristics">
            <a:extLst>
              <a:ext uri="{FF2B5EF4-FFF2-40B4-BE49-F238E27FC236}">
                <a16:creationId xmlns:a16="http://schemas.microsoft.com/office/drawing/2014/main" id="{EC991882-F814-C7D4-6E98-79FA55E72091}"/>
              </a:ext>
            </a:extLst>
          </p:cNvPr>
          <p:cNvSpPr>
            <a:spLocks noGrp="1"/>
          </p:cNvSpPr>
          <p:nvPr>
            <p:ph sz="quarter" idx="13"/>
          </p:nvPr>
        </p:nvSpPr>
        <p:spPr>
          <a:xfrm>
            <a:off x="7067502" y="79264"/>
            <a:ext cx="2286000" cy="2286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tIns="0" rIns="0" bIns="0"/>
          <a:lstStyle/>
          <a:p>
            <a:pPr marL="0" indent="0" algn="ctr">
              <a:spcBef>
                <a:spcPts val="400"/>
              </a:spcBef>
              <a:buNone/>
            </a:pPr>
            <a:r>
              <a:rPr lang="en-US" sz="1800" b="1" dirty="0">
                <a:solidFill>
                  <a:schemeClr val="bg1"/>
                </a:solidFill>
              </a:rPr>
              <a:t>Family</a:t>
            </a:r>
            <a:r>
              <a:rPr lang="en-US" sz="1600" b="1" dirty="0">
                <a:solidFill>
                  <a:schemeClr val="bg1"/>
                </a:solidFill>
              </a:rPr>
              <a:t> </a:t>
            </a:r>
            <a:r>
              <a:rPr lang="en-US" sz="1800" b="1" dirty="0">
                <a:solidFill>
                  <a:schemeClr val="bg1"/>
                </a:solidFill>
              </a:rPr>
              <a:t>characteristics</a:t>
            </a:r>
          </a:p>
        </p:txBody>
      </p:sp>
      <p:sp>
        <p:nvSpPr>
          <p:cNvPr id="4" name="Content Placeholder 3">
            <a:extLst>
              <a:ext uri="{FF2B5EF4-FFF2-40B4-BE49-F238E27FC236}">
                <a16:creationId xmlns:a16="http://schemas.microsoft.com/office/drawing/2014/main" id="{2F1765C0-6505-0C77-BC36-892215EB2A35}"/>
              </a:ext>
            </a:extLst>
          </p:cNvPr>
          <p:cNvSpPr>
            <a:spLocks noGrp="1"/>
          </p:cNvSpPr>
          <p:nvPr>
            <p:ph idx="1"/>
          </p:nvPr>
        </p:nvSpPr>
        <p:spPr>
          <a:xfrm>
            <a:off x="9351597" y="966136"/>
            <a:ext cx="2286000" cy="2286000"/>
          </a:xfrm>
          <a:prstGeom prst="ellipse">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rIns="0"/>
          <a:lstStyle/>
          <a:p>
            <a:pPr marL="0" indent="0" algn="ctr">
              <a:lnSpc>
                <a:spcPct val="100000"/>
              </a:lnSpc>
              <a:spcBef>
                <a:spcPts val="0"/>
              </a:spcBef>
              <a:buNone/>
            </a:pPr>
            <a:r>
              <a:rPr lang="en-US" sz="1800" b="1" dirty="0">
                <a:solidFill>
                  <a:schemeClr val="bg1"/>
                </a:solidFill>
              </a:rPr>
              <a:t>Access to prenatal and</a:t>
            </a:r>
          </a:p>
          <a:p>
            <a:pPr marL="0" indent="0" algn="ctr">
              <a:lnSpc>
                <a:spcPct val="100000"/>
              </a:lnSpc>
              <a:spcBef>
                <a:spcPts val="0"/>
              </a:spcBef>
              <a:buNone/>
            </a:pPr>
            <a:r>
              <a:rPr lang="en-US" sz="1800" b="1" dirty="0">
                <a:solidFill>
                  <a:schemeClr val="bg1"/>
                </a:solidFill>
              </a:rPr>
              <a:t>postnatal care</a:t>
            </a:r>
          </a:p>
        </p:txBody>
      </p:sp>
      <p:sp>
        <p:nvSpPr>
          <p:cNvPr id="8" name="Content Placeholder 7">
            <a:extLst>
              <a:ext uri="{FF2B5EF4-FFF2-40B4-BE49-F238E27FC236}">
                <a16:creationId xmlns:a16="http://schemas.microsoft.com/office/drawing/2014/main" id="{83902743-C674-5909-858E-EFC34B7A0258}"/>
              </a:ext>
            </a:extLst>
          </p:cNvPr>
          <p:cNvSpPr>
            <a:spLocks noGrp="1"/>
          </p:cNvSpPr>
          <p:nvPr>
            <p:ph sz="quarter" idx="11"/>
          </p:nvPr>
        </p:nvSpPr>
        <p:spPr>
          <a:xfrm>
            <a:off x="4742766" y="3581074"/>
            <a:ext cx="2286000" cy="2286000"/>
          </a:xfrm>
          <a:prstGeom prst="ellipse">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rIns="0"/>
          <a:lstStyle/>
          <a:p>
            <a:pPr marL="0" indent="0" algn="ctr">
              <a:spcBef>
                <a:spcPts val="400"/>
              </a:spcBef>
              <a:buNone/>
            </a:pPr>
            <a:r>
              <a:rPr lang="en-US" sz="1800" b="1" dirty="0">
                <a:solidFill>
                  <a:schemeClr val="bg1"/>
                </a:solidFill>
              </a:rPr>
              <a:t>Parent-child attachment and bonding</a:t>
            </a:r>
          </a:p>
        </p:txBody>
      </p:sp>
      <p:sp>
        <p:nvSpPr>
          <p:cNvPr id="9" name="Content Placeholder 8">
            <a:extLst>
              <a:ext uri="{FF2B5EF4-FFF2-40B4-BE49-F238E27FC236}">
                <a16:creationId xmlns:a16="http://schemas.microsoft.com/office/drawing/2014/main" id="{61824726-9E29-0703-A5AD-917F1EF94609}"/>
              </a:ext>
            </a:extLst>
          </p:cNvPr>
          <p:cNvSpPr>
            <a:spLocks noGrp="1"/>
          </p:cNvSpPr>
          <p:nvPr>
            <p:ph sz="quarter" idx="12"/>
          </p:nvPr>
        </p:nvSpPr>
        <p:spPr>
          <a:xfrm>
            <a:off x="7089091" y="4354234"/>
            <a:ext cx="2286000" cy="228600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rIns="0"/>
          <a:lstStyle/>
          <a:p>
            <a:pPr marL="0" indent="0" algn="ctr">
              <a:spcBef>
                <a:spcPts val="400"/>
              </a:spcBef>
              <a:buNone/>
            </a:pPr>
            <a:r>
              <a:rPr lang="en-US" sz="1800" b="1" dirty="0">
                <a:solidFill>
                  <a:schemeClr val="bg1"/>
                </a:solidFill>
              </a:rPr>
              <a:t>Infant temperament</a:t>
            </a:r>
          </a:p>
        </p:txBody>
      </p:sp>
      <p:sp>
        <p:nvSpPr>
          <p:cNvPr id="14" name="Content Placeholder 13">
            <a:extLst>
              <a:ext uri="{FF2B5EF4-FFF2-40B4-BE49-F238E27FC236}">
                <a16:creationId xmlns:a16="http://schemas.microsoft.com/office/drawing/2014/main" id="{6165C5B6-27C6-D76B-EB38-9AA8E8C99D4F}"/>
              </a:ext>
            </a:extLst>
          </p:cNvPr>
          <p:cNvSpPr>
            <a:spLocks noGrp="1"/>
          </p:cNvSpPr>
          <p:nvPr>
            <p:ph sz="quarter" idx="15"/>
          </p:nvPr>
        </p:nvSpPr>
        <p:spPr>
          <a:xfrm>
            <a:off x="9396048" y="3493456"/>
            <a:ext cx="2286000" cy="2286000"/>
          </a:xfrm>
          <a:prstGeom prst="ellipse">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rIns="0" anchor="ctr"/>
          <a:lstStyle/>
          <a:p>
            <a:pPr marL="0" indent="0" algn="ctr">
              <a:spcBef>
                <a:spcPts val="400"/>
              </a:spcBef>
              <a:buNone/>
            </a:pPr>
            <a:r>
              <a:rPr lang="en-US" sz="1800" b="1" dirty="0">
                <a:solidFill>
                  <a:schemeClr val="bg1"/>
                </a:solidFill>
              </a:rPr>
              <a:t>Type(s) and level of substance exposure</a:t>
            </a:r>
          </a:p>
        </p:txBody>
      </p:sp>
      <p:sp>
        <p:nvSpPr>
          <p:cNvPr id="2" name="Footer Placeholder 1">
            <a:extLst>
              <a:ext uri="{FF2B5EF4-FFF2-40B4-BE49-F238E27FC236}">
                <a16:creationId xmlns:a16="http://schemas.microsoft.com/office/drawing/2014/main" id="{A6695610-E5F2-3633-7208-CE3059FA3F24}"/>
              </a:ext>
            </a:extLst>
          </p:cNvPr>
          <p:cNvSpPr>
            <a:spLocks noGrp="1"/>
          </p:cNvSpPr>
          <p:nvPr>
            <p:ph type="ftr" sz="quarter" idx="25"/>
          </p:nvPr>
        </p:nvSpPr>
        <p:spPr>
          <a:xfrm>
            <a:off x="2218178" y="6451205"/>
            <a:ext cx="9910011" cy="625106"/>
          </a:xfrm>
        </p:spPr>
        <p:txBody>
          <a:bodyPr/>
          <a:lstStyle/>
          <a:p>
            <a:r>
              <a:rPr lang="en-US" dirty="0">
                <a:cs typeface="Arial"/>
              </a:rPr>
              <a:t>(The American College of Obstetricians and Gynecologists, 2017; Bandstra et al., 2010; Baldacchino et al., 2014; Nygaard et al., 2016)</a:t>
            </a:r>
          </a:p>
        </p:txBody>
      </p:sp>
      <p:sp>
        <p:nvSpPr>
          <p:cNvPr id="10" name="Oval 9">
            <a:extLst>
              <a:ext uri="{FF2B5EF4-FFF2-40B4-BE49-F238E27FC236}">
                <a16:creationId xmlns:a16="http://schemas.microsoft.com/office/drawing/2014/main" id="{59E5701D-0520-DA5F-5F46-4B1315E57104}"/>
              </a:ext>
              <a:ext uri="{C183D7F6-B498-43B3-948B-1728B52AA6E4}">
                <adec:decorative xmlns:adec="http://schemas.microsoft.com/office/drawing/2017/decorative" val="1"/>
              </a:ext>
            </a:extLst>
          </p:cNvPr>
          <p:cNvSpPr/>
          <p:nvPr/>
        </p:nvSpPr>
        <p:spPr>
          <a:xfrm>
            <a:off x="7588566" y="2739876"/>
            <a:ext cx="1354996" cy="1355100"/>
          </a:xfrm>
          <a:prstGeom prst="ellipse">
            <a:avLst/>
          </a:prstGeom>
          <a:solidFill>
            <a:schemeClr val="bg1"/>
          </a:solidFill>
          <a:effectLst>
            <a:outerShdw blurRad="1270000" dist="50800" dir="9600000" algn="ctr" rotWithShape="0">
              <a:srgbClr val="000000">
                <a:alpha val="43137"/>
              </a:srgbClr>
            </a:outerShd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53A370C9-2E73-F232-89A0-D246E299C72A}"/>
              </a:ext>
              <a:ext uri="{C183D7F6-B498-43B3-948B-1728B52AA6E4}">
                <adec:decorative xmlns:adec="http://schemas.microsoft.com/office/drawing/2017/decorative" val="1"/>
              </a:ext>
            </a:extLst>
          </p:cNvPr>
          <p:cNvCxnSpPr>
            <a:cxnSpLocks/>
          </p:cNvCxnSpPr>
          <p:nvPr/>
        </p:nvCxnSpPr>
        <p:spPr>
          <a:xfrm flipH="1" flipV="1">
            <a:off x="7077301" y="2779272"/>
            <a:ext cx="2428239" cy="1283982"/>
          </a:xfrm>
          <a:prstGeom prst="line">
            <a:avLst/>
          </a:prstGeom>
          <a:ln w="31750" cap="flat" cmpd="sng" algn="ctr">
            <a:solidFill>
              <a:schemeClr val="accent4">
                <a:lumMod val="40000"/>
                <a:lumOff val="6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63C4D143-3690-7C3E-887B-DFF880CA0C39}"/>
              </a:ext>
              <a:ext uri="{C183D7F6-B498-43B3-948B-1728B52AA6E4}">
                <adec:decorative xmlns:adec="http://schemas.microsoft.com/office/drawing/2017/decorative" val="1"/>
              </a:ext>
            </a:extLst>
          </p:cNvPr>
          <p:cNvCxnSpPr>
            <a:cxnSpLocks/>
          </p:cNvCxnSpPr>
          <p:nvPr/>
        </p:nvCxnSpPr>
        <p:spPr>
          <a:xfrm flipV="1">
            <a:off x="6934084" y="2795016"/>
            <a:ext cx="2532447" cy="1299960"/>
          </a:xfrm>
          <a:prstGeom prst="line">
            <a:avLst/>
          </a:prstGeom>
          <a:ln w="31750" cap="flat" cmpd="sng" algn="ctr">
            <a:solidFill>
              <a:schemeClr val="accent4">
                <a:lumMod val="40000"/>
                <a:lumOff val="6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13CEB519-B9FB-4D3D-CA03-B86C1CC6ED17}"/>
              </a:ext>
              <a:ext uri="{C183D7F6-B498-43B3-948B-1728B52AA6E4}">
                <adec:decorative xmlns:adec="http://schemas.microsoft.com/office/drawing/2017/decorative" val="1"/>
              </a:ext>
            </a:extLst>
          </p:cNvPr>
          <p:cNvCxnSpPr>
            <a:cxnSpLocks/>
            <a:stCxn id="9" idx="0"/>
          </p:cNvCxnSpPr>
          <p:nvPr/>
        </p:nvCxnSpPr>
        <p:spPr>
          <a:xfrm flipV="1">
            <a:off x="8232091" y="2384752"/>
            <a:ext cx="26036" cy="1969482"/>
          </a:xfrm>
          <a:prstGeom prst="line">
            <a:avLst/>
          </a:prstGeom>
          <a:ln w="31750" cap="flat" cmpd="sng" algn="ctr">
            <a:solidFill>
              <a:schemeClr val="accent4">
                <a:lumMod val="40000"/>
                <a:lumOff val="6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Hexagon 23">
            <a:extLst>
              <a:ext uri="{FF2B5EF4-FFF2-40B4-BE49-F238E27FC236}">
                <a16:creationId xmlns:a16="http://schemas.microsoft.com/office/drawing/2014/main" id="{7C776910-3F7C-D713-6B34-A3BE7C71450B}"/>
              </a:ext>
              <a:ext uri="{C183D7F6-B498-43B3-948B-1728B52AA6E4}">
                <adec:decorative xmlns:adec="http://schemas.microsoft.com/office/drawing/2017/decorative" val="1"/>
              </a:ext>
            </a:extLst>
          </p:cNvPr>
          <p:cNvSpPr/>
          <p:nvPr/>
        </p:nvSpPr>
        <p:spPr>
          <a:xfrm rot="5400000">
            <a:off x="7953578" y="3104279"/>
            <a:ext cx="648589" cy="606915"/>
          </a:xfrm>
          <a:prstGeom prst="hexagon">
            <a:avLst/>
          </a:prstGeom>
          <a:solidFill>
            <a:schemeClr val="tx2"/>
          </a:solidFill>
          <a:ln>
            <a:solidFill>
              <a:schemeClr val="bg2">
                <a:lumMod val="25000"/>
              </a:schemeClr>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2214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F8C6CCD2-3DE3-11E9-8998-F6AACCAFF39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01D60DC-11B1-0E2F-2481-602E6B73E239}"/>
              </a:ext>
            </a:extLst>
          </p:cNvPr>
          <p:cNvSpPr>
            <a:spLocks noGrp="1"/>
          </p:cNvSpPr>
          <p:nvPr>
            <p:ph type="title"/>
          </p:nvPr>
        </p:nvSpPr>
        <p:spPr/>
        <p:txBody>
          <a:bodyPr/>
          <a:lstStyle/>
          <a:p>
            <a:r>
              <a:rPr lang="en-US" sz="4800" dirty="0"/>
              <a:t>Prenatal &amp; Postnatal Effects– </a:t>
            </a:r>
            <a:br>
              <a:rPr lang="en-US" sz="4800" dirty="0"/>
            </a:br>
            <a:r>
              <a:rPr lang="en-US" sz="4800" dirty="0"/>
              <a:t>What Would You Want to Know?</a:t>
            </a:r>
          </a:p>
        </p:txBody>
      </p:sp>
      <p:sp>
        <p:nvSpPr>
          <p:cNvPr id="6" name="Content Placeholder 5">
            <a:extLst>
              <a:ext uri="{FF2B5EF4-FFF2-40B4-BE49-F238E27FC236}">
                <a16:creationId xmlns:a16="http://schemas.microsoft.com/office/drawing/2014/main" id="{9F11357E-36D0-F190-D66C-CBB60E877A0A}"/>
              </a:ext>
            </a:extLst>
          </p:cNvPr>
          <p:cNvSpPr>
            <a:spLocks noGrp="1"/>
          </p:cNvSpPr>
          <p:nvPr>
            <p:ph sz="quarter" idx="14"/>
          </p:nvPr>
        </p:nvSpPr>
        <p:spPr>
          <a:xfrm>
            <a:off x="1524000" y="5552051"/>
            <a:ext cx="9144000" cy="593015"/>
          </a:xfrm>
        </p:spPr>
        <p:txBody>
          <a:bodyPr/>
          <a:lstStyle/>
          <a:p>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Small Group Activity</a:t>
            </a:r>
          </a:p>
        </p:txBody>
      </p:sp>
    </p:spTree>
    <p:extLst>
      <p:ext uri="{BB962C8B-B14F-4D97-AF65-F5344CB8AC3E}">
        <p14:creationId xmlns:p14="http://schemas.microsoft.com/office/powerpoint/2010/main" val="807024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DF856F-48A9-E751-4857-E0B05C3CBEFB}"/>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DA84E2F-225B-B311-1EAB-0DAA567E8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5711D3FF-FF2A-F6E9-3EF8-26C4B39FEB54}"/>
              </a:ext>
              <a:ext uri="{C183D7F6-B498-43B3-948B-1728B52AA6E4}">
                <adec:decorative xmlns:adec="http://schemas.microsoft.com/office/drawing/2017/decorative" val="1"/>
              </a:ext>
            </a:extLst>
          </p:cNvPr>
          <p:cNvPicPr>
            <a:picLocks noChangeAspect="1"/>
          </p:cNvPicPr>
          <p:nvPr/>
        </p:nvPicPr>
        <p:blipFill>
          <a:blip r:embed="rId3"/>
          <a:srcRect t="6622" b="6622"/>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33A98E76-7627-1D37-4435-93BF655F8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6382AA32-9662-D99E-13BC-C60060958CE1}"/>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9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96F15EEC-A19B-3E78-A7B5-074687B1D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3DE593A-725C-3CA9-AC2E-75A19D6FEC51}"/>
              </a:ext>
            </a:extLst>
          </p:cNvPr>
          <p:cNvSpPr>
            <a:spLocks noGrp="1"/>
          </p:cNvSpPr>
          <p:nvPr>
            <p:ph type="title"/>
          </p:nvPr>
        </p:nvSpPr>
        <p:spPr>
          <a:xfrm>
            <a:off x="6938136" y="866274"/>
            <a:ext cx="5539571" cy="5991726"/>
          </a:xfrm>
          <a:prstGeom prst="rect">
            <a:avLst/>
          </a:prstGeom>
          <a:noFill/>
          <a:ln cmpd="sng">
            <a:noFill/>
          </a:ln>
        </p:spPr>
        <p:txBody>
          <a:bodyPr vert="horz" lIns="0" tIns="0" rIns="457200" bIns="0" rtlCol="0" anchor="ctr">
            <a:normAutofit/>
          </a:bodyPr>
          <a:lstStyle/>
          <a:p>
            <a:pPr algn="r"/>
            <a:r>
              <a:rPr lang="en-US" sz="4400" b="1" dirty="0">
                <a:solidFill>
                  <a:schemeClr val="bg1"/>
                </a:solidFill>
                <a:latin typeface="+mj-lt"/>
                <a:cs typeface="+mj-cs"/>
              </a:rPr>
              <a:t>Effects of Parental Substance Use &amp; Co-Occurring Disorders on Children, Youth &amp; Adolescents</a:t>
            </a:r>
          </a:p>
        </p:txBody>
      </p:sp>
    </p:spTree>
    <p:extLst>
      <p:ext uri="{BB962C8B-B14F-4D97-AF65-F5344CB8AC3E}">
        <p14:creationId xmlns:p14="http://schemas.microsoft.com/office/powerpoint/2010/main" val="4210389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2908-08A8-C60E-1E20-5B94CD410D6F}"/>
              </a:ext>
            </a:extLst>
          </p:cNvPr>
          <p:cNvSpPr>
            <a:spLocks noGrp="1"/>
          </p:cNvSpPr>
          <p:nvPr>
            <p:ph type="title"/>
          </p:nvPr>
        </p:nvSpPr>
        <p:spPr/>
        <p:txBody>
          <a:bodyPr/>
          <a:lstStyle/>
          <a:p>
            <a:r>
              <a:rPr lang="en-US" dirty="0"/>
              <a:t>Parental Alcohol or Drug Abuse as a Condition </a:t>
            </a:r>
            <a:br>
              <a:rPr lang="en-US" dirty="0"/>
            </a:br>
            <a:r>
              <a:rPr lang="en-US" dirty="0"/>
              <a:t>Associated with Removal for Children by Age, 2021</a:t>
            </a:r>
          </a:p>
        </p:txBody>
      </p:sp>
      <p:pic>
        <p:nvPicPr>
          <p:cNvPr id="5" name="Picture 4">
            <a:extLst>
              <a:ext uri="{FF2B5EF4-FFF2-40B4-BE49-F238E27FC236}">
                <a16:creationId xmlns:a16="http://schemas.microsoft.com/office/drawing/2014/main" id="{E1DD05CA-71D1-4685-3C76-C0981081D7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42123" y="2194560"/>
            <a:ext cx="1107755" cy="2468880"/>
          </a:xfrm>
          <a:prstGeom prst="rect">
            <a:avLst/>
          </a:prstGeom>
        </p:spPr>
      </p:pic>
      <p:sp>
        <p:nvSpPr>
          <p:cNvPr id="22" name="TextBox 21">
            <a:extLst>
              <a:ext uri="{FF2B5EF4-FFF2-40B4-BE49-F238E27FC236}">
                <a16:creationId xmlns:a16="http://schemas.microsoft.com/office/drawing/2014/main" id="{E56353CC-56FA-4D19-8F0B-B7F6574EC9D1}"/>
              </a:ext>
              <a:ext uri="{C183D7F6-B498-43B3-948B-1728B52AA6E4}">
                <adec:decorative xmlns:adec="http://schemas.microsoft.com/office/drawing/2017/decorative" val="1"/>
              </a:ext>
            </a:extLst>
          </p:cNvPr>
          <p:cNvSpPr txBox="1"/>
          <p:nvPr/>
        </p:nvSpPr>
        <p:spPr>
          <a:xfrm>
            <a:off x="1085136" y="5740564"/>
            <a:ext cx="33884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National Average: 36.0% </a:t>
            </a:r>
          </a:p>
        </p:txBody>
      </p:sp>
      <p:sp>
        <p:nvSpPr>
          <p:cNvPr id="3" name="TextBox 2">
            <a:extLst>
              <a:ext uri="{FF2B5EF4-FFF2-40B4-BE49-F238E27FC236}">
                <a16:creationId xmlns:a16="http://schemas.microsoft.com/office/drawing/2014/main" id="{A3B5F712-7813-8D3F-6194-786F8CD2209F}"/>
              </a:ext>
              <a:ext uri="{C183D7F6-B498-43B3-948B-1728B52AA6E4}">
                <adec:decorative xmlns:adec="http://schemas.microsoft.com/office/drawing/2017/decorative" val="1"/>
              </a:ext>
            </a:extLst>
          </p:cNvPr>
          <p:cNvSpPr txBox="1"/>
          <p:nvPr/>
        </p:nvSpPr>
        <p:spPr>
          <a:xfrm>
            <a:off x="1266598" y="6071856"/>
            <a:ext cx="30090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N = 480,645</a:t>
            </a:r>
          </a:p>
        </p:txBody>
      </p:sp>
      <p:sp>
        <p:nvSpPr>
          <p:cNvPr id="20" name="TextBox 19">
            <a:extLst>
              <a:ext uri="{FF2B5EF4-FFF2-40B4-BE49-F238E27FC236}">
                <a16:creationId xmlns:a16="http://schemas.microsoft.com/office/drawing/2014/main" id="{7FD0A7AC-2A9E-4D88-85DE-A4E3FCB89045}"/>
              </a:ext>
              <a:ext uri="{C183D7F6-B498-43B3-948B-1728B52AA6E4}">
                <adec:decorative xmlns:adec="http://schemas.microsoft.com/office/drawing/2017/decorative" val="1"/>
              </a:ext>
            </a:extLst>
          </p:cNvPr>
          <p:cNvSpPr txBox="1"/>
          <p:nvPr/>
        </p:nvSpPr>
        <p:spPr>
          <a:xfrm>
            <a:off x="1200651" y="5349434"/>
            <a:ext cx="3157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Age 1 and Older</a:t>
            </a:r>
          </a:p>
        </p:txBody>
      </p:sp>
      <p:sp>
        <p:nvSpPr>
          <p:cNvPr id="6" name="TextBox 5">
            <a:extLst>
              <a:ext uri="{FF2B5EF4-FFF2-40B4-BE49-F238E27FC236}">
                <a16:creationId xmlns:a16="http://schemas.microsoft.com/office/drawing/2014/main" id="{6EDA0D11-ED42-5568-7AB0-7C27FB298730}"/>
              </a:ext>
              <a:ext uri="{C183D7F6-B498-43B3-948B-1728B52AA6E4}">
                <adec:decorative xmlns:adec="http://schemas.microsoft.com/office/drawing/2017/decorative" val="1"/>
              </a:ext>
            </a:extLst>
          </p:cNvPr>
          <p:cNvSpPr txBox="1"/>
          <p:nvPr/>
        </p:nvSpPr>
        <p:spPr>
          <a:xfrm>
            <a:off x="6719184" y="5356502"/>
            <a:ext cx="54106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Under Age 1</a:t>
            </a:r>
          </a:p>
        </p:txBody>
      </p:sp>
      <p:sp>
        <p:nvSpPr>
          <p:cNvPr id="7" name="TextBox 6">
            <a:extLst>
              <a:ext uri="{FF2B5EF4-FFF2-40B4-BE49-F238E27FC236}">
                <a16:creationId xmlns:a16="http://schemas.microsoft.com/office/drawing/2014/main" id="{1F848B4F-2E29-8247-A5A2-FFD89156ACF3}"/>
              </a:ext>
              <a:ext uri="{C183D7F6-B498-43B3-948B-1728B52AA6E4}">
                <adec:decorative xmlns:adec="http://schemas.microsoft.com/office/drawing/2017/decorative" val="1"/>
              </a:ext>
            </a:extLst>
          </p:cNvPr>
          <p:cNvSpPr txBox="1"/>
          <p:nvPr/>
        </p:nvSpPr>
        <p:spPr>
          <a:xfrm>
            <a:off x="7919961" y="5737819"/>
            <a:ext cx="30090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National Average: 51.3%</a:t>
            </a:r>
          </a:p>
        </p:txBody>
      </p:sp>
      <p:sp>
        <p:nvSpPr>
          <p:cNvPr id="13" name="TextBox 12">
            <a:extLst>
              <a:ext uri="{FF2B5EF4-FFF2-40B4-BE49-F238E27FC236}">
                <a16:creationId xmlns:a16="http://schemas.microsoft.com/office/drawing/2014/main" id="{21BEC8C6-BC3F-9745-299D-3001FC12D64B}"/>
              </a:ext>
              <a:ext uri="{C183D7F6-B498-43B3-948B-1728B52AA6E4}">
                <adec:decorative xmlns:adec="http://schemas.microsoft.com/office/drawing/2017/decorative" val="1"/>
              </a:ext>
            </a:extLst>
          </p:cNvPr>
          <p:cNvSpPr txBox="1"/>
          <p:nvPr/>
        </p:nvSpPr>
        <p:spPr>
          <a:xfrm>
            <a:off x="7919961" y="6066677"/>
            <a:ext cx="30090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N = 123,178</a:t>
            </a:r>
          </a:p>
        </p:txBody>
      </p:sp>
      <p:pic>
        <p:nvPicPr>
          <p:cNvPr id="9" name="Picture 8" descr="This image presents two U.S. maps side by side comparing the percentage of child removals associated with parental alcohol or drug abuse in 2021 by age group: children under age 1 on the right and children age 1 and older on the left. Each state is color-coded by percentage range, from 0–10% in white to 60% or more in dark blue. For children age 1 and older, the national average is 36.0%, based on 480,645 cases. For children under age 1, the national average is significantly higher at 51.3%, based on 123,178 cases. Together, these represent a total of 606,187 cases nationally. The maps show a consistent pattern of higher removal rates for infants across most states. Texas, Alaska, and several southeastern and midwestern states fall into the 60%+ category for infants, while rates for older children are more evenly distributed among the lower percentage ranges. The scale and legend are identical across both maps to allow for direct visual comparison.">
            <a:extLst>
              <a:ext uri="{FF2B5EF4-FFF2-40B4-BE49-F238E27FC236}">
                <a16:creationId xmlns:a16="http://schemas.microsoft.com/office/drawing/2014/main" id="{90225FAD-E1E3-53DE-2BBC-A996E2C7B9BD}"/>
              </a:ext>
            </a:extLst>
          </p:cNvPr>
          <p:cNvPicPr>
            <a:picLocks noChangeAspect="1"/>
          </p:cNvPicPr>
          <p:nvPr/>
        </p:nvPicPr>
        <p:blipFill>
          <a:blip r:embed="rId4"/>
          <a:stretch>
            <a:fillRect/>
          </a:stretch>
        </p:blipFill>
        <p:spPr>
          <a:xfrm>
            <a:off x="12127" y="1245188"/>
            <a:ext cx="12192000" cy="5170286"/>
          </a:xfrm>
          <a:prstGeom prst="rect">
            <a:avLst/>
          </a:prstGeom>
        </p:spPr>
      </p:pic>
      <p:sp>
        <p:nvSpPr>
          <p:cNvPr id="4" name="Content Placeholder 3">
            <a:extLst>
              <a:ext uri="{FF2B5EF4-FFF2-40B4-BE49-F238E27FC236}">
                <a16:creationId xmlns:a16="http://schemas.microsoft.com/office/drawing/2014/main" id="{6E5E1651-2C33-C7F0-7B52-99C79E7869BB}"/>
              </a:ext>
            </a:extLst>
          </p:cNvPr>
          <p:cNvSpPr>
            <a:spLocks noGrp="1"/>
          </p:cNvSpPr>
          <p:nvPr>
            <p:ph idx="1"/>
          </p:nvPr>
        </p:nvSpPr>
        <p:spPr>
          <a:xfrm>
            <a:off x="300938" y="6519246"/>
            <a:ext cx="10515600" cy="31705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ea typeface="+mn-ea"/>
                <a:cs typeface="+mn-cs"/>
              </a:rPr>
              <a:t>Note: Estimates based on </a:t>
            </a:r>
            <a:r>
              <a:rPr kumimoji="0" lang="en-US" sz="1400" b="1" i="1" strike="noStrike" kern="1200" cap="none" spc="0" normalizeH="0" baseline="0" noProof="0" dirty="0">
                <a:ln>
                  <a:noFill/>
                </a:ln>
                <a:solidFill>
                  <a:prstClr val="black"/>
                </a:solidFill>
                <a:effectLst/>
                <a:uLnTx/>
                <a:uFillTx/>
                <a:ea typeface="+mn-ea"/>
                <a:cs typeface="+mn-cs"/>
              </a:rPr>
              <a:t>all children in </a:t>
            </a:r>
            <a:r>
              <a:rPr kumimoji="0" lang="en-US" sz="1400" b="1" i="1" strike="noStrike" kern="1200" cap="none" spc="0" normalizeH="0" baseline="0" noProof="0" dirty="0" err="1">
                <a:ln>
                  <a:noFill/>
                </a:ln>
                <a:solidFill>
                  <a:prstClr val="black"/>
                </a:solidFill>
                <a:effectLst/>
                <a:uLnTx/>
                <a:uFillTx/>
                <a:ea typeface="+mn-ea"/>
                <a:cs typeface="+mn-cs"/>
              </a:rPr>
              <a:t>out-of</a:t>
            </a:r>
            <a:r>
              <a:rPr lang="en-US" sz="1400" b="1" i="1" dirty="0">
                <a:solidFill>
                  <a:prstClr val="black"/>
                </a:solidFill>
              </a:rPr>
              <a:t>-</a:t>
            </a:r>
            <a:r>
              <a:rPr kumimoji="0" lang="en-US" sz="1400" b="1" i="1" strike="noStrike" kern="1200" cap="none" spc="0" normalizeH="0" baseline="0" noProof="0" dirty="0">
                <a:ln>
                  <a:noFill/>
                </a:ln>
                <a:solidFill>
                  <a:prstClr val="black"/>
                </a:solidFill>
                <a:effectLst/>
                <a:uLnTx/>
                <a:uFillTx/>
                <a:ea typeface="+mn-ea"/>
                <a:cs typeface="+mn-cs"/>
              </a:rPr>
              <a:t>home care at some point </a:t>
            </a:r>
            <a:r>
              <a:rPr kumimoji="0" lang="en-US" sz="1400" b="0" i="1" u="none" strike="noStrike" kern="1200" cap="none" spc="0" normalizeH="0" baseline="0" noProof="0" dirty="0">
                <a:ln>
                  <a:noFill/>
                </a:ln>
                <a:solidFill>
                  <a:prstClr val="black"/>
                </a:solidFill>
                <a:effectLst/>
                <a:uLnTx/>
                <a:uFillTx/>
                <a:ea typeface="+mn-ea"/>
                <a:cs typeface="+mn-cs"/>
              </a:rPr>
              <a:t>during Fiscal Year</a:t>
            </a:r>
          </a:p>
        </p:txBody>
      </p:sp>
      <p:sp>
        <p:nvSpPr>
          <p:cNvPr id="8" name="Footer Placeholder 7">
            <a:extLst>
              <a:ext uri="{FF2B5EF4-FFF2-40B4-BE49-F238E27FC236}">
                <a16:creationId xmlns:a16="http://schemas.microsoft.com/office/drawing/2014/main" id="{EFA40B40-07C0-51A9-7B21-2B342D54540D}"/>
              </a:ext>
            </a:extLst>
          </p:cNvPr>
          <p:cNvSpPr>
            <a:spLocks noGrp="1"/>
          </p:cNvSpPr>
          <p:nvPr>
            <p:ph type="ftr" sz="quarter" idx="10"/>
          </p:nvPr>
        </p:nvSpPr>
        <p:spPr>
          <a:xfrm>
            <a:off x="7783271" y="6653741"/>
            <a:ext cx="4114800" cy="182562"/>
          </a:xfrm>
        </p:spPr>
        <p:txBody>
          <a:bodyPr/>
          <a:lstStyle/>
          <a:p>
            <a:r>
              <a:rPr lang="en-US" dirty="0">
                <a:cs typeface="Arial"/>
              </a:rPr>
              <a:t>Source: AFCARS Data 2021, as of 10/01/24</a:t>
            </a:r>
          </a:p>
          <a:p>
            <a:endParaRPr lang="en-US" dirty="0">
              <a:cs typeface="Arial"/>
            </a:endParaRPr>
          </a:p>
        </p:txBody>
      </p:sp>
    </p:spTree>
    <p:extLst>
      <p:ext uri="{BB962C8B-B14F-4D97-AF65-F5344CB8AC3E}">
        <p14:creationId xmlns:p14="http://schemas.microsoft.com/office/powerpoint/2010/main" val="684277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a:noFill/>
        </p:spPr>
        <p:txBody>
          <a:bodyPr>
            <a:noAutofit/>
          </a:bodyPr>
          <a:lstStyle/>
          <a:p>
            <a:pPr algn="ctr">
              <a:defRPr sz="1862" b="0" i="0" u="none" strike="noStrike" kern="1200" spc="0" baseline="0">
                <a:solidFill>
                  <a:prstClr val="black">
                    <a:lumMod val="65000"/>
                    <a:lumOff val="35000"/>
                  </a:prstClr>
                </a:solidFill>
                <a:latin typeface="+mn-lt"/>
                <a:ea typeface="+mn-ea"/>
                <a:cs typeface="+mn-cs"/>
              </a:defRPr>
            </a:pPr>
            <a:r>
              <a:rPr lang="en-US" sz="3600" dirty="0">
                <a:solidFill>
                  <a:schemeClr val="tx1">
                    <a:lumMod val="85000"/>
                    <a:lumOff val="15000"/>
                  </a:schemeClr>
                </a:solidFill>
                <a:ea typeface="+mn-ea"/>
                <a:cs typeface="Arial" panose="020B0604020202020204" pitchFamily="34" charset="0"/>
              </a:rPr>
              <a:t>Percentage of Children Who Entered Out-of</a:t>
            </a:r>
            <a:r>
              <a:rPr lang="en-US" dirty="0">
                <a:solidFill>
                  <a:schemeClr val="tx1">
                    <a:lumMod val="85000"/>
                    <a:lumOff val="15000"/>
                  </a:schemeClr>
                </a:solidFill>
                <a:ea typeface="+mn-ea"/>
                <a:cs typeface="Arial" panose="020B0604020202020204" pitchFamily="34" charset="0"/>
              </a:rPr>
              <a:t>-</a:t>
            </a:r>
            <a:r>
              <a:rPr lang="en-US" sz="3600" dirty="0">
                <a:solidFill>
                  <a:schemeClr val="tx1">
                    <a:lumMod val="85000"/>
                    <a:lumOff val="15000"/>
                  </a:schemeClr>
                </a:solidFill>
                <a:ea typeface="+mn-ea"/>
                <a:cs typeface="Arial" panose="020B0604020202020204" pitchFamily="34" charset="0"/>
              </a:rPr>
              <a:t>Home Care, </a:t>
            </a:r>
            <a:br>
              <a:rPr lang="en-US" sz="3600" dirty="0">
                <a:solidFill>
                  <a:schemeClr val="tx1">
                    <a:lumMod val="85000"/>
                    <a:lumOff val="15000"/>
                  </a:schemeClr>
                </a:solidFill>
                <a:ea typeface="+mn-ea"/>
                <a:cs typeface="Arial" panose="020B0604020202020204" pitchFamily="34" charset="0"/>
              </a:rPr>
            </a:br>
            <a:r>
              <a:rPr lang="en-US" sz="3600" dirty="0">
                <a:solidFill>
                  <a:schemeClr val="tx1">
                    <a:lumMod val="85000"/>
                    <a:lumOff val="15000"/>
                  </a:schemeClr>
                </a:solidFill>
                <a:ea typeface="+mn-ea"/>
                <a:cs typeface="Arial" panose="020B0604020202020204" pitchFamily="34" charset="0"/>
              </a:rPr>
              <a:t>by Age at Removal in the United States, 2021</a:t>
            </a:r>
            <a:endParaRPr lang="en-US" sz="3600" dirty="0">
              <a:solidFill>
                <a:schemeClr val="tx1">
                  <a:lumMod val="85000"/>
                  <a:lumOff val="15000"/>
                </a:schemeClr>
              </a:solidFill>
              <a:highlight>
                <a:srgbClr val="FFFF00"/>
              </a:highlight>
              <a:ea typeface="+mn-ea"/>
              <a:cs typeface="Arial" panose="020B0604020202020204" pitchFamily="34" charset="0"/>
            </a:endParaRPr>
          </a:p>
        </p:txBody>
      </p:sp>
      <p:pic>
        <p:nvPicPr>
          <p:cNvPr id="16" name="Picture Placeholder 15" descr="A bar graph showing number of children who entered out of home care, by age at removal in the United States. The total figure represented on the graph is equal to 206,849 children, with 49.5% of all new cases representing the age demographic of 0-5 followed by 27.8% for 6-12, and 22.6% for 13-18+. Children less than 1 year enter out of home care at the highest rate, with over 40,000 children represented on the bar graph.">
            <a:extLst>
              <a:ext uri="{FF2B5EF4-FFF2-40B4-BE49-F238E27FC236}">
                <a16:creationId xmlns:a16="http://schemas.microsoft.com/office/drawing/2014/main" id="{55703A0B-6647-01B9-1227-BC495022B3AE}"/>
              </a:ext>
            </a:extLst>
          </p:cNvPr>
          <p:cNvPicPr>
            <a:picLocks noGrp="1" noChangeAspect="1"/>
          </p:cNvPicPr>
          <p:nvPr>
            <p:ph type="pic" sz="quarter" idx="10"/>
          </p:nvPr>
        </p:nvPicPr>
        <p:blipFill rotWithShape="1">
          <a:blip r:embed="rId3"/>
          <a:srcRect t="-1227" b="849"/>
          <a:stretch/>
        </p:blipFill>
        <p:spPr>
          <a:xfrm>
            <a:off x="239054" y="1065764"/>
            <a:ext cx="11583059" cy="5436000"/>
          </a:xfrm>
        </p:spPr>
      </p:pic>
      <p:sp>
        <p:nvSpPr>
          <p:cNvPr id="4" name="Content Placeholder 3">
            <a:extLst>
              <a:ext uri="{FF2B5EF4-FFF2-40B4-BE49-F238E27FC236}">
                <a16:creationId xmlns:a16="http://schemas.microsoft.com/office/drawing/2014/main" id="{F6831321-4A48-7571-7080-DE24FB643232}"/>
              </a:ext>
            </a:extLst>
          </p:cNvPr>
          <p:cNvSpPr>
            <a:spLocks noGrp="1"/>
          </p:cNvSpPr>
          <p:nvPr>
            <p:ph idx="1"/>
          </p:nvPr>
        </p:nvSpPr>
        <p:spPr>
          <a:xfrm>
            <a:off x="239053" y="6492875"/>
            <a:ext cx="10515600" cy="365125"/>
          </a:xfrm>
        </p:spPr>
        <p:txBody>
          <a:bodyPr/>
          <a:lstStyle/>
          <a:p>
            <a:pPr marL="0" indent="0">
              <a:buNone/>
            </a:pPr>
            <a:r>
              <a:rPr lang="en-US" sz="1400" i="1" dirty="0"/>
              <a:t>Note: Estimates based on </a:t>
            </a:r>
            <a:r>
              <a:rPr lang="en-US" sz="1400" b="1" i="1" dirty="0"/>
              <a:t>children who entered out-of-home care </a:t>
            </a:r>
            <a:r>
              <a:rPr lang="en-US" sz="1400" i="1" dirty="0"/>
              <a:t>during Fiscal Year</a:t>
            </a:r>
          </a:p>
        </p:txBody>
      </p:sp>
      <p:sp>
        <p:nvSpPr>
          <p:cNvPr id="3" name="Footer Placeholder 2">
            <a:extLst>
              <a:ext uri="{FF2B5EF4-FFF2-40B4-BE49-F238E27FC236}">
                <a16:creationId xmlns:a16="http://schemas.microsoft.com/office/drawing/2014/main" id="{BB3C928E-801E-3AE3-A236-D7ADC46A51AB}"/>
              </a:ext>
            </a:extLst>
          </p:cNvPr>
          <p:cNvSpPr>
            <a:spLocks noGrp="1"/>
          </p:cNvSpPr>
          <p:nvPr>
            <p:ph type="ftr" sz="quarter" idx="16"/>
          </p:nvPr>
        </p:nvSpPr>
        <p:spPr>
          <a:xfrm>
            <a:off x="7679268" y="6501765"/>
            <a:ext cx="4114800" cy="331234"/>
          </a:xfrm>
        </p:spPr>
        <p:txBody>
          <a:bodyPr/>
          <a:lstStyle/>
          <a:p>
            <a:r>
              <a:rPr lang="en-US" dirty="0">
                <a:cs typeface="Arial"/>
              </a:rPr>
              <a:t>Source: </a:t>
            </a:r>
            <a:r>
              <a:rPr lang="en-US" i="0" dirty="0">
                <a:latin typeface="Arial" panose="020B0604020202020204" pitchFamily="34" charset="0"/>
                <a:cs typeface="Arial" panose="020B0604020202020204" pitchFamily="34" charset="0"/>
              </a:rPr>
              <a:t>AFCARS Data 2021, as of 10/01/24</a:t>
            </a:r>
          </a:p>
          <a:p>
            <a:endParaRPr lang="en-US" dirty="0">
              <a:cs typeface="Arial"/>
            </a:endParaRPr>
          </a:p>
        </p:txBody>
      </p:sp>
    </p:spTree>
    <p:extLst>
      <p:ext uri="{BB962C8B-B14F-4D97-AF65-F5344CB8AC3E}">
        <p14:creationId xmlns:p14="http://schemas.microsoft.com/office/powerpoint/2010/main" val="1307145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52000">
              <a:schemeClr val="accent4">
                <a:lumMod val="0"/>
                <a:lumOff val="100000"/>
              </a:schemeClr>
            </a:gs>
            <a:gs pos="100000">
              <a:schemeClr val="accent4">
                <a:lumMod val="60000"/>
                <a:lumOff val="4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7A28CD95-E7C9-978B-07EB-F5CD845A4B9C}"/>
            </a:ext>
          </a:extLst>
        </p:cNvPr>
        <p:cNvGrpSpPr/>
        <p:nvPr/>
      </p:nvGrpSpPr>
      <p:grpSpPr>
        <a:xfrm>
          <a:off x="0" y="0"/>
          <a:ext cx="0" cy="0"/>
          <a:chOff x="0" y="0"/>
          <a:chExt cx="0" cy="0"/>
        </a:xfrm>
      </p:grpSpPr>
      <p:sp>
        <p:nvSpPr>
          <p:cNvPr id="25" name="Arc 24">
            <a:extLst>
              <a:ext uri="{FF2B5EF4-FFF2-40B4-BE49-F238E27FC236}">
                <a16:creationId xmlns:a16="http://schemas.microsoft.com/office/drawing/2014/main" id="{DF1F7D29-8369-3B7A-D061-2B2FA301B8F7}"/>
              </a:ext>
              <a:ext uri="{C183D7F6-B498-43B3-948B-1728B52AA6E4}">
                <adec:decorative xmlns:adec="http://schemas.microsoft.com/office/drawing/2017/decorative" val="1"/>
              </a:ext>
            </a:extLst>
          </p:cNvPr>
          <p:cNvSpPr/>
          <p:nvPr/>
        </p:nvSpPr>
        <p:spPr>
          <a:xfrm>
            <a:off x="1241947" y="1115562"/>
            <a:ext cx="9635320" cy="7076078"/>
          </a:xfrm>
          <a:prstGeom prst="arc">
            <a:avLst>
              <a:gd name="adj1" fmla="val 10990657"/>
              <a:gd name="adj2" fmla="val 21362594"/>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A91135E6-D5BF-2687-23E5-C90B98E6C3C3}"/>
              </a:ext>
            </a:extLst>
          </p:cNvPr>
          <p:cNvSpPr>
            <a:spLocks noGrp="1"/>
          </p:cNvSpPr>
          <p:nvPr>
            <p:ph type="title"/>
          </p:nvPr>
        </p:nvSpPr>
        <p:spPr>
          <a:xfrm>
            <a:off x="0" y="4653601"/>
            <a:ext cx="12192000" cy="1899149"/>
          </a:xfrm>
          <a:prstGeom prst="rect">
            <a:avLst/>
          </a:prstGeom>
          <a:solidFill>
            <a:schemeClr val="tx2"/>
          </a:solidFill>
          <a:ln>
            <a:noFill/>
          </a:ln>
          <a:effectLst/>
          <a:scene3d>
            <a:camera prst="orthographicFront"/>
            <a:lightRig rig="threePt" dir="t"/>
          </a:scene3d>
          <a:sp3d>
            <a:bevelT/>
          </a:sp3d>
        </p:spPr>
        <p:txBody>
          <a:bodyPr vert="horz" lIns="2286000" tIns="91440" rIns="2286000" bIns="45720" rtlCol="0" anchor="ctr" anchorCtr="0">
            <a:noAutofit/>
          </a:bodyPr>
          <a:lstStyle/>
          <a:p>
            <a:pPr marL="57150"/>
            <a:r>
              <a:rPr kumimoji="0" lang="en-US" sz="3200" i="0" u="none" strike="noStrike" cap="none" spc="0" normalizeH="0" baseline="0" noProof="0" dirty="0">
                <a:ln>
                  <a:noFill/>
                </a:ln>
                <a:effectLst/>
                <a:uLnTx/>
                <a:uFillTx/>
                <a:latin typeface="+mj-lt"/>
                <a:ea typeface="+mj-ea"/>
                <a:cs typeface="+mj-cs"/>
              </a:rPr>
              <a:t>Effects of Parental Substance Use </a:t>
            </a:r>
            <a:r>
              <a:rPr lang="en-US" sz="3200" dirty="0">
                <a:latin typeface="+mj-lt"/>
                <a:cs typeface="+mj-cs"/>
              </a:rPr>
              <a:t>&amp;</a:t>
            </a:r>
            <a:r>
              <a:rPr kumimoji="0" lang="en-US" sz="3200" i="0" u="none" strike="noStrike" cap="none" spc="0" normalizeH="0" baseline="0" noProof="0" dirty="0">
                <a:ln>
                  <a:noFill/>
                </a:ln>
                <a:effectLst/>
                <a:uLnTx/>
                <a:uFillTx/>
                <a:latin typeface="+mj-lt"/>
                <a:ea typeface="+mj-ea"/>
                <a:cs typeface="+mj-cs"/>
              </a:rPr>
              <a:t> </a:t>
            </a:r>
            <a:br>
              <a:rPr kumimoji="0" lang="en-US" sz="3200" i="0" u="none" strike="noStrike" cap="none" spc="0" normalizeH="0" baseline="0" noProof="0" dirty="0">
                <a:ln>
                  <a:noFill/>
                </a:ln>
                <a:effectLst/>
                <a:uLnTx/>
                <a:uFillTx/>
                <a:latin typeface="+mj-lt"/>
                <a:ea typeface="+mj-ea"/>
                <a:cs typeface="+mj-cs"/>
              </a:rPr>
            </a:br>
            <a:r>
              <a:rPr kumimoji="0" lang="en-US" sz="3200" i="0" u="none" strike="noStrike" cap="none" spc="0" normalizeH="0" baseline="0" noProof="0" dirty="0">
                <a:ln>
                  <a:noFill/>
                </a:ln>
                <a:effectLst/>
                <a:uLnTx/>
                <a:uFillTx/>
                <a:latin typeface="+mj-lt"/>
                <a:ea typeface="+mj-ea"/>
                <a:cs typeface="+mj-cs"/>
              </a:rPr>
              <a:t>Co-Occurring Disorders on Children, </a:t>
            </a:r>
            <a:br>
              <a:rPr kumimoji="0" lang="en-US" sz="3200" i="0" u="none" strike="noStrike" cap="none" spc="0" normalizeH="0" baseline="0" noProof="0" dirty="0">
                <a:ln>
                  <a:noFill/>
                </a:ln>
                <a:effectLst/>
                <a:uLnTx/>
                <a:uFillTx/>
                <a:latin typeface="+mj-lt"/>
                <a:ea typeface="+mj-ea"/>
                <a:cs typeface="+mj-cs"/>
              </a:rPr>
            </a:br>
            <a:r>
              <a:rPr kumimoji="0" lang="en-US" sz="3200" i="0" u="none" strike="noStrike" cap="none" spc="0" normalizeH="0" baseline="0" noProof="0" dirty="0">
                <a:ln>
                  <a:noFill/>
                </a:ln>
                <a:effectLst/>
                <a:uLnTx/>
                <a:uFillTx/>
                <a:latin typeface="+mj-lt"/>
                <a:ea typeface="+mj-ea"/>
                <a:cs typeface="+mj-cs"/>
              </a:rPr>
              <a:t>Youth &amp; Adolescents–</a:t>
            </a:r>
            <a:r>
              <a:rPr kumimoji="0" lang="en-US" sz="3200" b="1" i="0" u="none" strike="noStrike" cap="none" spc="0" normalizeH="0" baseline="0" noProof="0" dirty="0">
                <a:ln>
                  <a:noFill/>
                </a:ln>
                <a:effectLst/>
                <a:uLnTx/>
                <a:uFillTx/>
                <a:latin typeface="+mj-lt"/>
                <a:ea typeface="+mj-ea"/>
                <a:cs typeface="+mj-cs"/>
              </a:rPr>
              <a:t>Home Life </a:t>
            </a:r>
            <a:endParaRPr lang="en-US" sz="3200" b="1" dirty="0"/>
          </a:p>
        </p:txBody>
      </p:sp>
      <p:sp>
        <p:nvSpPr>
          <p:cNvPr id="8" name="Content Placeholder 7">
            <a:extLst>
              <a:ext uri="{FF2B5EF4-FFF2-40B4-BE49-F238E27FC236}">
                <a16:creationId xmlns:a16="http://schemas.microsoft.com/office/drawing/2014/main" id="{4CDF0A1E-27D7-7B35-0841-674B978BFF2E}"/>
              </a:ext>
            </a:extLst>
          </p:cNvPr>
          <p:cNvSpPr>
            <a:spLocks noGrp="1"/>
          </p:cNvSpPr>
          <p:nvPr>
            <p:ph sz="quarter" idx="14"/>
          </p:nvPr>
        </p:nvSpPr>
        <p:spPr>
          <a:xfrm>
            <a:off x="889776" y="2137619"/>
            <a:ext cx="2194560" cy="2194560"/>
          </a:xfrm>
          <a:prstGeom prst="ellipse">
            <a:avLst/>
          </a:prstGeom>
          <a:solidFill>
            <a:schemeClr val="accent3"/>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Absence of structure or routines</a:t>
            </a:r>
          </a:p>
        </p:txBody>
      </p:sp>
      <p:sp>
        <p:nvSpPr>
          <p:cNvPr id="12" name="Content Placeholder 11">
            <a:extLst>
              <a:ext uri="{FF2B5EF4-FFF2-40B4-BE49-F238E27FC236}">
                <a16:creationId xmlns:a16="http://schemas.microsoft.com/office/drawing/2014/main" id="{28D5AF9F-3D14-18AD-85E3-C110EDE0BC61}"/>
              </a:ext>
            </a:extLst>
          </p:cNvPr>
          <p:cNvSpPr>
            <a:spLocks noGrp="1"/>
          </p:cNvSpPr>
          <p:nvPr>
            <p:ph sz="quarter" idx="17"/>
          </p:nvPr>
        </p:nvSpPr>
        <p:spPr>
          <a:xfrm>
            <a:off x="2621862" y="479719"/>
            <a:ext cx="2194560" cy="219456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Inconsistent parenting styles</a:t>
            </a:r>
          </a:p>
        </p:txBody>
      </p:sp>
      <p:sp>
        <p:nvSpPr>
          <p:cNvPr id="2" name="Content Placeholder 1">
            <a:extLst>
              <a:ext uri="{FF2B5EF4-FFF2-40B4-BE49-F238E27FC236}">
                <a16:creationId xmlns:a16="http://schemas.microsoft.com/office/drawing/2014/main" id="{4C118DBC-3932-9C27-522A-4FDEA3FCDF1F}"/>
              </a:ext>
            </a:extLst>
          </p:cNvPr>
          <p:cNvSpPr>
            <a:spLocks noGrp="1"/>
          </p:cNvSpPr>
          <p:nvPr>
            <p:ph sz="quarter" idx="19"/>
          </p:nvPr>
        </p:nvSpPr>
        <p:spPr>
          <a:xfrm>
            <a:off x="5023324" y="62969"/>
            <a:ext cx="2194560" cy="2194560"/>
          </a:xfrm>
          <a:prstGeom prst="ellipse">
            <a:avLst/>
          </a:prstGeom>
          <a:solidFill>
            <a:schemeClr val="accent2"/>
          </a:solidFill>
          <a:ln>
            <a:noFill/>
          </a:ln>
          <a:effectLst/>
          <a:scene3d>
            <a:camera prst="orthographicFront"/>
            <a:lightRig rig="threePt" dir="t"/>
          </a:scene3d>
          <a:sp3d>
            <a:bevelT w="152400" h="50800" prst="softRound"/>
          </a:sp3d>
        </p:spPr>
        <p:txBody>
          <a:bodyPr anchor="ctr"/>
          <a:lstStyle/>
          <a:p>
            <a:pPr marL="0" indent="0" algn="ctr">
              <a:buNone/>
            </a:pPr>
            <a:r>
              <a:rPr lang="en-US" b="1" dirty="0">
                <a:solidFill>
                  <a:schemeClr val="bg1"/>
                </a:solidFill>
              </a:rPr>
              <a:t>Lack of appropriate supervision</a:t>
            </a:r>
          </a:p>
        </p:txBody>
      </p:sp>
      <p:sp>
        <p:nvSpPr>
          <p:cNvPr id="9" name="Content Placeholder 8">
            <a:extLst>
              <a:ext uri="{FF2B5EF4-FFF2-40B4-BE49-F238E27FC236}">
                <a16:creationId xmlns:a16="http://schemas.microsoft.com/office/drawing/2014/main" id="{E91DEFE9-7B63-8995-5DAE-65933D730D5B}"/>
              </a:ext>
            </a:extLst>
          </p:cNvPr>
          <p:cNvSpPr>
            <a:spLocks noGrp="1"/>
          </p:cNvSpPr>
          <p:nvPr>
            <p:ph sz="quarter" idx="16"/>
          </p:nvPr>
        </p:nvSpPr>
        <p:spPr>
          <a:xfrm>
            <a:off x="7375578" y="493333"/>
            <a:ext cx="2194560" cy="2194560"/>
          </a:xfrm>
          <a:prstGeom prst="ellipse">
            <a:avLst/>
          </a:prstGeom>
          <a:solidFill>
            <a:schemeClr val="accent3">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Taking on parentified roles</a:t>
            </a:r>
          </a:p>
        </p:txBody>
      </p:sp>
      <p:sp>
        <p:nvSpPr>
          <p:cNvPr id="14" name="Content Placeholder 13">
            <a:extLst>
              <a:ext uri="{FF2B5EF4-FFF2-40B4-BE49-F238E27FC236}">
                <a16:creationId xmlns:a16="http://schemas.microsoft.com/office/drawing/2014/main" id="{35E4E665-AC5E-0512-E71A-1B588756659C}"/>
              </a:ext>
            </a:extLst>
          </p:cNvPr>
          <p:cNvSpPr>
            <a:spLocks noGrp="1"/>
          </p:cNvSpPr>
          <p:nvPr>
            <p:ph sz="quarter" idx="18"/>
          </p:nvPr>
        </p:nvSpPr>
        <p:spPr>
          <a:xfrm>
            <a:off x="9148608" y="2065663"/>
            <a:ext cx="2194560" cy="2194560"/>
          </a:xfrm>
          <a:prstGeom prst="ellipse">
            <a:avLst/>
          </a:prstGeom>
          <a:solidFill>
            <a:schemeClr val="tx2">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Avoiding being home</a:t>
            </a:r>
          </a:p>
        </p:txBody>
      </p:sp>
      <p:sp>
        <p:nvSpPr>
          <p:cNvPr id="4" name="Content Placeholder 3">
            <a:extLst>
              <a:ext uri="{FF2B5EF4-FFF2-40B4-BE49-F238E27FC236}">
                <a16:creationId xmlns:a16="http://schemas.microsoft.com/office/drawing/2014/main" id="{5182326E-3B76-C5B0-2BD2-5562D6A032DF}"/>
              </a:ext>
            </a:extLst>
          </p:cNvPr>
          <p:cNvSpPr>
            <a:spLocks noGrp="1"/>
          </p:cNvSpPr>
          <p:nvPr>
            <p:ph sz="quarter" idx="13"/>
          </p:nvPr>
        </p:nvSpPr>
        <p:spPr>
          <a:xfrm>
            <a:off x="170708" y="4358190"/>
            <a:ext cx="2194560" cy="2194560"/>
          </a:xfrm>
          <a:prstGeom prst="ellipse">
            <a:avLst/>
          </a:prstGeom>
          <a:solidFill>
            <a:schemeClr val="accent2">
              <a:lumMod val="50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Chaotic and unpredictable</a:t>
            </a:r>
          </a:p>
        </p:txBody>
      </p:sp>
      <p:sp>
        <p:nvSpPr>
          <p:cNvPr id="3" name="Content Placeholder 2">
            <a:extLst>
              <a:ext uri="{FF2B5EF4-FFF2-40B4-BE49-F238E27FC236}">
                <a16:creationId xmlns:a16="http://schemas.microsoft.com/office/drawing/2014/main" id="{455E5E94-F5C2-BE49-D1A1-46A53847B9A1}"/>
              </a:ext>
            </a:extLst>
          </p:cNvPr>
          <p:cNvSpPr>
            <a:spLocks noGrp="1"/>
          </p:cNvSpPr>
          <p:nvPr>
            <p:ph sz="quarter" idx="20"/>
          </p:nvPr>
        </p:nvSpPr>
        <p:spPr>
          <a:xfrm>
            <a:off x="9731196" y="4350128"/>
            <a:ext cx="2194560" cy="219456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anchor="ctr"/>
          <a:lstStyle/>
          <a:p>
            <a:pPr marL="0" indent="0" algn="ctr">
              <a:buNone/>
            </a:pPr>
            <a:r>
              <a:rPr lang="en-US" b="1" dirty="0">
                <a:solidFill>
                  <a:schemeClr val="bg1"/>
                </a:solidFill>
              </a:rPr>
              <a:t>Increased secrecy and shame</a:t>
            </a:r>
          </a:p>
        </p:txBody>
      </p:sp>
      <p:pic>
        <p:nvPicPr>
          <p:cNvPr id="23" name="Graphic 22">
            <a:extLst>
              <a:ext uri="{FF2B5EF4-FFF2-40B4-BE49-F238E27FC236}">
                <a16:creationId xmlns:a16="http://schemas.microsoft.com/office/drawing/2014/main" id="{486D71F2-7BC3-FC08-6C40-76626D87E93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40793" y="2417365"/>
            <a:ext cx="2467878" cy="2467878"/>
          </a:xfrm>
          <a:prstGeom prst="rect">
            <a:avLst/>
          </a:prstGeom>
        </p:spPr>
      </p:pic>
    </p:spTree>
    <p:extLst>
      <p:ext uri="{BB962C8B-B14F-4D97-AF65-F5344CB8AC3E}">
        <p14:creationId xmlns:p14="http://schemas.microsoft.com/office/powerpoint/2010/main" val="3500365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9000">
              <a:schemeClr val="accent4">
                <a:lumMod val="0"/>
                <a:lumOff val="100000"/>
              </a:schemeClr>
            </a:gs>
            <a:gs pos="100000">
              <a:schemeClr val="accent4">
                <a:lumMod val="60000"/>
                <a:lumOff val="4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282AA5E0-14CA-5E51-C51C-C1D37A9B4A5B}"/>
            </a:ext>
          </a:extLst>
        </p:cNvPr>
        <p:cNvGrpSpPr/>
        <p:nvPr/>
      </p:nvGrpSpPr>
      <p:grpSpPr>
        <a:xfrm>
          <a:off x="0" y="0"/>
          <a:ext cx="0" cy="0"/>
          <a:chOff x="0" y="0"/>
          <a:chExt cx="0" cy="0"/>
        </a:xfrm>
      </p:grpSpPr>
      <p:sp>
        <p:nvSpPr>
          <p:cNvPr id="25" name="Arc 24">
            <a:extLst>
              <a:ext uri="{FF2B5EF4-FFF2-40B4-BE49-F238E27FC236}">
                <a16:creationId xmlns:a16="http://schemas.microsoft.com/office/drawing/2014/main" id="{465B3371-1B8F-3219-60DB-C538B93276CA}"/>
              </a:ext>
              <a:ext uri="{C183D7F6-B498-43B3-948B-1728B52AA6E4}">
                <adec:decorative xmlns:adec="http://schemas.microsoft.com/office/drawing/2017/decorative" val="1"/>
              </a:ext>
            </a:extLst>
          </p:cNvPr>
          <p:cNvSpPr/>
          <p:nvPr/>
        </p:nvSpPr>
        <p:spPr>
          <a:xfrm>
            <a:off x="1419367" y="1301959"/>
            <a:ext cx="9389660" cy="6604335"/>
          </a:xfrm>
          <a:prstGeom prst="arc">
            <a:avLst>
              <a:gd name="adj1" fmla="val 10982495"/>
              <a:gd name="adj2" fmla="val 21406745"/>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45C22739-6880-9F0C-6C81-FF444E0A6E86}"/>
              </a:ext>
            </a:extLst>
          </p:cNvPr>
          <p:cNvSpPr>
            <a:spLocks noGrp="1"/>
          </p:cNvSpPr>
          <p:nvPr>
            <p:ph type="title"/>
          </p:nvPr>
        </p:nvSpPr>
        <p:spPr>
          <a:xfrm>
            <a:off x="0" y="4569667"/>
            <a:ext cx="12192000" cy="1990522"/>
          </a:xfrm>
          <a:prstGeom prst="rect">
            <a:avLst/>
          </a:prstGeom>
          <a:solidFill>
            <a:schemeClr val="tx2"/>
          </a:solidFill>
          <a:ln>
            <a:noFill/>
          </a:ln>
          <a:effectLst/>
          <a:scene3d>
            <a:camera prst="orthographicFront"/>
            <a:lightRig rig="threePt" dir="t"/>
          </a:scene3d>
          <a:sp3d>
            <a:bevelT/>
          </a:sp3d>
        </p:spPr>
        <p:txBody>
          <a:bodyPr vert="horz" lIns="2286000" tIns="91440" rIns="2194560" bIns="45720" rtlCol="0" anchor="ctr" anchorCtr="0">
            <a:noAutofit/>
          </a:bodyPr>
          <a:lstStyle/>
          <a:p>
            <a:r>
              <a:rPr lang="en-US" sz="3200" dirty="0"/>
              <a:t>Effects of Parental Substance Use &amp; </a:t>
            </a:r>
            <a:br>
              <a:rPr lang="en-US" sz="3200" dirty="0"/>
            </a:br>
            <a:r>
              <a:rPr lang="en-US" sz="3200" dirty="0"/>
              <a:t>Co-Occurring Disorders on Children, Youth &amp; Adolescents–</a:t>
            </a:r>
            <a:r>
              <a:rPr lang="en-US" sz="3200" b="1" dirty="0"/>
              <a:t>Emotional Challenges</a:t>
            </a:r>
          </a:p>
        </p:txBody>
      </p:sp>
      <p:sp>
        <p:nvSpPr>
          <p:cNvPr id="12" name="Content Placeholder 11">
            <a:extLst>
              <a:ext uri="{FF2B5EF4-FFF2-40B4-BE49-F238E27FC236}">
                <a16:creationId xmlns:a16="http://schemas.microsoft.com/office/drawing/2014/main" id="{86720B8E-D669-A774-9238-EC638A710E47}"/>
              </a:ext>
            </a:extLst>
          </p:cNvPr>
          <p:cNvSpPr>
            <a:spLocks noGrp="1"/>
          </p:cNvSpPr>
          <p:nvPr>
            <p:ph sz="quarter" idx="13"/>
          </p:nvPr>
        </p:nvSpPr>
        <p:spPr>
          <a:xfrm>
            <a:off x="266602" y="2941101"/>
            <a:ext cx="2377440" cy="2377440"/>
          </a:xfrm>
          <a:prstGeom prst="ellipse">
            <a:avLst/>
          </a:prstGeom>
          <a:solidFill>
            <a:schemeClr val="accent3"/>
          </a:solidFill>
          <a:ln>
            <a:noFill/>
          </a:ln>
          <a:effectLst/>
          <a:scene3d>
            <a:camera prst="orthographicFront"/>
            <a:lightRig rig="threePt" dir="t"/>
          </a:scene3d>
          <a:sp3d>
            <a:bevelT w="152400" h="50800" prst="softRound"/>
          </a:sp3d>
        </p:spPr>
        <p:txBody>
          <a:bodyPr vert="horz" lIns="0" rIns="0"/>
          <a:lstStyle/>
          <a:p>
            <a:pPr marL="0" indent="0" algn="ctr">
              <a:spcBef>
                <a:spcPts val="400"/>
              </a:spcBef>
              <a:buNone/>
            </a:pPr>
            <a:r>
              <a:rPr lang="en-US" sz="1800" b="1" dirty="0">
                <a:solidFill>
                  <a:schemeClr val="bg1"/>
                </a:solidFill>
              </a:rPr>
              <a:t>Difficulty forming healthy attachments</a:t>
            </a:r>
          </a:p>
        </p:txBody>
      </p:sp>
      <p:sp>
        <p:nvSpPr>
          <p:cNvPr id="4" name="Content Placeholder 3">
            <a:extLst>
              <a:ext uri="{FF2B5EF4-FFF2-40B4-BE49-F238E27FC236}">
                <a16:creationId xmlns:a16="http://schemas.microsoft.com/office/drawing/2014/main" id="{533B3D85-3276-737A-187A-D790C2F4653D}"/>
              </a:ext>
            </a:extLst>
          </p:cNvPr>
          <p:cNvSpPr>
            <a:spLocks noGrp="1"/>
          </p:cNvSpPr>
          <p:nvPr>
            <p:ph idx="1"/>
          </p:nvPr>
        </p:nvSpPr>
        <p:spPr>
          <a:xfrm>
            <a:off x="1946775" y="724180"/>
            <a:ext cx="2377440" cy="237744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vert="horz" lIns="0" rIns="0"/>
          <a:lstStyle/>
          <a:p>
            <a:pPr marL="0" indent="0" algn="ctr">
              <a:spcBef>
                <a:spcPts val="400"/>
              </a:spcBef>
              <a:buNone/>
            </a:pPr>
            <a:r>
              <a:rPr lang="en-US" sz="1800" b="1" dirty="0">
                <a:solidFill>
                  <a:schemeClr val="bg1"/>
                </a:solidFill>
              </a:rPr>
              <a:t>Challenges maintaining friendships</a:t>
            </a:r>
          </a:p>
        </p:txBody>
      </p:sp>
      <p:sp>
        <p:nvSpPr>
          <p:cNvPr id="14" name="Content Placeholder 13">
            <a:extLst>
              <a:ext uri="{FF2B5EF4-FFF2-40B4-BE49-F238E27FC236}">
                <a16:creationId xmlns:a16="http://schemas.microsoft.com/office/drawing/2014/main" id="{00777D48-591E-E005-134A-D486982B94AB}"/>
              </a:ext>
            </a:extLst>
          </p:cNvPr>
          <p:cNvSpPr>
            <a:spLocks noGrp="1"/>
          </p:cNvSpPr>
          <p:nvPr>
            <p:ph sz="quarter" idx="14"/>
          </p:nvPr>
        </p:nvSpPr>
        <p:spPr>
          <a:xfrm>
            <a:off x="4893105" y="60311"/>
            <a:ext cx="2377440" cy="2377440"/>
          </a:xfrm>
          <a:prstGeom prst="ellipse">
            <a:avLst/>
          </a:prstGeom>
          <a:solidFill>
            <a:schemeClr val="accent2"/>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Low self-esteem and self-efficacy</a:t>
            </a:r>
          </a:p>
        </p:txBody>
      </p:sp>
      <p:sp>
        <p:nvSpPr>
          <p:cNvPr id="9" name="Content Placeholder 8">
            <a:extLst>
              <a:ext uri="{FF2B5EF4-FFF2-40B4-BE49-F238E27FC236}">
                <a16:creationId xmlns:a16="http://schemas.microsoft.com/office/drawing/2014/main" id="{7C37DDA5-D184-FE94-1584-C7650F75D5D7}"/>
              </a:ext>
            </a:extLst>
          </p:cNvPr>
          <p:cNvSpPr>
            <a:spLocks noGrp="1"/>
          </p:cNvSpPr>
          <p:nvPr>
            <p:ph sz="quarter" idx="12"/>
          </p:nvPr>
        </p:nvSpPr>
        <p:spPr>
          <a:xfrm>
            <a:off x="7834966" y="724180"/>
            <a:ext cx="2377440" cy="237744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vert="horz" lIns="0" rIns="0"/>
          <a:lstStyle/>
          <a:p>
            <a:pPr marL="0" indent="0" algn="ctr">
              <a:spcBef>
                <a:spcPts val="400"/>
              </a:spcBef>
              <a:buNone/>
            </a:pPr>
            <a:r>
              <a:rPr lang="en-US" sz="1800" b="1" dirty="0">
                <a:solidFill>
                  <a:schemeClr val="bg1"/>
                </a:solidFill>
              </a:rPr>
              <a:t>Heightened internalizing symptoms</a:t>
            </a:r>
          </a:p>
        </p:txBody>
      </p:sp>
      <p:sp>
        <p:nvSpPr>
          <p:cNvPr id="8" name="Content Placeholder 7">
            <a:extLst>
              <a:ext uri="{FF2B5EF4-FFF2-40B4-BE49-F238E27FC236}">
                <a16:creationId xmlns:a16="http://schemas.microsoft.com/office/drawing/2014/main" id="{C828A6BE-E7A4-679B-C059-F4B01BFA3489}"/>
              </a:ext>
            </a:extLst>
          </p:cNvPr>
          <p:cNvSpPr>
            <a:spLocks noGrp="1"/>
          </p:cNvSpPr>
          <p:nvPr>
            <p:ph sz="quarter" idx="11"/>
          </p:nvPr>
        </p:nvSpPr>
        <p:spPr>
          <a:xfrm>
            <a:off x="9612329" y="2941101"/>
            <a:ext cx="2377440" cy="2377440"/>
          </a:xfrm>
          <a:prstGeom prst="ellipse">
            <a:avLst/>
          </a:prstGeom>
          <a:solidFill>
            <a:schemeClr val="accent3"/>
          </a:solidFill>
          <a:ln>
            <a:noFill/>
          </a:ln>
          <a:effectLst/>
          <a:scene3d>
            <a:camera prst="orthographicFront"/>
            <a:lightRig rig="threePt" dir="t"/>
          </a:scene3d>
          <a:sp3d>
            <a:bevelT w="152400" h="50800" prst="softRound"/>
          </a:sp3d>
        </p:spPr>
        <p:txBody>
          <a:bodyPr vert="horz" lIns="0" rIns="0"/>
          <a:lstStyle/>
          <a:p>
            <a:pPr marL="0" indent="0" algn="ctr">
              <a:spcBef>
                <a:spcPts val="400"/>
              </a:spcBef>
              <a:buNone/>
            </a:pPr>
            <a:r>
              <a:rPr lang="en-US" sz="1800" b="1" dirty="0">
                <a:solidFill>
                  <a:schemeClr val="bg1"/>
                </a:solidFill>
              </a:rPr>
              <a:t>Onset of compensating behaviors</a:t>
            </a:r>
          </a:p>
        </p:txBody>
      </p:sp>
      <p:pic>
        <p:nvPicPr>
          <p:cNvPr id="23" name="Graphic 22">
            <a:extLst>
              <a:ext uri="{FF2B5EF4-FFF2-40B4-BE49-F238E27FC236}">
                <a16:creationId xmlns:a16="http://schemas.microsoft.com/office/drawing/2014/main" id="{E8004EFB-3F9C-11CB-81AF-1E6261A5848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649931" y="2119652"/>
            <a:ext cx="2970212" cy="2970212"/>
          </a:xfrm>
          <a:prstGeom prst="rect">
            <a:avLst/>
          </a:prstGeom>
        </p:spPr>
      </p:pic>
    </p:spTree>
    <p:extLst>
      <p:ext uri="{BB962C8B-B14F-4D97-AF65-F5344CB8AC3E}">
        <p14:creationId xmlns:p14="http://schemas.microsoft.com/office/powerpoint/2010/main" val="2867428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52000">
              <a:schemeClr val="accent4">
                <a:lumMod val="0"/>
                <a:lumOff val="100000"/>
              </a:schemeClr>
            </a:gs>
            <a:gs pos="100000">
              <a:schemeClr val="accent4">
                <a:lumMod val="60000"/>
                <a:lumOff val="4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02B8EF42-A8C2-385F-845C-C0B6F36712D8}"/>
            </a:ext>
          </a:extLst>
        </p:cNvPr>
        <p:cNvGrpSpPr/>
        <p:nvPr/>
      </p:nvGrpSpPr>
      <p:grpSpPr>
        <a:xfrm>
          <a:off x="0" y="0"/>
          <a:ext cx="0" cy="0"/>
          <a:chOff x="0" y="0"/>
          <a:chExt cx="0" cy="0"/>
        </a:xfrm>
      </p:grpSpPr>
      <p:sp>
        <p:nvSpPr>
          <p:cNvPr id="10" name="Arc 9">
            <a:extLst>
              <a:ext uri="{FF2B5EF4-FFF2-40B4-BE49-F238E27FC236}">
                <a16:creationId xmlns:a16="http://schemas.microsoft.com/office/drawing/2014/main" id="{2E1EAB64-68B2-FC88-279A-DC876E456C05}"/>
              </a:ext>
              <a:ext uri="{C183D7F6-B498-43B3-948B-1728B52AA6E4}">
                <adec:decorative xmlns:adec="http://schemas.microsoft.com/office/drawing/2017/decorative" val="1"/>
              </a:ext>
            </a:extLst>
          </p:cNvPr>
          <p:cNvSpPr/>
          <p:nvPr/>
        </p:nvSpPr>
        <p:spPr>
          <a:xfrm>
            <a:off x="1419367" y="1444459"/>
            <a:ext cx="9389660" cy="6604335"/>
          </a:xfrm>
          <a:prstGeom prst="arc">
            <a:avLst>
              <a:gd name="adj1" fmla="val 10982495"/>
              <a:gd name="adj2" fmla="val 21406745"/>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E9C8C1E6-ADE1-906B-DDE0-A791B2BA3777}"/>
              </a:ext>
            </a:extLst>
          </p:cNvPr>
          <p:cNvSpPr>
            <a:spLocks noGrp="1"/>
          </p:cNvSpPr>
          <p:nvPr>
            <p:ph type="title"/>
          </p:nvPr>
        </p:nvSpPr>
        <p:spPr>
          <a:xfrm>
            <a:off x="0" y="4653601"/>
            <a:ext cx="12192000" cy="1981594"/>
          </a:xfrm>
          <a:prstGeom prst="rect">
            <a:avLst/>
          </a:prstGeom>
          <a:solidFill>
            <a:schemeClr val="tx2"/>
          </a:solidFill>
          <a:ln>
            <a:noFill/>
          </a:ln>
          <a:effectLst/>
          <a:scene3d>
            <a:camera prst="orthographicFront"/>
            <a:lightRig rig="threePt" dir="t"/>
          </a:scene3d>
          <a:sp3d>
            <a:bevelT/>
          </a:sp3d>
        </p:spPr>
        <p:txBody>
          <a:bodyPr vert="horz" lIns="1737360" tIns="0" rIns="1920240" bIns="0" rtlCol="0" anchor="ctr" anchorCtr="0">
            <a:noAutofit/>
          </a:bodyPr>
          <a:lstStyle/>
          <a:p>
            <a:r>
              <a:rPr lang="en-US" sz="3200" dirty="0">
                <a:latin typeface="+mj-lt"/>
              </a:rPr>
              <a:t>Effects of Parental Substance Use &amp; </a:t>
            </a:r>
            <a:br>
              <a:rPr lang="en-US" sz="3200" dirty="0">
                <a:latin typeface="+mj-lt"/>
              </a:rPr>
            </a:br>
            <a:r>
              <a:rPr lang="en-US" sz="3200" dirty="0">
                <a:latin typeface="+mj-lt"/>
              </a:rPr>
              <a:t>Co-Occurring Disorders on Children, </a:t>
            </a:r>
            <a:br>
              <a:rPr lang="en-US" sz="3200" dirty="0">
                <a:latin typeface="+mj-lt"/>
              </a:rPr>
            </a:br>
            <a:r>
              <a:rPr lang="en-US" sz="3200" dirty="0">
                <a:latin typeface="+mj-lt"/>
              </a:rPr>
              <a:t>Youth &amp; Adolescents–</a:t>
            </a:r>
            <a:r>
              <a:rPr lang="en-US" sz="3200" b="1" dirty="0">
                <a:latin typeface="+mj-lt"/>
              </a:rPr>
              <a:t>Adjustment Challenges </a:t>
            </a:r>
          </a:p>
        </p:txBody>
      </p:sp>
      <p:sp>
        <p:nvSpPr>
          <p:cNvPr id="8" name="Content Placeholder 7">
            <a:extLst>
              <a:ext uri="{FF2B5EF4-FFF2-40B4-BE49-F238E27FC236}">
                <a16:creationId xmlns:a16="http://schemas.microsoft.com/office/drawing/2014/main" id="{A32E68BB-D6B8-C246-7093-15E8D6DDD6FB}"/>
              </a:ext>
            </a:extLst>
          </p:cNvPr>
          <p:cNvSpPr>
            <a:spLocks noGrp="1"/>
          </p:cNvSpPr>
          <p:nvPr>
            <p:ph sz="quarter" idx="14"/>
          </p:nvPr>
        </p:nvSpPr>
        <p:spPr>
          <a:xfrm>
            <a:off x="326523" y="3556321"/>
            <a:ext cx="2194560" cy="2194560"/>
          </a:xfrm>
          <a:prstGeom prst="ellipse">
            <a:avLst/>
          </a:prstGeom>
          <a:solidFill>
            <a:schemeClr val="accent1">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Increased social withdrawal and isolation</a:t>
            </a:r>
          </a:p>
        </p:txBody>
      </p:sp>
      <p:sp>
        <p:nvSpPr>
          <p:cNvPr id="12" name="Content Placeholder 11">
            <a:extLst>
              <a:ext uri="{FF2B5EF4-FFF2-40B4-BE49-F238E27FC236}">
                <a16:creationId xmlns:a16="http://schemas.microsoft.com/office/drawing/2014/main" id="{AEF6D9C5-99E3-A2C3-9090-837630DE0523}"/>
              </a:ext>
            </a:extLst>
          </p:cNvPr>
          <p:cNvSpPr>
            <a:spLocks noGrp="1"/>
          </p:cNvSpPr>
          <p:nvPr>
            <p:ph sz="quarter" idx="17"/>
          </p:nvPr>
        </p:nvSpPr>
        <p:spPr>
          <a:xfrm>
            <a:off x="1513860" y="1403110"/>
            <a:ext cx="2194560" cy="2194560"/>
          </a:xfrm>
          <a:prstGeom prst="ellipse">
            <a:avLst/>
          </a:prstGeom>
          <a:solidFill>
            <a:schemeClr val="accent3"/>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b="1" dirty="0">
                <a:solidFill>
                  <a:schemeClr val="bg1"/>
                </a:solidFill>
              </a:rPr>
              <a:t>Challenging</a:t>
            </a:r>
            <a:r>
              <a:rPr lang="en-US" sz="1800" b="1" dirty="0">
                <a:solidFill>
                  <a:schemeClr val="bg1"/>
                </a:solidFill>
              </a:rPr>
              <a:t> rules or authority figures</a:t>
            </a:r>
          </a:p>
        </p:txBody>
      </p:sp>
      <p:sp>
        <p:nvSpPr>
          <p:cNvPr id="2" name="Content Placeholder 1">
            <a:extLst>
              <a:ext uri="{FF2B5EF4-FFF2-40B4-BE49-F238E27FC236}">
                <a16:creationId xmlns:a16="http://schemas.microsoft.com/office/drawing/2014/main" id="{6259510E-8B9C-2940-9407-7308B0D8A8CA}"/>
              </a:ext>
            </a:extLst>
          </p:cNvPr>
          <p:cNvSpPr>
            <a:spLocks noGrp="1"/>
          </p:cNvSpPr>
          <p:nvPr>
            <p:ph sz="quarter" idx="19"/>
          </p:nvPr>
        </p:nvSpPr>
        <p:spPr>
          <a:xfrm>
            <a:off x="3748036" y="222805"/>
            <a:ext cx="2194560" cy="219456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lIns="0" rIns="0" anchor="ctr"/>
          <a:lstStyle/>
          <a:p>
            <a:pPr marL="0" indent="0" algn="ctr">
              <a:buNone/>
            </a:pPr>
            <a:r>
              <a:rPr lang="en-US" b="1" dirty="0">
                <a:solidFill>
                  <a:schemeClr val="bg1"/>
                </a:solidFill>
              </a:rPr>
              <a:t>Decreased academic performance or failure</a:t>
            </a:r>
          </a:p>
        </p:txBody>
      </p:sp>
      <p:sp>
        <p:nvSpPr>
          <p:cNvPr id="9" name="Content Placeholder 8">
            <a:extLst>
              <a:ext uri="{FF2B5EF4-FFF2-40B4-BE49-F238E27FC236}">
                <a16:creationId xmlns:a16="http://schemas.microsoft.com/office/drawing/2014/main" id="{E66DFFC3-913E-6184-5296-15F9FD6DCD82}"/>
              </a:ext>
            </a:extLst>
          </p:cNvPr>
          <p:cNvSpPr>
            <a:spLocks noGrp="1"/>
          </p:cNvSpPr>
          <p:nvPr>
            <p:ph sz="quarter" idx="16"/>
          </p:nvPr>
        </p:nvSpPr>
        <p:spPr>
          <a:xfrm>
            <a:off x="6293698" y="222805"/>
            <a:ext cx="2194560" cy="2194560"/>
          </a:xfrm>
          <a:prstGeom prst="ellipse">
            <a:avLst/>
          </a:prstGeom>
          <a:solidFill>
            <a:schemeClr val="accent2"/>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Onset of verbal or physical aggression</a:t>
            </a:r>
          </a:p>
        </p:txBody>
      </p:sp>
      <p:sp>
        <p:nvSpPr>
          <p:cNvPr id="14" name="Content Placeholder 13">
            <a:extLst>
              <a:ext uri="{FF2B5EF4-FFF2-40B4-BE49-F238E27FC236}">
                <a16:creationId xmlns:a16="http://schemas.microsoft.com/office/drawing/2014/main" id="{5FBC3B1E-48B3-7D0F-4C48-5A7FA48317F7}"/>
              </a:ext>
            </a:extLst>
          </p:cNvPr>
          <p:cNvSpPr>
            <a:spLocks noGrp="1"/>
          </p:cNvSpPr>
          <p:nvPr>
            <p:ph sz="quarter" idx="18"/>
          </p:nvPr>
        </p:nvSpPr>
        <p:spPr>
          <a:xfrm>
            <a:off x="8587050" y="1361761"/>
            <a:ext cx="2194560" cy="2194560"/>
          </a:xfrm>
          <a:prstGeom prst="ellipse">
            <a:avLst/>
          </a:prstGeom>
          <a:solidFill>
            <a:schemeClr val="accent3">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Coping through use of alcohol or other drugs</a:t>
            </a:r>
          </a:p>
        </p:txBody>
      </p:sp>
      <p:sp>
        <p:nvSpPr>
          <p:cNvPr id="3" name="Content Placeholder 2">
            <a:extLst>
              <a:ext uri="{FF2B5EF4-FFF2-40B4-BE49-F238E27FC236}">
                <a16:creationId xmlns:a16="http://schemas.microsoft.com/office/drawing/2014/main" id="{72670AFF-05DC-B725-1C47-9CEB078F3725}"/>
              </a:ext>
            </a:extLst>
          </p:cNvPr>
          <p:cNvSpPr>
            <a:spLocks noGrp="1"/>
          </p:cNvSpPr>
          <p:nvPr>
            <p:ph sz="quarter" idx="20"/>
          </p:nvPr>
        </p:nvSpPr>
        <p:spPr>
          <a:xfrm>
            <a:off x="9550376" y="3556321"/>
            <a:ext cx="2194560" cy="2194560"/>
          </a:xfrm>
          <a:prstGeom prst="ellipse">
            <a:avLst/>
          </a:prstGeom>
          <a:solidFill>
            <a:schemeClr val="tx2">
              <a:lumMod val="75000"/>
            </a:schemeClr>
          </a:solidFill>
          <a:ln>
            <a:noFill/>
          </a:ln>
          <a:effectLst/>
          <a:scene3d>
            <a:camera prst="orthographicFront"/>
            <a:lightRig rig="threePt" dir="t"/>
          </a:scene3d>
          <a:sp3d>
            <a:bevelT w="152400" h="50800" prst="softRound"/>
          </a:sp3d>
        </p:spPr>
        <p:txBody>
          <a:bodyPr anchor="ctr"/>
          <a:lstStyle/>
          <a:p>
            <a:pPr marL="0" indent="0" algn="ctr">
              <a:buNone/>
            </a:pPr>
            <a:r>
              <a:rPr lang="en-US" b="1" dirty="0">
                <a:solidFill>
                  <a:schemeClr val="bg1"/>
                </a:solidFill>
              </a:rPr>
              <a:t>Engaging in other forms of self-harm or high-risk behavior</a:t>
            </a:r>
          </a:p>
        </p:txBody>
      </p:sp>
      <p:pic>
        <p:nvPicPr>
          <p:cNvPr id="23" name="Graphic 22">
            <a:extLst>
              <a:ext uri="{FF2B5EF4-FFF2-40B4-BE49-F238E27FC236}">
                <a16:creationId xmlns:a16="http://schemas.microsoft.com/office/drawing/2014/main" id="{A12E80D8-AEFA-F5F8-7577-0ABFAFFDB0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80258" y="2274359"/>
            <a:ext cx="2467878" cy="2467878"/>
          </a:xfrm>
          <a:prstGeom prst="rect">
            <a:avLst/>
          </a:prstGeom>
        </p:spPr>
      </p:pic>
    </p:spTree>
    <p:extLst>
      <p:ext uri="{BB962C8B-B14F-4D97-AF65-F5344CB8AC3E}">
        <p14:creationId xmlns:p14="http://schemas.microsoft.com/office/powerpoint/2010/main" val="350871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A29C1E-7DC5-3835-9AD6-7A0EB8904737}"/>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1007278-88BE-B833-6A48-F79AD874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A2ACD6B-3B81-E360-6363-E6C2C4BC3E4E}"/>
              </a:ext>
              <a:ext uri="{C183D7F6-B498-43B3-948B-1728B52AA6E4}">
                <adec:decorative xmlns:adec="http://schemas.microsoft.com/office/drawing/2017/decorative" val="1"/>
              </a:ext>
            </a:extLst>
          </p:cNvPr>
          <p:cNvPicPr>
            <a:picLocks noChangeAspect="1"/>
          </p:cNvPicPr>
          <p:nvPr/>
        </p:nvPicPr>
        <p:blipFill rotWithShape="1">
          <a:blip r:embed="rId3"/>
          <a:srcRect l="8854" t="10684" r="1142" b="3896"/>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1F428D3C-EB33-CDB7-36AD-01A5FE932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9F1E8110-659C-F8CE-4AA0-A2BEA468129F}"/>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9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84875432-7960-4E25-F9ED-3E5C76BF8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9011C53-87BD-2307-5AF8-75D36DAAA468}"/>
              </a:ext>
            </a:extLst>
          </p:cNvPr>
          <p:cNvSpPr>
            <a:spLocks noGrp="1"/>
          </p:cNvSpPr>
          <p:nvPr>
            <p:ph type="title"/>
          </p:nvPr>
        </p:nvSpPr>
        <p:spPr>
          <a:xfrm>
            <a:off x="6938136" y="866274"/>
            <a:ext cx="5539571" cy="5991726"/>
          </a:xfrm>
          <a:prstGeom prst="rect">
            <a:avLst/>
          </a:prstGeom>
          <a:noFill/>
          <a:ln cmpd="sng">
            <a:noFill/>
          </a:ln>
        </p:spPr>
        <p:txBody>
          <a:bodyPr vert="horz" lIns="0" tIns="0" rIns="457200" bIns="0" rtlCol="0" anchor="ctr">
            <a:normAutofit/>
          </a:bodyPr>
          <a:lstStyle/>
          <a:p>
            <a:pPr algn="r"/>
            <a:r>
              <a:rPr lang="en-US" sz="4400" b="1" dirty="0">
                <a:solidFill>
                  <a:schemeClr val="bg1"/>
                </a:solidFill>
                <a:latin typeface="+mj-lt"/>
                <a:cs typeface="+mj-cs"/>
              </a:rPr>
              <a:t>Tools for Talking About Parental Substance Use &amp; Co-Occurring Disorders</a:t>
            </a:r>
          </a:p>
        </p:txBody>
      </p:sp>
    </p:spTree>
    <p:extLst>
      <p:ext uri="{BB962C8B-B14F-4D97-AF65-F5344CB8AC3E}">
        <p14:creationId xmlns:p14="http://schemas.microsoft.com/office/powerpoint/2010/main" val="883048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4" name="Picture 3" descr="Children's Bureau Logo">
            <a:extLst>
              <a:ext uri="{FF2B5EF4-FFF2-40B4-BE49-F238E27FC236}">
                <a16:creationId xmlns:a16="http://schemas.microsoft.com/office/drawing/2014/main" id="{8A5680ED-D1F5-976D-5429-52C6CF85438F}"/>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5" name="Picture 4" descr="ACF Logo">
            <a:extLst>
              <a:ext uri="{FF2B5EF4-FFF2-40B4-BE49-F238E27FC236}">
                <a16:creationId xmlns:a16="http://schemas.microsoft.com/office/drawing/2014/main" id="{91FE17EE-0542-2CA0-3B7F-CF3FFFC1DF07}"/>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2F0E6A35-E228-1435-4A11-A17BD81712B9}"/>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7ACD14C9-F08F-452E-5EFB-F9C37A43A06F}"/>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6" name="TextBox 5">
            <a:extLst>
              <a:ext uri="{FF2B5EF4-FFF2-40B4-BE49-F238E27FC236}">
                <a16:creationId xmlns:a16="http://schemas.microsoft.com/office/drawing/2014/main" id="{72239EC6-EDE1-A7EC-5B69-3004009BAD1B}"/>
              </a:ext>
            </a:extLst>
          </p:cNvPr>
          <p:cNvSpPr txBox="1"/>
          <p:nvPr/>
        </p:nvSpPr>
        <p:spPr>
          <a:xfrm>
            <a:off x="4207692" y="6343232"/>
            <a:ext cx="3776616" cy="276999"/>
          </a:xfrm>
          <a:prstGeom prst="rect">
            <a:avLst/>
          </a:prstGeom>
          <a:noFill/>
        </p:spPr>
        <p:txBody>
          <a:bodyPr wrap="square">
            <a:spAutoFit/>
          </a:bodyPr>
          <a:lstStyle/>
          <a:p>
            <a:r>
              <a:rPr lang="en-US" sz="1200" dirty="0">
                <a:solidFill>
                  <a:schemeClr val="bg1"/>
                </a:solidFill>
              </a:rPr>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C71DAB-237D-980E-440E-EE307E250768}"/>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Content Placeholder 9">
            <a:extLst>
              <a:ext uri="{FF2B5EF4-FFF2-40B4-BE49-F238E27FC236}">
                <a16:creationId xmlns:a16="http://schemas.microsoft.com/office/drawing/2014/main" id="{F857D0EF-AE73-24AA-643E-D0C36102BE9F}"/>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Lst>
          </a:blip>
          <a:srcRect t="1837"/>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A37A8083-8073-C8C3-95F9-2AF5B5D69C78}"/>
              </a:ext>
            </a:extLst>
          </p:cNvPr>
          <p:cNvSpPr>
            <a:spLocks noGrp="1"/>
          </p:cNvSpPr>
          <p:nvPr>
            <p:ph type="title"/>
          </p:nvPr>
        </p:nvSpPr>
        <p:spPr>
          <a:xfrm>
            <a:off x="0" y="267145"/>
            <a:ext cx="12188952" cy="1486019"/>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0" scaled="1"/>
            <a:tileRect/>
          </a:gradFill>
          <a:scene3d>
            <a:camera prst="orthographicFront"/>
            <a:lightRig rig="threePt" dir="t"/>
          </a:scene3d>
          <a:sp3d>
            <a:bevelT/>
          </a:sp3d>
        </p:spPr>
        <p:txBody>
          <a:bodyPr vert="horz" lIns="91440" tIns="45720" rIns="91440" bIns="45720" rtlCol="0" anchor="ctr">
            <a:normAutofit/>
          </a:bodyPr>
          <a:lstStyle/>
          <a:p>
            <a:pPr algn="l"/>
            <a:r>
              <a:rPr lang="en-US" sz="3200" b="1" dirty="0">
                <a:latin typeface="+mj-lt"/>
                <a:cs typeface="+mj-cs"/>
              </a:rPr>
              <a:t>The Seven C’s to Helping Children Cope </a:t>
            </a:r>
            <a:br>
              <a:rPr lang="en-US" sz="3200" b="1" dirty="0">
                <a:latin typeface="+mj-lt"/>
                <a:cs typeface="+mj-cs"/>
              </a:rPr>
            </a:br>
            <a:r>
              <a:rPr lang="en-US" sz="3200" b="1" dirty="0">
                <a:latin typeface="+mj-lt"/>
                <a:cs typeface="+mj-cs"/>
              </a:rPr>
              <a:t>with Their Parent’s Substance Use or Co-Occurring Disorder</a:t>
            </a:r>
          </a:p>
        </p:txBody>
      </p:sp>
      <p:sp>
        <p:nvSpPr>
          <p:cNvPr id="8" name="Content Placeholder 7">
            <a:extLst>
              <a:ext uri="{FF2B5EF4-FFF2-40B4-BE49-F238E27FC236}">
                <a16:creationId xmlns:a16="http://schemas.microsoft.com/office/drawing/2014/main" id="{7E0EA067-A87C-A959-B29C-834EF8D21EB7}"/>
              </a:ext>
            </a:extLst>
          </p:cNvPr>
          <p:cNvSpPr>
            <a:spLocks noGrp="1"/>
          </p:cNvSpPr>
          <p:nvPr>
            <p:ph sz="quarter" idx="12"/>
          </p:nvPr>
        </p:nvSpPr>
        <p:spPr>
          <a:xfrm>
            <a:off x="336884" y="2434201"/>
            <a:ext cx="4716379" cy="3742762"/>
          </a:xfrm>
        </p:spPr>
        <p:txBody>
          <a:bodyPr vert="horz" lIns="91440" tIns="45720" rIns="91440" bIns="45720" rtlCol="0">
            <a:normAutofit/>
          </a:bodyPr>
          <a:lstStyle/>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didn’t </a:t>
            </a:r>
            <a:r>
              <a:rPr kumimoji="0" lang="en-US" sz="2000" b="1" i="1" u="none" strike="noStrike" cap="none" spc="0" normalizeH="0" baseline="0" noProof="0" dirty="0">
                <a:ln>
                  <a:noFill/>
                </a:ln>
                <a:effectLst/>
                <a:uLnTx/>
                <a:uFillTx/>
              </a:rPr>
              <a:t>Cause</a:t>
            </a:r>
            <a:r>
              <a:rPr kumimoji="0" lang="en-US" sz="2000" b="0" i="0" u="none" strike="noStrike" cap="none" spc="0" normalizeH="0" baseline="0" noProof="0" dirty="0">
                <a:ln>
                  <a:noFill/>
                </a:ln>
                <a:effectLst/>
                <a:uLnTx/>
                <a:uFillTx/>
              </a:rPr>
              <a:t> the problem.</a:t>
            </a:r>
          </a:p>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can’t </a:t>
            </a:r>
            <a:r>
              <a:rPr kumimoji="0" lang="en-US" sz="2000" b="1" i="1" u="none" strike="noStrike" cap="none" spc="0" normalizeH="0" baseline="0" noProof="0" dirty="0">
                <a:ln>
                  <a:noFill/>
                </a:ln>
                <a:effectLst/>
                <a:uLnTx/>
                <a:uFillTx/>
              </a:rPr>
              <a:t>Control</a:t>
            </a:r>
            <a:r>
              <a:rPr kumimoji="0" lang="en-US" sz="2000" b="0" i="0" u="none" strike="noStrike" cap="none" spc="0" normalizeH="0" baseline="0" noProof="0" dirty="0">
                <a:ln>
                  <a:noFill/>
                </a:ln>
                <a:effectLst/>
                <a:uLnTx/>
                <a:uFillTx/>
              </a:rPr>
              <a:t> it.</a:t>
            </a:r>
          </a:p>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can’t </a:t>
            </a:r>
            <a:r>
              <a:rPr kumimoji="0" lang="en-US" sz="2000" b="1" i="1" u="none" strike="noStrike" cap="none" spc="0" normalizeH="0" baseline="0" noProof="0" dirty="0">
                <a:ln>
                  <a:noFill/>
                </a:ln>
                <a:effectLst/>
                <a:uLnTx/>
                <a:uFillTx/>
              </a:rPr>
              <a:t>Cure </a:t>
            </a:r>
            <a:r>
              <a:rPr kumimoji="0" lang="en-US" sz="2000" b="0" i="0" u="none" strike="noStrike" cap="none" spc="0" normalizeH="0" baseline="0" noProof="0" dirty="0">
                <a:ln>
                  <a:noFill/>
                </a:ln>
                <a:effectLst/>
                <a:uLnTx/>
                <a:uFillTx/>
              </a:rPr>
              <a:t>it.</a:t>
            </a:r>
          </a:p>
          <a:p>
            <a:pPr marL="0" marR="0" lvl="0" indent="0" fontAlgn="auto">
              <a:spcBef>
                <a:spcPts val="600"/>
              </a:spcBef>
              <a:spcAft>
                <a:spcPts val="600"/>
              </a:spcAft>
              <a:buClrTx/>
              <a:buSzTx/>
              <a:buNone/>
              <a:tabLst/>
              <a:defRPr/>
            </a:pPr>
            <a:r>
              <a:rPr kumimoji="0" lang="en-US" sz="2000" b="1" i="1" u="none" strike="noStrike" cap="none" spc="0" normalizeH="0" baseline="0" noProof="0" dirty="0">
                <a:ln>
                  <a:noFill/>
                </a:ln>
                <a:effectLst/>
                <a:uLnTx/>
                <a:uFillTx/>
              </a:rPr>
              <a:t>But...</a:t>
            </a:r>
          </a:p>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can help take </a:t>
            </a:r>
            <a:r>
              <a:rPr kumimoji="0" lang="en-US" sz="2000" b="1" i="1" u="none" strike="noStrike" cap="none" spc="0" normalizeH="0" baseline="0" noProof="0" dirty="0">
                <a:ln>
                  <a:noFill/>
                </a:ln>
                <a:effectLst/>
                <a:uLnTx/>
                <a:uFillTx/>
              </a:rPr>
              <a:t>Care</a:t>
            </a:r>
            <a:r>
              <a:rPr kumimoji="0" lang="en-US" sz="2000" b="0" i="0" u="none" strike="noStrike" cap="none" spc="0" normalizeH="0" baseline="0" noProof="0" dirty="0">
                <a:ln>
                  <a:noFill/>
                </a:ln>
                <a:effectLst/>
                <a:uLnTx/>
                <a:uFillTx/>
              </a:rPr>
              <a:t> of yourself.</a:t>
            </a:r>
          </a:p>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can</a:t>
            </a:r>
            <a:r>
              <a:rPr kumimoji="0" lang="en-US" sz="2000" b="1" i="1" u="none" strike="noStrike" cap="none" spc="0" normalizeH="0" baseline="0" noProof="0" dirty="0">
                <a:ln>
                  <a:noFill/>
                </a:ln>
                <a:effectLst/>
                <a:uLnTx/>
                <a:uFillTx/>
              </a:rPr>
              <a:t> Communicate </a:t>
            </a:r>
            <a:r>
              <a:rPr kumimoji="0" lang="en-US" sz="2000" b="0" i="0" u="none" strike="noStrike" cap="none" spc="0" normalizeH="0" baseline="0" noProof="0" dirty="0">
                <a:ln>
                  <a:noFill/>
                </a:ln>
                <a:effectLst/>
                <a:uLnTx/>
                <a:uFillTx/>
              </a:rPr>
              <a:t>your feelings.</a:t>
            </a:r>
          </a:p>
          <a:p>
            <a:pPr marL="0" marR="0" lvl="0" indent="0" fontAlgn="auto">
              <a:spcBef>
                <a:spcPts val="600"/>
              </a:spcBef>
              <a:spcAft>
                <a:spcPts val="600"/>
              </a:spcAft>
              <a:buClrTx/>
              <a:buSzTx/>
              <a:buNone/>
              <a:tabLst/>
              <a:defRPr/>
            </a:pPr>
            <a:r>
              <a:rPr lang="en-US" sz="2000" dirty="0"/>
              <a:t>Y</a:t>
            </a:r>
            <a:r>
              <a:rPr kumimoji="0" lang="en-US" sz="2000" b="0" i="0" u="none" strike="noStrike" cap="none" spc="0" normalizeH="0" baseline="0" noProof="0" dirty="0">
                <a:ln>
                  <a:noFill/>
                </a:ln>
                <a:effectLst/>
                <a:uLnTx/>
                <a:uFillTx/>
              </a:rPr>
              <a:t>ou can make healthy </a:t>
            </a:r>
            <a:r>
              <a:rPr kumimoji="0" lang="en-US" sz="2000" b="1" i="1" u="none" strike="noStrike" cap="none" spc="0" normalizeH="0" baseline="0" noProof="0" dirty="0">
                <a:ln>
                  <a:noFill/>
                </a:ln>
                <a:effectLst/>
                <a:uLnTx/>
                <a:uFillTx/>
              </a:rPr>
              <a:t>Choices.</a:t>
            </a:r>
            <a:endParaRPr lang="en-US" sz="2000" dirty="0"/>
          </a:p>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can </a:t>
            </a:r>
            <a:r>
              <a:rPr kumimoji="0" lang="en-US" sz="2000" b="1" i="1" u="none" strike="noStrike" cap="none" spc="0" normalizeH="0" baseline="0" noProof="0" dirty="0">
                <a:ln>
                  <a:noFill/>
                </a:ln>
                <a:effectLst/>
                <a:uLnTx/>
                <a:uFillTx/>
              </a:rPr>
              <a:t>Celebrate</a:t>
            </a:r>
            <a:r>
              <a:rPr kumimoji="0" lang="en-US" sz="2000" b="0" i="0" u="none" strike="noStrike" cap="none" spc="0" normalizeH="0" baseline="0" noProof="0" dirty="0">
                <a:ln>
                  <a:noFill/>
                </a:ln>
                <a:effectLst/>
                <a:uLnTx/>
                <a:uFillTx/>
              </a:rPr>
              <a:t> yourself!</a:t>
            </a:r>
          </a:p>
        </p:txBody>
      </p:sp>
      <p:sp>
        <p:nvSpPr>
          <p:cNvPr id="11" name="Footer Placeholder 10">
            <a:extLst>
              <a:ext uri="{FF2B5EF4-FFF2-40B4-BE49-F238E27FC236}">
                <a16:creationId xmlns:a16="http://schemas.microsoft.com/office/drawing/2014/main" id="{B80FA095-6490-E6B0-4714-B5ADABFE03FA}"/>
              </a:ext>
            </a:extLst>
          </p:cNvPr>
          <p:cNvSpPr>
            <a:spLocks noGrp="1"/>
          </p:cNvSpPr>
          <p:nvPr>
            <p:ph type="ftr" sz="quarter" idx="10"/>
          </p:nvPr>
        </p:nvSpPr>
        <p:spPr>
          <a:xfrm>
            <a:off x="8077200" y="6492865"/>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(National Association for Children of Addiction, 2018)</a:t>
            </a:r>
          </a:p>
        </p:txBody>
      </p:sp>
    </p:spTree>
    <p:extLst>
      <p:ext uri="{BB962C8B-B14F-4D97-AF65-F5344CB8AC3E}">
        <p14:creationId xmlns:p14="http://schemas.microsoft.com/office/powerpoint/2010/main" val="2720090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006411-D726-7B8F-8454-B660D4701A09}"/>
              </a:ext>
            </a:extLst>
          </p:cNvPr>
          <p:cNvSpPr>
            <a:spLocks noGrp="1"/>
          </p:cNvSpPr>
          <p:nvPr>
            <p:ph type="title"/>
          </p:nvPr>
        </p:nvSpPr>
        <p:spPr>
          <a:xfrm>
            <a:off x="0" y="0"/>
            <a:ext cx="12192000" cy="1192096"/>
          </a:xfrm>
          <a:gradFill flip="none" rotWithShape="1">
            <a:gsLst>
              <a:gs pos="0">
                <a:schemeClr val="accent3">
                  <a:lumMod val="95000"/>
                  <a:lumOff val="5000"/>
                </a:schemeClr>
              </a:gs>
              <a:gs pos="100000">
                <a:schemeClr val="tx2"/>
              </a:gs>
            </a:gsLst>
            <a:lin ang="15000000" scaled="0"/>
            <a:tileRect/>
          </a:gradFill>
        </p:spPr>
        <p:txBody>
          <a:bodyPr anchor="ctr">
            <a:normAutofit/>
          </a:bodyPr>
          <a:lstStyle/>
          <a:p>
            <a:pPr>
              <a:lnSpc>
                <a:spcPct val="90000"/>
              </a:lnSpc>
            </a:pPr>
            <a:r>
              <a:rPr lang="en-US" sz="3400" dirty="0">
                <a:cs typeface="Arial" panose="020B0604020202020204" pitchFamily="34" charset="0"/>
              </a:rPr>
              <a:t>Tips from the National Association for Children of Addiction</a:t>
            </a:r>
          </a:p>
        </p:txBody>
      </p:sp>
      <p:sp>
        <p:nvSpPr>
          <p:cNvPr id="6" name="Content Placeholder 5">
            <a:extLst>
              <a:ext uri="{FF2B5EF4-FFF2-40B4-BE49-F238E27FC236}">
                <a16:creationId xmlns:a16="http://schemas.microsoft.com/office/drawing/2014/main" id="{CC9CE020-0E9B-D740-D116-407BD7DD1E80}"/>
              </a:ext>
            </a:extLst>
          </p:cNvPr>
          <p:cNvSpPr>
            <a:spLocks noGrp="1"/>
          </p:cNvSpPr>
          <p:nvPr>
            <p:ph sz="quarter" idx="11"/>
          </p:nvPr>
        </p:nvSpPr>
        <p:spPr>
          <a:xfrm>
            <a:off x="173830" y="1411035"/>
            <a:ext cx="3636916" cy="3464283"/>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bIns="182880" anchor="ctr"/>
          <a:lstStyle/>
          <a:p>
            <a:pPr>
              <a:spcAft>
                <a:spcPts val="1200"/>
              </a:spcAft>
            </a:pPr>
            <a:r>
              <a:rPr lang="en-US" sz="3200" dirty="0">
                <a:effectLst/>
                <a:ea typeface="Calibri" panose="020F0502020204030204" pitchFamily="34" charset="0"/>
                <a:cs typeface="Times New Roman" panose="02020603050405020304" pitchFamily="18" charset="0"/>
              </a:rPr>
              <a:t>Provide age-appropriate awareness about substance use and mental disorders</a:t>
            </a:r>
          </a:p>
        </p:txBody>
      </p:sp>
      <p:sp>
        <p:nvSpPr>
          <p:cNvPr id="7" name="Content Placeholder 6">
            <a:extLst>
              <a:ext uri="{FF2B5EF4-FFF2-40B4-BE49-F238E27FC236}">
                <a16:creationId xmlns:a16="http://schemas.microsoft.com/office/drawing/2014/main" id="{36299F86-7850-04E3-74AA-A97205055324}"/>
              </a:ext>
            </a:extLst>
          </p:cNvPr>
          <p:cNvSpPr>
            <a:spLocks noGrp="1"/>
          </p:cNvSpPr>
          <p:nvPr>
            <p:ph sz="quarter" idx="12"/>
          </p:nvPr>
        </p:nvSpPr>
        <p:spPr>
          <a:xfrm>
            <a:off x="4057650" y="1411035"/>
            <a:ext cx="3284806" cy="1970117"/>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lIns="91440" tIns="274320" rIns="457200" bIns="548640" anchor="t"/>
          <a:lstStyle/>
          <a:p>
            <a:pPr marR="0" lvl="0" algn="r">
              <a:lnSpc>
                <a:spcPct val="100000"/>
              </a:lnSpc>
              <a:spcBef>
                <a:spcPts val="600"/>
              </a:spcBef>
              <a:spcAft>
                <a:spcPts val="600"/>
              </a:spcAft>
            </a:pPr>
            <a:r>
              <a:rPr lang="en-US" sz="2400" dirty="0">
                <a:effectLst/>
                <a:ea typeface="Calibri" panose="020F0502020204030204" pitchFamily="34" charset="0"/>
                <a:cs typeface="Times New Roman" panose="02020603050405020304" pitchFamily="18" charset="0"/>
              </a:rPr>
              <a:t>Remind children that it’s not their fault</a:t>
            </a:r>
          </a:p>
        </p:txBody>
      </p:sp>
      <p:sp>
        <p:nvSpPr>
          <p:cNvPr id="9" name="Content Placeholder 8">
            <a:extLst>
              <a:ext uri="{FF2B5EF4-FFF2-40B4-BE49-F238E27FC236}">
                <a16:creationId xmlns:a16="http://schemas.microsoft.com/office/drawing/2014/main" id="{DC6132AB-4E61-E2D0-ABE2-6225714C5072}"/>
              </a:ext>
            </a:extLst>
          </p:cNvPr>
          <p:cNvSpPr>
            <a:spLocks noGrp="1"/>
          </p:cNvSpPr>
          <p:nvPr>
            <p:ph sz="quarter" idx="14"/>
          </p:nvPr>
        </p:nvSpPr>
        <p:spPr>
          <a:xfrm>
            <a:off x="7589360" y="1422938"/>
            <a:ext cx="4403221" cy="1946310"/>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lIns="274320" tIns="0" rIns="274320" bIns="91440"/>
          <a:lstStyle/>
          <a:p>
            <a:pPr marR="0" lvl="0">
              <a:lnSpc>
                <a:spcPct val="100000"/>
              </a:lnSpc>
              <a:spcBef>
                <a:spcPts val="600"/>
              </a:spcBef>
              <a:spcAft>
                <a:spcPts val="600"/>
              </a:spcAft>
            </a:pPr>
            <a:r>
              <a:rPr lang="en-US" sz="3200" dirty="0">
                <a:effectLst/>
                <a:ea typeface="Calibri" panose="020F0502020204030204" pitchFamily="34" charset="0"/>
                <a:cs typeface="Times New Roman" panose="02020603050405020304" pitchFamily="18" charset="0"/>
              </a:rPr>
              <a:t>Let them know they are not alone</a:t>
            </a:r>
            <a:endParaRPr lang="en-US" sz="2800" b="0" dirty="0">
              <a:ln w="0"/>
              <a:solidFill>
                <a:schemeClr val="tx2"/>
              </a:solidFill>
            </a:endParaRPr>
          </a:p>
        </p:txBody>
      </p:sp>
      <p:sp>
        <p:nvSpPr>
          <p:cNvPr id="8" name="Content Placeholder 7">
            <a:extLst>
              <a:ext uri="{FF2B5EF4-FFF2-40B4-BE49-F238E27FC236}">
                <a16:creationId xmlns:a16="http://schemas.microsoft.com/office/drawing/2014/main" id="{3FB6DBCB-5417-A884-7157-2C03E62BA245}"/>
              </a:ext>
            </a:extLst>
          </p:cNvPr>
          <p:cNvSpPr>
            <a:spLocks noGrp="1"/>
          </p:cNvSpPr>
          <p:nvPr>
            <p:ph sz="quarter" idx="13"/>
          </p:nvPr>
        </p:nvSpPr>
        <p:spPr>
          <a:xfrm>
            <a:off x="4057650" y="3588187"/>
            <a:ext cx="7940568" cy="1296143"/>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rIns="274320" anchor="ctr"/>
          <a:lstStyle/>
          <a:p>
            <a:pPr marR="0" lvl="0">
              <a:lnSpc>
                <a:spcPct val="100000"/>
              </a:lnSpc>
              <a:spcBef>
                <a:spcPts val="600"/>
              </a:spcBef>
              <a:spcAft>
                <a:spcPts val="600"/>
              </a:spcAft>
            </a:pPr>
            <a:r>
              <a:rPr lang="en-US" sz="4000" dirty="0">
                <a:effectLst/>
                <a:ea typeface="Calibri" panose="020F0502020204030204" pitchFamily="34" charset="0"/>
                <a:cs typeface="Times New Roman" panose="02020603050405020304" pitchFamily="18" charset="0"/>
              </a:rPr>
              <a:t>Introduce new coping strategies or skills</a:t>
            </a:r>
          </a:p>
        </p:txBody>
      </p:sp>
      <p:sp>
        <p:nvSpPr>
          <p:cNvPr id="10" name="Content Placeholder 9">
            <a:extLst>
              <a:ext uri="{FF2B5EF4-FFF2-40B4-BE49-F238E27FC236}">
                <a16:creationId xmlns:a16="http://schemas.microsoft.com/office/drawing/2014/main" id="{08898CC5-91C8-FF81-5653-B69086317250}"/>
              </a:ext>
            </a:extLst>
          </p:cNvPr>
          <p:cNvSpPr>
            <a:spLocks noGrp="1"/>
          </p:cNvSpPr>
          <p:nvPr>
            <p:ph sz="quarter" idx="15"/>
          </p:nvPr>
        </p:nvSpPr>
        <p:spPr>
          <a:xfrm>
            <a:off x="199419" y="5043012"/>
            <a:ext cx="6155849" cy="1467889"/>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tIns="274320" rIns="182880" bIns="182880" anchor="ctr">
            <a:scene3d>
              <a:camera prst="orthographicFront"/>
              <a:lightRig rig="harsh" dir="t"/>
            </a:scene3d>
            <a:sp3d prstMaterial="matte">
              <a:contourClr>
                <a:schemeClr val="bg1">
                  <a:lumMod val="65000"/>
                </a:schemeClr>
              </a:contourClr>
            </a:sp3d>
          </a:bodyPr>
          <a:lstStyle/>
          <a:p>
            <a:pPr marL="1028700" marR="0" lvl="0" algn="r">
              <a:lnSpc>
                <a:spcPct val="100000"/>
              </a:lnSpc>
              <a:spcBef>
                <a:spcPts val="600"/>
              </a:spcBef>
              <a:spcAft>
                <a:spcPts val="600"/>
              </a:spcAft>
            </a:pPr>
            <a:r>
              <a:rPr lang="en-US" sz="3200" dirty="0">
                <a:effectLst/>
                <a:ea typeface="Calibri" panose="020F0502020204030204" pitchFamily="34" charset="0"/>
                <a:cs typeface="Times New Roman" panose="02020603050405020304" pitchFamily="18" charset="0"/>
              </a:rPr>
              <a:t>Link to supportive people and resources</a:t>
            </a:r>
          </a:p>
        </p:txBody>
      </p:sp>
      <p:sp>
        <p:nvSpPr>
          <p:cNvPr id="2" name="Content Placeholder 9">
            <a:extLst>
              <a:ext uri="{FF2B5EF4-FFF2-40B4-BE49-F238E27FC236}">
                <a16:creationId xmlns:a16="http://schemas.microsoft.com/office/drawing/2014/main" id="{1C7BE05B-7973-96F1-1CE7-7A00B41A2F5A}"/>
              </a:ext>
            </a:extLst>
          </p:cNvPr>
          <p:cNvSpPr txBox="1">
            <a:spLocks/>
          </p:cNvSpPr>
          <p:nvPr/>
        </p:nvSpPr>
        <p:spPr>
          <a:xfrm>
            <a:off x="6600218" y="5018636"/>
            <a:ext cx="5392363" cy="1467889"/>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vert="horz" lIns="182880" tIns="45720" rIns="182880" bIns="45720" rtlCol="0" anchor="ctr" anchorCtr="0">
            <a:noAutofit/>
            <a:scene3d>
              <a:camera prst="orthographicFront"/>
              <a:lightRig rig="harsh" dir="t"/>
            </a:scene3d>
            <a:sp3d prstMaterial="matte">
              <a:contourClr>
                <a:schemeClr val="bg1">
                  <a:lumMod val="65000"/>
                </a:schemeClr>
              </a:contourClr>
            </a:sp3d>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Allow them the space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to be children</a:t>
            </a:r>
          </a:p>
        </p:txBody>
      </p:sp>
      <p:sp>
        <p:nvSpPr>
          <p:cNvPr id="22" name="Footer Placeholder 21">
            <a:extLst>
              <a:ext uri="{FF2B5EF4-FFF2-40B4-BE49-F238E27FC236}">
                <a16:creationId xmlns:a16="http://schemas.microsoft.com/office/drawing/2014/main" id="{CA68BDDA-78E8-C327-9734-EC7DA6666DEE}"/>
              </a:ext>
            </a:extLst>
          </p:cNvPr>
          <p:cNvSpPr>
            <a:spLocks noGrp="1"/>
          </p:cNvSpPr>
          <p:nvPr>
            <p:ph type="ftr" sz="quarter" idx="16"/>
          </p:nvPr>
        </p:nvSpPr>
        <p:spPr>
          <a:xfrm>
            <a:off x="7830006" y="6554326"/>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t>(National Association for Children of Addiction, 2018)</a:t>
            </a:r>
          </a:p>
        </p:txBody>
      </p:sp>
      <p:pic>
        <p:nvPicPr>
          <p:cNvPr id="12" name="Graphic 11" descr="Connected with solid fill">
            <a:extLst>
              <a:ext uri="{FF2B5EF4-FFF2-40B4-BE49-F238E27FC236}">
                <a16:creationId xmlns:a16="http://schemas.microsoft.com/office/drawing/2014/main" id="{5BAB16BD-3802-EEF4-AB3D-1C55329C86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800100" y="5248160"/>
            <a:ext cx="1192188" cy="1192188"/>
          </a:xfrm>
          <a:prstGeom prst="rect">
            <a:avLst/>
          </a:prstGeom>
        </p:spPr>
      </p:pic>
      <p:pic>
        <p:nvPicPr>
          <p:cNvPr id="4" name="Graphic 3" descr="Handprint with solid fill">
            <a:extLst>
              <a:ext uri="{FF2B5EF4-FFF2-40B4-BE49-F238E27FC236}">
                <a16:creationId xmlns:a16="http://schemas.microsoft.com/office/drawing/2014/main" id="{B54BCD39-3A67-5C37-C332-F37E6283846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750463">
            <a:off x="10866241" y="5379321"/>
            <a:ext cx="975117" cy="975117"/>
          </a:xfrm>
          <a:prstGeom prst="rect">
            <a:avLst/>
          </a:prstGeom>
        </p:spPr>
      </p:pic>
      <p:pic>
        <p:nvPicPr>
          <p:cNvPr id="11" name="Graphic 10">
            <a:extLst>
              <a:ext uri="{FF2B5EF4-FFF2-40B4-BE49-F238E27FC236}">
                <a16:creationId xmlns:a16="http://schemas.microsoft.com/office/drawing/2014/main" id="{8926EF97-E4B4-D875-6098-5DDB7C08920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910746" y="2396093"/>
            <a:ext cx="914400" cy="914400"/>
          </a:xfrm>
          <a:prstGeom prst="rect">
            <a:avLst/>
          </a:prstGeom>
        </p:spPr>
      </p:pic>
    </p:spTree>
    <p:extLst>
      <p:ext uri="{BB962C8B-B14F-4D97-AF65-F5344CB8AC3E}">
        <p14:creationId xmlns:p14="http://schemas.microsoft.com/office/powerpoint/2010/main" val="49976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AB5F376A-A479-7009-3CCC-EFBCD585CF3A}"/>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BE05C26-D8EC-6800-5EB3-18F08D150F9A}"/>
              </a:ext>
            </a:extLst>
          </p:cNvPr>
          <p:cNvSpPr>
            <a:spLocks noGrp="1"/>
          </p:cNvSpPr>
          <p:nvPr>
            <p:ph type="title"/>
          </p:nvPr>
        </p:nvSpPr>
        <p:spPr>
          <a:xfrm>
            <a:off x="-3049" y="5197643"/>
            <a:ext cx="12192000" cy="1660358"/>
          </a:xfrm>
          <a:solidFill>
            <a:schemeClr val="accent3">
              <a:alpha val="44000"/>
            </a:schemeClr>
          </a:solidFill>
          <a:ln>
            <a:noFill/>
          </a:ln>
          <a:scene3d>
            <a:camera prst="orthographicFront"/>
            <a:lightRig rig="threePt" dir="t"/>
          </a:scene3d>
          <a:sp3d>
            <a:bevelT/>
          </a:sp3d>
        </p:spPr>
        <p:txBody>
          <a:bodyPr vert="horz" lIns="91440" tIns="45720" rIns="91440" bIns="45720" rtlCol="0" anchor="ctr">
            <a:normAutofit/>
          </a:bodyPr>
          <a:lstStyle/>
          <a:p>
            <a:r>
              <a:rPr lang="en-US" b="1" dirty="0">
                <a:solidFill>
                  <a:schemeClr val="bg1"/>
                </a:solidFill>
                <a:latin typeface="+mj-lt"/>
                <a:cs typeface="+mj-cs"/>
              </a:rPr>
              <a:t>The Safety House Tool</a:t>
            </a:r>
          </a:p>
        </p:txBody>
      </p:sp>
    </p:spTree>
    <p:extLst>
      <p:ext uri="{BB962C8B-B14F-4D97-AF65-F5344CB8AC3E}">
        <p14:creationId xmlns:p14="http://schemas.microsoft.com/office/powerpoint/2010/main" val="205646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9000"/>
          </a:schemeClr>
        </a:solidFill>
        <a:effectLst/>
      </p:bgPr>
    </p:bg>
    <p:spTree>
      <p:nvGrpSpPr>
        <p:cNvPr id="1" name="">
          <a:extLst>
            <a:ext uri="{FF2B5EF4-FFF2-40B4-BE49-F238E27FC236}">
              <a16:creationId xmlns:a16="http://schemas.microsoft.com/office/drawing/2014/main" id="{E50E74A7-86D1-791A-FD87-47AFDE0E39D7}"/>
            </a:ext>
          </a:extLst>
        </p:cNvPr>
        <p:cNvGrpSpPr/>
        <p:nvPr/>
      </p:nvGrpSpPr>
      <p:grpSpPr>
        <a:xfrm>
          <a:off x="0" y="0"/>
          <a:ext cx="0" cy="0"/>
          <a:chOff x="0" y="0"/>
          <a:chExt cx="0" cy="0"/>
        </a:xfrm>
      </p:grpSpPr>
      <p:pic>
        <p:nvPicPr>
          <p:cNvPr id="5" name="Content Placeholder 4" descr="A diagram of the safety house tool and all of the elements of the tool. There is a house in the center and text pointing to the roof that says: Roof (Rules of the Safety House); A semicircle around the house that says: Visiting the Safety House (Outer Semi-Circle); A path leading to the front door that says: Safety Path (Safety Scale); A circle on the front of the house that says: Who lives in the house? and text pointing: Inside the Safety House (Inner Circle and Inside Four Walls); There is a red circle outside with the words: Who should not be allowed in? And text pointing that says: Red Circle (Unsafe People).">
            <a:extLst>
              <a:ext uri="{FF2B5EF4-FFF2-40B4-BE49-F238E27FC236}">
                <a16:creationId xmlns:a16="http://schemas.microsoft.com/office/drawing/2014/main" id="{E1FC052D-8913-4EF9-7DBA-01CB90266136}"/>
              </a:ext>
            </a:extLst>
          </p:cNvPr>
          <p:cNvPicPr>
            <a:picLocks noGrp="1" noChangeAspect="1"/>
          </p:cNvPicPr>
          <p:nvPr>
            <p:ph idx="1"/>
          </p:nvPr>
        </p:nvPicPr>
        <p:blipFill>
          <a:blip r:embed="rId3"/>
          <a:stretch>
            <a:fillRect/>
          </a:stretch>
        </p:blipFill>
        <p:spPr>
          <a:xfrm>
            <a:off x="-5644" y="1"/>
            <a:ext cx="12194694" cy="6863682"/>
          </a:xfrm>
          <a:prstGeom prst="rect">
            <a:avLst/>
          </a:prstGeom>
          <a:solidFill>
            <a:schemeClr val="bg1">
              <a:alpha val="78000"/>
            </a:schemeClr>
          </a:solidFill>
          <a:effectLst/>
        </p:spPr>
      </p:pic>
      <p:sp>
        <p:nvSpPr>
          <p:cNvPr id="2" name="Title 1">
            <a:extLst>
              <a:ext uri="{FF2B5EF4-FFF2-40B4-BE49-F238E27FC236}">
                <a16:creationId xmlns:a16="http://schemas.microsoft.com/office/drawing/2014/main" id="{E621FD23-452A-4E1F-F7BA-1F205BC65FCE}"/>
              </a:ext>
            </a:extLst>
          </p:cNvPr>
          <p:cNvSpPr>
            <a:spLocks noGrp="1"/>
          </p:cNvSpPr>
          <p:nvPr>
            <p:ph type="title"/>
          </p:nvPr>
        </p:nvSpPr>
        <p:spPr>
          <a:xfrm>
            <a:off x="0" y="-12032"/>
            <a:ext cx="12192000" cy="1118937"/>
          </a:xfrm>
          <a:solidFill>
            <a:schemeClr val="bg1">
              <a:alpha val="58000"/>
            </a:schemeClr>
          </a:solidFill>
        </p:spPr>
        <p:txBody>
          <a:bodyPr vert="horz" lIns="91440" tIns="45720" rIns="91440" bIns="45720" rtlCol="0" anchor="ctr">
            <a:normAutofit/>
          </a:bodyPr>
          <a:lstStyle/>
          <a:p>
            <a:r>
              <a:rPr lang="en-US" sz="4000" b="1" kern="1200" dirty="0">
                <a:solidFill>
                  <a:schemeClr val="tx1"/>
                </a:solidFill>
                <a:latin typeface="+mj-lt"/>
                <a:ea typeface="+mj-ea"/>
                <a:cs typeface="+mj-cs"/>
              </a:rPr>
              <a:t>Elements of the Safety House</a:t>
            </a:r>
          </a:p>
        </p:txBody>
      </p:sp>
      <p:sp>
        <p:nvSpPr>
          <p:cNvPr id="3" name="Footer Placeholder 2">
            <a:extLst>
              <a:ext uri="{FF2B5EF4-FFF2-40B4-BE49-F238E27FC236}">
                <a16:creationId xmlns:a16="http://schemas.microsoft.com/office/drawing/2014/main" id="{71DC99B8-A04B-6C34-FA43-025B9EE2B95A}"/>
              </a:ext>
            </a:extLst>
          </p:cNvPr>
          <p:cNvSpPr>
            <a:spLocks noGrp="1"/>
          </p:cNvSpPr>
          <p:nvPr>
            <p:ph type="ftr" sz="quarter" idx="10"/>
          </p:nvPr>
        </p:nvSpPr>
        <p:spPr>
          <a:xfrm>
            <a:off x="7972927" y="6577099"/>
            <a:ext cx="4114800" cy="365125"/>
          </a:xfrm>
        </p:spPr>
        <p:txBody>
          <a:bodyPr/>
          <a:lstStyle/>
          <a:p>
            <a:r>
              <a:rPr lang="en-US" dirty="0">
                <a:cs typeface="Arial"/>
              </a:rPr>
              <a:t>(Northern California Training Academy, 2017)</a:t>
            </a:r>
          </a:p>
        </p:txBody>
      </p:sp>
    </p:spTree>
    <p:extLst>
      <p:ext uri="{BB962C8B-B14F-4D97-AF65-F5344CB8AC3E}">
        <p14:creationId xmlns:p14="http://schemas.microsoft.com/office/powerpoint/2010/main" val="754754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Lst>
          </a:blip>
          <a:srcRect/>
          <a:stretch>
            <a:fillRect t="-2000" b="-2000"/>
          </a:stretch>
        </a:blipFill>
        <a:effectLst/>
      </p:bgPr>
    </p:bg>
    <p:spTree>
      <p:nvGrpSpPr>
        <p:cNvPr id="1" name="">
          <a:extLst>
            <a:ext uri="{FF2B5EF4-FFF2-40B4-BE49-F238E27FC236}">
              <a16:creationId xmlns:a16="http://schemas.microsoft.com/office/drawing/2014/main" id="{B94434D4-C404-F057-3393-9D81302F35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1CF8F-1EB6-F6AB-47B5-DD159E7622FA}"/>
              </a:ext>
              <a:ext uri="{C183D7F6-B498-43B3-948B-1728B52AA6E4}">
                <adec:decorative xmlns:adec="http://schemas.microsoft.com/office/drawing/2017/decorative" val="0"/>
              </a:ext>
            </a:extLst>
          </p:cNvPr>
          <p:cNvSpPr>
            <a:spLocks noGrp="1"/>
          </p:cNvSpPr>
          <p:nvPr>
            <p:ph type="title"/>
          </p:nvPr>
        </p:nvSpPr>
        <p:spPr>
          <a:xfrm>
            <a:off x="0" y="0"/>
            <a:ext cx="12192000" cy="1405719"/>
          </a:xfrm>
          <a:gradFill flip="none" rotWithShape="1">
            <a:gsLst>
              <a:gs pos="0">
                <a:schemeClr val="accent3">
                  <a:lumMod val="40000"/>
                  <a:lumOff val="60000"/>
                </a:schemeClr>
              </a:gs>
              <a:gs pos="0">
                <a:schemeClr val="accent3">
                  <a:lumMod val="95000"/>
                  <a:lumOff val="5000"/>
                </a:schemeClr>
              </a:gs>
              <a:gs pos="100000">
                <a:schemeClr val="accent3">
                  <a:lumMod val="60000"/>
                </a:schemeClr>
              </a:gs>
            </a:gsLst>
            <a:lin ang="10800000" scaled="1"/>
            <a:tileRect/>
          </a:gradFill>
        </p:spPr>
        <p:txBody>
          <a:bodyPr tIns="91440" anchor="t">
            <a:normAutofit/>
          </a:bodyPr>
          <a:lstStyle/>
          <a:p>
            <a:pPr algn="ctr">
              <a:lnSpc>
                <a:spcPct val="100000"/>
              </a:lnSpc>
              <a:spcBef>
                <a:spcPts val="1800"/>
              </a:spcBef>
            </a:pPr>
            <a:r>
              <a:rPr lang="en-US" sz="4000" dirty="0">
                <a:cs typeface="Arial" panose="020B0604020202020204" pitchFamily="34" charset="0"/>
              </a:rPr>
              <a:t>Strategies to Support Authentic </a:t>
            </a:r>
            <a:br>
              <a:rPr lang="en-US" sz="4000" dirty="0">
                <a:cs typeface="Arial" panose="020B0604020202020204" pitchFamily="34" charset="0"/>
              </a:rPr>
            </a:br>
            <a:r>
              <a:rPr lang="en-US" sz="4000" dirty="0">
                <a:cs typeface="Arial" panose="020B0604020202020204" pitchFamily="34" charset="0"/>
              </a:rPr>
              <a:t>Youth &amp; Adolescent Engagement </a:t>
            </a:r>
          </a:p>
        </p:txBody>
      </p:sp>
      <p:sp>
        <p:nvSpPr>
          <p:cNvPr id="15" name="Content Placeholder 14">
            <a:extLst>
              <a:ext uri="{FF2B5EF4-FFF2-40B4-BE49-F238E27FC236}">
                <a16:creationId xmlns:a16="http://schemas.microsoft.com/office/drawing/2014/main" id="{077E16B5-261F-BE31-5F4E-B69439D74A02}"/>
              </a:ext>
            </a:extLst>
          </p:cNvPr>
          <p:cNvSpPr>
            <a:spLocks noGrp="1"/>
          </p:cNvSpPr>
          <p:nvPr>
            <p:ph sz="quarter" idx="15"/>
          </p:nvPr>
        </p:nvSpPr>
        <p:spPr>
          <a:xfrm>
            <a:off x="975028" y="2950830"/>
            <a:ext cx="2286000" cy="2145428"/>
          </a:xfrm>
          <a:prstGeom prst="roundRect">
            <a:avLst/>
          </a:prstGeom>
          <a:solidFill>
            <a:schemeClr val="accent3">
              <a:alpha val="45000"/>
            </a:schemeClr>
          </a:solidFill>
          <a:ln>
            <a:solidFill>
              <a:schemeClr val="bg1"/>
            </a:solidFill>
          </a:ln>
          <a:effectLst>
            <a:outerShdw blurRad="50800" dist="50800" dir="5400000" algn="ctr" rotWithShape="0">
              <a:srgbClr val="000000">
                <a:alpha val="98000"/>
              </a:srgbClr>
            </a:outerShdw>
          </a:effectLst>
          <a:scene3d>
            <a:camera prst="orthographicFront"/>
            <a:lightRig rig="threePt" dir="t"/>
          </a:scene3d>
          <a:sp3d>
            <a:bevelT prst="angle"/>
          </a:sp3d>
        </p:spPr>
        <p:txBody>
          <a:bodyPr anchor="b"/>
          <a:lstStyle/>
          <a:p>
            <a:pPr marL="0" indent="0" algn="ctr">
              <a:buNone/>
            </a:pPr>
            <a:r>
              <a:rPr lang="en-US" sz="3200" dirty="0">
                <a:solidFill>
                  <a:schemeClr val="bg1"/>
                </a:solidFill>
              </a:rPr>
              <a:t>Engage</a:t>
            </a:r>
          </a:p>
        </p:txBody>
      </p:sp>
      <p:sp>
        <p:nvSpPr>
          <p:cNvPr id="16" name="Content Placeholder 15">
            <a:extLst>
              <a:ext uri="{FF2B5EF4-FFF2-40B4-BE49-F238E27FC236}">
                <a16:creationId xmlns:a16="http://schemas.microsoft.com/office/drawing/2014/main" id="{7D7B4387-2A13-CC72-3243-914130755177}"/>
              </a:ext>
            </a:extLst>
          </p:cNvPr>
          <p:cNvSpPr>
            <a:spLocks noGrp="1"/>
          </p:cNvSpPr>
          <p:nvPr>
            <p:ph sz="quarter" idx="16"/>
          </p:nvPr>
        </p:nvSpPr>
        <p:spPr>
          <a:xfrm>
            <a:off x="3641904" y="2950830"/>
            <a:ext cx="2286000" cy="2145428"/>
          </a:xfrm>
          <a:prstGeom prst="roundRect">
            <a:avLst/>
          </a:prstGeom>
          <a:solidFill>
            <a:schemeClr val="accent3">
              <a:alpha val="45000"/>
            </a:schemeClr>
          </a:solidFill>
          <a:ln>
            <a:solidFill>
              <a:schemeClr val="bg1"/>
            </a:solidFill>
          </a:ln>
          <a:effectLst>
            <a:outerShdw blurRad="50800" dist="50800" dir="5400000" algn="ctr" rotWithShape="0">
              <a:srgbClr val="000000">
                <a:alpha val="98000"/>
              </a:srgbClr>
            </a:outerShdw>
          </a:effectLst>
          <a:scene3d>
            <a:camera prst="orthographicFront"/>
            <a:lightRig rig="threePt" dir="t"/>
          </a:scene3d>
          <a:sp3d>
            <a:bevelT prst="angle"/>
          </a:sp3d>
        </p:spPr>
        <p:txBody>
          <a:bodyPr anchor="b"/>
          <a:lstStyle/>
          <a:p>
            <a:pPr marL="0" indent="0" algn="ctr">
              <a:buNone/>
            </a:pPr>
            <a:r>
              <a:rPr lang="en-US" sz="3200" dirty="0">
                <a:solidFill>
                  <a:schemeClr val="bg1"/>
                </a:solidFill>
              </a:rPr>
              <a:t>Assess</a:t>
            </a:r>
          </a:p>
        </p:txBody>
      </p:sp>
      <p:sp>
        <p:nvSpPr>
          <p:cNvPr id="17" name="Content Placeholder 16">
            <a:extLst>
              <a:ext uri="{FF2B5EF4-FFF2-40B4-BE49-F238E27FC236}">
                <a16:creationId xmlns:a16="http://schemas.microsoft.com/office/drawing/2014/main" id="{01575D90-6491-87F7-C7EB-650DDB8D0349}"/>
              </a:ext>
            </a:extLst>
          </p:cNvPr>
          <p:cNvSpPr>
            <a:spLocks noGrp="1"/>
          </p:cNvSpPr>
          <p:nvPr>
            <p:ph sz="quarter" idx="17"/>
          </p:nvPr>
        </p:nvSpPr>
        <p:spPr>
          <a:xfrm>
            <a:off x="6308780" y="2975212"/>
            <a:ext cx="2286000" cy="2145428"/>
          </a:xfrm>
          <a:prstGeom prst="roundRect">
            <a:avLst/>
          </a:prstGeom>
          <a:solidFill>
            <a:schemeClr val="accent3">
              <a:alpha val="45000"/>
            </a:schemeClr>
          </a:solidFill>
          <a:ln>
            <a:solidFill>
              <a:schemeClr val="bg1"/>
            </a:solidFill>
          </a:ln>
          <a:effectLst>
            <a:outerShdw blurRad="50800" dist="50800" dir="5400000" algn="ctr" rotWithShape="0">
              <a:srgbClr val="000000">
                <a:alpha val="98000"/>
              </a:srgbClr>
            </a:outerShdw>
          </a:effectLst>
          <a:scene3d>
            <a:camera prst="orthographicFront"/>
            <a:lightRig rig="threePt" dir="t"/>
          </a:scene3d>
          <a:sp3d>
            <a:bevelT prst="angle"/>
          </a:sp3d>
        </p:spPr>
        <p:txBody>
          <a:bodyPr anchor="b"/>
          <a:lstStyle/>
          <a:p>
            <a:pPr marL="0" indent="0" algn="ctr">
              <a:buNone/>
            </a:pPr>
            <a:r>
              <a:rPr lang="en-US" sz="3200" dirty="0">
                <a:solidFill>
                  <a:schemeClr val="bg1"/>
                </a:solidFill>
              </a:rPr>
              <a:t>Team</a:t>
            </a:r>
          </a:p>
        </p:txBody>
      </p:sp>
      <p:sp>
        <p:nvSpPr>
          <p:cNvPr id="18" name="Content Placeholder 17">
            <a:extLst>
              <a:ext uri="{FF2B5EF4-FFF2-40B4-BE49-F238E27FC236}">
                <a16:creationId xmlns:a16="http://schemas.microsoft.com/office/drawing/2014/main" id="{9779CDC7-4DAD-ECF2-14B1-2394D1A9B2BB}"/>
              </a:ext>
            </a:extLst>
          </p:cNvPr>
          <p:cNvSpPr>
            <a:spLocks noGrp="1"/>
          </p:cNvSpPr>
          <p:nvPr>
            <p:ph sz="quarter" idx="18"/>
          </p:nvPr>
        </p:nvSpPr>
        <p:spPr>
          <a:xfrm>
            <a:off x="8975655" y="2975212"/>
            <a:ext cx="2286000" cy="2145428"/>
          </a:xfrm>
          <a:prstGeom prst="roundRect">
            <a:avLst/>
          </a:prstGeom>
          <a:solidFill>
            <a:schemeClr val="accent3">
              <a:alpha val="45000"/>
            </a:schemeClr>
          </a:solidFill>
          <a:ln>
            <a:solidFill>
              <a:schemeClr val="bg1"/>
            </a:solidFill>
          </a:ln>
          <a:effectLst>
            <a:outerShdw blurRad="50800" dist="50800" dir="5400000" algn="ctr" rotWithShape="0">
              <a:srgbClr val="000000">
                <a:alpha val="98000"/>
              </a:srgbClr>
            </a:outerShdw>
          </a:effectLst>
          <a:scene3d>
            <a:camera prst="orthographicFront"/>
            <a:lightRig rig="threePt" dir="t"/>
          </a:scene3d>
          <a:sp3d>
            <a:bevelT prst="angle"/>
          </a:sp3d>
        </p:spPr>
        <p:txBody>
          <a:bodyPr anchor="b"/>
          <a:lstStyle/>
          <a:p>
            <a:pPr marL="0" indent="0" algn="ctr">
              <a:buNone/>
            </a:pPr>
            <a:r>
              <a:rPr lang="en-US" sz="3200" dirty="0">
                <a:solidFill>
                  <a:schemeClr val="bg1"/>
                </a:solidFill>
              </a:rPr>
              <a:t>Empower</a:t>
            </a:r>
          </a:p>
        </p:txBody>
      </p:sp>
      <p:pic>
        <p:nvPicPr>
          <p:cNvPr id="34" name="Content Placeholder 33">
            <a:extLst>
              <a:ext uri="{FF2B5EF4-FFF2-40B4-BE49-F238E27FC236}">
                <a16:creationId xmlns:a16="http://schemas.microsoft.com/office/drawing/2014/main" id="{9763313A-A4B2-59FB-2058-8BED09512DEB}"/>
              </a:ext>
              <a:ext uri="{C183D7F6-B498-43B3-948B-1728B52AA6E4}">
                <adec:decorative xmlns:adec="http://schemas.microsoft.com/office/drawing/2017/decorative" val="1"/>
              </a:ext>
            </a:extLst>
          </p:cNvPr>
          <p:cNvPicPr>
            <a:picLocks noGrp="1" noChangeAspect="1"/>
          </p:cNvPicPr>
          <p:nvPr>
            <p:ph sz="quarter" idx="21"/>
          </p:nvPr>
        </p:nvPicPr>
        <p:blipFill>
          <a:blip r:embed="rId5">
            <a:extLst>
              <a:ext uri="{96DAC541-7B7A-43D3-8B79-37D633B846F1}">
                <asvg:svgBlip xmlns:asvg="http://schemas.microsoft.com/office/drawing/2016/SVG/main" r:embed="rId6"/>
              </a:ext>
            </a:extLst>
          </a:blip>
          <a:stretch>
            <a:fillRect/>
          </a:stretch>
        </p:blipFill>
        <p:spPr>
          <a:xfrm>
            <a:off x="1621604" y="3500910"/>
            <a:ext cx="914400" cy="914400"/>
          </a:xfrm>
        </p:spPr>
      </p:pic>
      <p:pic>
        <p:nvPicPr>
          <p:cNvPr id="32" name="Content Placeholder 31">
            <a:extLst>
              <a:ext uri="{FF2B5EF4-FFF2-40B4-BE49-F238E27FC236}">
                <a16:creationId xmlns:a16="http://schemas.microsoft.com/office/drawing/2014/main" id="{74D62620-6DA0-141D-DFD7-8EED263306CF}"/>
              </a:ext>
              <a:ext uri="{C183D7F6-B498-43B3-948B-1728B52AA6E4}">
                <adec:decorative xmlns:adec="http://schemas.microsoft.com/office/drawing/2017/decorative" val="1"/>
              </a:ext>
            </a:extLst>
          </p:cNvPr>
          <p:cNvPicPr>
            <a:picLocks noGrp="1" noChangeAspect="1"/>
          </p:cNvPicPr>
          <p:nvPr>
            <p:ph sz="quarter" idx="22"/>
          </p:nvPr>
        </p:nvPicPr>
        <p:blipFill>
          <a:blip r:embed="rId7">
            <a:extLst>
              <a:ext uri="{96DAC541-7B7A-43D3-8B79-37D633B846F1}">
                <asvg:svgBlip xmlns:asvg="http://schemas.microsoft.com/office/drawing/2016/SVG/main" r:embed="rId8"/>
              </a:ext>
            </a:extLst>
          </a:blip>
          <a:stretch>
            <a:fillRect/>
          </a:stretch>
        </p:blipFill>
        <p:spPr>
          <a:xfrm>
            <a:off x="4324452" y="3500910"/>
            <a:ext cx="914400" cy="914400"/>
          </a:xfrm>
        </p:spPr>
      </p:pic>
      <p:pic>
        <p:nvPicPr>
          <p:cNvPr id="30" name="Content Placeholder 29">
            <a:extLst>
              <a:ext uri="{FF2B5EF4-FFF2-40B4-BE49-F238E27FC236}">
                <a16:creationId xmlns:a16="http://schemas.microsoft.com/office/drawing/2014/main" id="{51693C06-443D-1819-12CB-1B45AC537390}"/>
              </a:ext>
              <a:ext uri="{C183D7F6-B498-43B3-948B-1728B52AA6E4}">
                <adec:decorative xmlns:adec="http://schemas.microsoft.com/office/drawing/2017/decorative" val="1"/>
              </a:ext>
            </a:extLst>
          </p:cNvPr>
          <p:cNvPicPr>
            <a:picLocks noGrp="1" noChangeAspect="1"/>
          </p:cNvPicPr>
          <p:nvPr>
            <p:ph sz="quarter" idx="23"/>
          </p:nvPr>
        </p:nvPicPr>
        <p:blipFill>
          <a:blip r:embed="rId9">
            <a:extLst>
              <a:ext uri="{96DAC541-7B7A-43D3-8B79-37D633B846F1}">
                <asvg:svgBlip xmlns:asvg="http://schemas.microsoft.com/office/drawing/2016/SVG/main" r:embed="rId10"/>
              </a:ext>
            </a:extLst>
          </a:blip>
          <a:stretch>
            <a:fillRect/>
          </a:stretch>
        </p:blipFill>
        <p:spPr>
          <a:xfrm>
            <a:off x="7001375" y="3511644"/>
            <a:ext cx="914400" cy="914400"/>
          </a:xfrm>
        </p:spPr>
      </p:pic>
      <p:pic>
        <p:nvPicPr>
          <p:cNvPr id="28" name="Content Placeholder 27">
            <a:extLst>
              <a:ext uri="{FF2B5EF4-FFF2-40B4-BE49-F238E27FC236}">
                <a16:creationId xmlns:a16="http://schemas.microsoft.com/office/drawing/2014/main" id="{6D43F48A-1226-1E90-D11D-59B7E160E745}"/>
              </a:ext>
              <a:ext uri="{C183D7F6-B498-43B3-948B-1728B52AA6E4}">
                <adec:decorative xmlns:adec="http://schemas.microsoft.com/office/drawing/2017/decorative" val="1"/>
              </a:ext>
            </a:extLst>
          </p:cNvPr>
          <p:cNvPicPr>
            <a:picLocks noGrp="1" noChangeAspect="1"/>
          </p:cNvPicPr>
          <p:nvPr>
            <p:ph sz="quarter" idx="24"/>
          </p:nvPr>
        </p:nvPicPr>
        <p:blipFill>
          <a:blip r:embed="rId11">
            <a:extLst>
              <a:ext uri="{96DAC541-7B7A-43D3-8B79-37D633B846F1}">
                <asvg:svgBlip xmlns:asvg="http://schemas.microsoft.com/office/drawing/2016/SVG/main" r:embed="rId12"/>
              </a:ext>
            </a:extLst>
          </a:blip>
          <a:srcRect/>
          <a:stretch/>
        </p:blipFill>
        <p:spPr>
          <a:xfrm>
            <a:off x="9696940" y="3497996"/>
            <a:ext cx="914400" cy="914400"/>
          </a:xfrm>
        </p:spPr>
      </p:pic>
    </p:spTree>
    <p:extLst>
      <p:ext uri="{BB962C8B-B14F-4D97-AF65-F5344CB8AC3E}">
        <p14:creationId xmlns:p14="http://schemas.microsoft.com/office/powerpoint/2010/main" val="978971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6E4594-6992-C261-62ED-31F976C37DD3}"/>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6B5B2699-0A78-1731-1D2D-C96484A1E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1F59403C-1681-66BD-CD74-4B913829F9CB}"/>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t="1450" b="1450"/>
          <a:stretch/>
        </p:blipFill>
        <p:spPr>
          <a:xfrm flipH="1">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518FB056-7DC6-ED8C-04E1-E25453EF6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7AAFE52A-1A2B-C8C8-34BD-38DC620849E8}"/>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9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B1BD947A-175C-B77E-3301-AFA1C5A97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42FDC89-EB86-49C8-7575-3BEA1A75515F}"/>
              </a:ext>
            </a:extLst>
          </p:cNvPr>
          <p:cNvSpPr>
            <a:spLocks noGrp="1"/>
          </p:cNvSpPr>
          <p:nvPr>
            <p:ph type="title"/>
          </p:nvPr>
        </p:nvSpPr>
        <p:spPr>
          <a:xfrm>
            <a:off x="6938136" y="-13"/>
            <a:ext cx="5383264" cy="6858013"/>
          </a:xfrm>
          <a:prstGeom prst="rect">
            <a:avLst/>
          </a:prstGeom>
          <a:noFill/>
          <a:ln cmpd="sng">
            <a:noFill/>
          </a:ln>
        </p:spPr>
        <p:txBody>
          <a:bodyPr vert="horz" lIns="0" tIns="0" rIns="457200" bIns="0" rtlCol="0" anchor="ctr">
            <a:normAutofit/>
          </a:bodyPr>
          <a:lstStyle/>
          <a:p>
            <a:pPr algn="r"/>
            <a:r>
              <a:rPr lang="en-US" sz="4000" b="1" dirty="0">
                <a:solidFill>
                  <a:schemeClr val="bg1"/>
                </a:solidFill>
                <a:latin typeface="+mj-lt"/>
                <a:cs typeface="+mj-cs"/>
              </a:rPr>
              <a:t>Meeting the Developmental Needs of Children Affected by Parental Substance Use &amp; Co-Occurring Disorders</a:t>
            </a:r>
          </a:p>
        </p:txBody>
      </p:sp>
    </p:spTree>
    <p:extLst>
      <p:ext uri="{BB962C8B-B14F-4D97-AF65-F5344CB8AC3E}">
        <p14:creationId xmlns:p14="http://schemas.microsoft.com/office/powerpoint/2010/main" val="2460062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A486258-4B1F-3C3D-43EF-C3072CC36BD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BEEB8E-7449-DB02-2A13-D5E0A323F0CD}"/>
              </a:ext>
            </a:extLst>
          </p:cNvPr>
          <p:cNvSpPr>
            <a:spLocks noGrp="1"/>
          </p:cNvSpPr>
          <p:nvPr>
            <p:ph sz="quarter" idx="16"/>
          </p:nvPr>
        </p:nvSpPr>
        <p:spPr>
          <a:xfrm>
            <a:off x="599648" y="182080"/>
            <a:ext cx="5486400" cy="3200400"/>
          </a:xfrm>
          <a:prstGeom prst="roundRect">
            <a:avLst>
              <a:gd name="adj" fmla="val 6670"/>
            </a:avLst>
          </a:prstGeom>
          <a:solidFill>
            <a:schemeClr val="accent2">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tIns="91440" bIns="91440" anchor="ctr" anchorCtr="0"/>
          <a:lstStyle/>
          <a:p>
            <a:pPr marL="0" indent="0" algn="ctr">
              <a:buNone/>
            </a:pPr>
            <a:r>
              <a:rPr lang="en-US" sz="4000">
                <a:solidFill>
                  <a:schemeClr val="bg1"/>
                </a:solidFill>
              </a:rPr>
              <a:t>Physical</a:t>
            </a:r>
          </a:p>
        </p:txBody>
      </p:sp>
      <p:sp>
        <p:nvSpPr>
          <p:cNvPr id="4" name="Content Placeholder 3">
            <a:extLst>
              <a:ext uri="{FF2B5EF4-FFF2-40B4-BE49-F238E27FC236}">
                <a16:creationId xmlns:a16="http://schemas.microsoft.com/office/drawing/2014/main" id="{9C059227-612B-4501-BD08-F70F0545846A}"/>
              </a:ext>
            </a:extLst>
          </p:cNvPr>
          <p:cNvSpPr>
            <a:spLocks noGrp="1"/>
          </p:cNvSpPr>
          <p:nvPr>
            <p:ph sz="quarter" idx="18"/>
          </p:nvPr>
        </p:nvSpPr>
        <p:spPr>
          <a:xfrm>
            <a:off x="6094665" y="182080"/>
            <a:ext cx="5486400" cy="3200400"/>
          </a:xfrm>
          <a:prstGeom prst="roundRect">
            <a:avLst>
              <a:gd name="adj" fmla="val 6277"/>
            </a:avLst>
          </a:prstGeom>
          <a:solidFill>
            <a:schemeClr val="accent1">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tIns="91440" bIns="91440" anchor="ctr"/>
          <a:lstStyle/>
          <a:p>
            <a:pPr marL="0" indent="0" algn="ctr">
              <a:buNone/>
            </a:pPr>
            <a:r>
              <a:rPr lang="en-US" sz="4000">
                <a:solidFill>
                  <a:schemeClr val="bg1"/>
                </a:solidFill>
              </a:rPr>
              <a:t>Emotional</a:t>
            </a:r>
          </a:p>
        </p:txBody>
      </p:sp>
      <p:sp>
        <p:nvSpPr>
          <p:cNvPr id="3" name="Content Placeholder 2">
            <a:extLst>
              <a:ext uri="{FF2B5EF4-FFF2-40B4-BE49-F238E27FC236}">
                <a16:creationId xmlns:a16="http://schemas.microsoft.com/office/drawing/2014/main" id="{8CA4D993-29A8-5D44-A2C0-6947E5D856E9}"/>
              </a:ext>
            </a:extLst>
          </p:cNvPr>
          <p:cNvSpPr>
            <a:spLocks noGrp="1"/>
          </p:cNvSpPr>
          <p:nvPr>
            <p:ph sz="quarter" idx="17"/>
          </p:nvPr>
        </p:nvSpPr>
        <p:spPr>
          <a:xfrm>
            <a:off x="599648" y="3382481"/>
            <a:ext cx="5486400" cy="3200400"/>
          </a:xfrm>
          <a:prstGeom prst="roundRect">
            <a:avLst>
              <a:gd name="adj" fmla="val 9836"/>
            </a:avLst>
          </a:prstGeom>
          <a:solidFill>
            <a:schemeClr val="accent1"/>
          </a:solidFill>
          <a:ln>
            <a:noFill/>
          </a:ln>
          <a:effectLst/>
          <a:scene3d>
            <a:camera prst="orthographicFront">
              <a:rot lat="0" lon="0" rev="0"/>
            </a:camera>
            <a:lightRig rig="glow" dir="t">
              <a:rot lat="0" lon="0" rev="14100000"/>
            </a:lightRig>
          </a:scene3d>
          <a:sp3d prstMaterial="softEdge">
            <a:bevelT w="127000" prst="artDeco"/>
          </a:sp3d>
        </p:spPr>
        <p:txBody>
          <a:bodyPr tIns="91440" bIns="91440" anchor="ctr" anchorCtr="0"/>
          <a:lstStyle/>
          <a:p>
            <a:pPr marL="0" indent="0" algn="ctr">
              <a:buNone/>
            </a:pPr>
            <a:r>
              <a:rPr lang="en-US" sz="4000">
                <a:solidFill>
                  <a:schemeClr val="bg1"/>
                </a:solidFill>
              </a:rPr>
              <a:t>Social</a:t>
            </a:r>
          </a:p>
        </p:txBody>
      </p:sp>
      <p:sp>
        <p:nvSpPr>
          <p:cNvPr id="5" name="Content Placeholder 4">
            <a:extLst>
              <a:ext uri="{FF2B5EF4-FFF2-40B4-BE49-F238E27FC236}">
                <a16:creationId xmlns:a16="http://schemas.microsoft.com/office/drawing/2014/main" id="{3393F047-2FF5-0B3D-E9C3-6D025233E8EF}"/>
              </a:ext>
            </a:extLst>
          </p:cNvPr>
          <p:cNvSpPr>
            <a:spLocks noGrp="1"/>
          </p:cNvSpPr>
          <p:nvPr>
            <p:ph sz="quarter" idx="19"/>
          </p:nvPr>
        </p:nvSpPr>
        <p:spPr>
          <a:xfrm>
            <a:off x="6094665" y="3382481"/>
            <a:ext cx="5486400" cy="3200400"/>
          </a:xfrm>
          <a:prstGeom prst="roundRect">
            <a:avLst>
              <a:gd name="adj" fmla="val 6277"/>
            </a:avLst>
          </a:prstGeom>
          <a:solidFill>
            <a:schemeClr val="accent1">
              <a:lumMod val="50000"/>
            </a:schemeClr>
          </a:solidFill>
          <a:ln>
            <a:noFill/>
          </a:ln>
          <a:effectLst/>
          <a:scene3d>
            <a:camera prst="orthographicFront">
              <a:rot lat="0" lon="0" rev="0"/>
            </a:camera>
            <a:lightRig rig="glow" dir="t">
              <a:rot lat="0" lon="0" rev="14100000"/>
            </a:lightRig>
          </a:scene3d>
          <a:sp3d prstMaterial="softEdge">
            <a:bevelT w="127000" prst="artDeco"/>
          </a:sp3d>
        </p:spPr>
        <p:txBody>
          <a:bodyPr tIns="91440" bIns="91440" anchor="ctr" anchorCtr="0"/>
          <a:lstStyle/>
          <a:p>
            <a:pPr marL="0" indent="0" algn="ctr">
              <a:buNone/>
            </a:pPr>
            <a:r>
              <a:rPr lang="en-US" sz="4000">
                <a:solidFill>
                  <a:schemeClr val="bg1"/>
                </a:solidFill>
              </a:rPr>
              <a:t>Cognitive</a:t>
            </a:r>
          </a:p>
        </p:txBody>
      </p:sp>
      <p:pic>
        <p:nvPicPr>
          <p:cNvPr id="14" name="Graphic 13" descr="Skipping Rope with solid fill">
            <a:extLst>
              <a:ext uri="{FF2B5EF4-FFF2-40B4-BE49-F238E27FC236}">
                <a16:creationId xmlns:a16="http://schemas.microsoft.com/office/drawing/2014/main" id="{A89CBBD1-685F-44AB-C934-38483F737F4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0925" y="435443"/>
            <a:ext cx="1282834" cy="1282834"/>
          </a:xfrm>
          <a:prstGeom prst="rect">
            <a:avLst/>
          </a:prstGeom>
        </p:spPr>
      </p:pic>
      <p:pic>
        <p:nvPicPr>
          <p:cNvPr id="16" name="Graphic 15" descr="Cycle with people with solid fill">
            <a:extLst>
              <a:ext uri="{FF2B5EF4-FFF2-40B4-BE49-F238E27FC236}">
                <a16:creationId xmlns:a16="http://schemas.microsoft.com/office/drawing/2014/main" id="{7149546C-801F-B92A-03C5-C090155CD35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925" y="5236713"/>
            <a:ext cx="1237914" cy="1237914"/>
          </a:xfrm>
          <a:prstGeom prst="rect">
            <a:avLst/>
          </a:prstGeom>
        </p:spPr>
      </p:pic>
      <p:pic>
        <p:nvPicPr>
          <p:cNvPr id="20" name="Graphic 19" descr="Drama with solid fill">
            <a:extLst>
              <a:ext uri="{FF2B5EF4-FFF2-40B4-BE49-F238E27FC236}">
                <a16:creationId xmlns:a16="http://schemas.microsoft.com/office/drawing/2014/main" id="{904A344E-7ACA-A722-7220-B633D7E9387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085780" y="350520"/>
            <a:ext cx="1266167" cy="1266167"/>
          </a:xfrm>
          <a:prstGeom prst="rect">
            <a:avLst/>
          </a:prstGeom>
        </p:spPr>
      </p:pic>
      <p:pic>
        <p:nvPicPr>
          <p:cNvPr id="22" name="Graphic 21" descr="Left Brain with solid fill">
            <a:extLst>
              <a:ext uri="{FF2B5EF4-FFF2-40B4-BE49-F238E27FC236}">
                <a16:creationId xmlns:a16="http://schemas.microsoft.com/office/drawing/2014/main" id="{CC1652E4-E2A8-B31B-509D-D254349D6F3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256976" y="5257580"/>
            <a:ext cx="1184099" cy="1184099"/>
          </a:xfrm>
          <a:prstGeom prst="rect">
            <a:avLst/>
          </a:prstGeom>
        </p:spPr>
      </p:pic>
      <p:sp>
        <p:nvSpPr>
          <p:cNvPr id="7" name="Title 6">
            <a:extLst>
              <a:ext uri="{FF2B5EF4-FFF2-40B4-BE49-F238E27FC236}">
                <a16:creationId xmlns:a16="http://schemas.microsoft.com/office/drawing/2014/main" id="{BE481B1E-2980-8A9C-E923-6BCE3FFBEBDF}"/>
              </a:ext>
            </a:extLst>
          </p:cNvPr>
          <p:cNvSpPr>
            <a:spLocks noGrp="1"/>
          </p:cNvSpPr>
          <p:nvPr>
            <p:ph type="title"/>
          </p:nvPr>
        </p:nvSpPr>
        <p:spPr>
          <a:xfrm>
            <a:off x="3704346" y="2495269"/>
            <a:ext cx="4848371" cy="1774423"/>
          </a:xfrm>
          <a:prstGeom prst="roundRect">
            <a:avLst/>
          </a:prstGeom>
          <a:solidFill>
            <a:schemeClr val="tx2"/>
          </a:solidFill>
          <a:ln>
            <a:noFill/>
          </a:ln>
          <a:effectLst/>
          <a:scene3d>
            <a:camera prst="orthographicFront">
              <a:rot lat="0" lon="0" rev="0"/>
            </a:camera>
            <a:lightRig rig="glow" dir="t">
              <a:rot lat="0" lon="0" rev="14100000"/>
            </a:lightRig>
          </a:scene3d>
          <a:sp3d prstMaterial="softEdge">
            <a:bevelT w="127000" prst="hardEdge"/>
          </a:sp3d>
        </p:spPr>
        <p:txBody>
          <a:bodyPr tIns="91440" bIns="91440" anchor="ctr"/>
          <a:lstStyle/>
          <a:p>
            <a:r>
              <a:rPr lang="en-US" dirty="0">
                <a:latin typeface="+mj-lt"/>
              </a:rPr>
              <a:t>Developmental Domains</a:t>
            </a:r>
          </a:p>
        </p:txBody>
      </p:sp>
      <p:sp>
        <p:nvSpPr>
          <p:cNvPr id="8" name="Rectangle 7">
            <a:extLst>
              <a:ext uri="{FF2B5EF4-FFF2-40B4-BE49-F238E27FC236}">
                <a16:creationId xmlns:a16="http://schemas.microsoft.com/office/drawing/2014/main" id="{A79E1285-616B-EECA-2994-A05BC52480AB}"/>
              </a:ext>
              <a:ext uri="{C183D7F6-B498-43B3-948B-1728B52AA6E4}">
                <adec:decorative xmlns:adec="http://schemas.microsoft.com/office/drawing/2017/decorative" val="1"/>
              </a:ext>
            </a:extLst>
          </p:cNvPr>
          <p:cNvSpPr/>
          <p:nvPr/>
        </p:nvSpPr>
        <p:spPr>
          <a:xfrm>
            <a:off x="577070" y="6594032"/>
            <a:ext cx="694169" cy="18590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1425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9B8828-CF14-E107-FA79-ECF2D35CEB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0669A0-7094-A32D-EF27-E7F7CC82DE9A}"/>
              </a:ext>
            </a:extLst>
          </p:cNvPr>
          <p:cNvSpPr>
            <a:spLocks noGrp="1"/>
          </p:cNvSpPr>
          <p:nvPr>
            <p:ph type="title"/>
          </p:nvPr>
        </p:nvSpPr>
        <p:spPr>
          <a:xfrm>
            <a:off x="0" y="0"/>
            <a:ext cx="4169043" cy="6851650"/>
          </a:xfrm>
          <a:gradFill>
            <a:gsLst>
              <a:gs pos="0">
                <a:schemeClr val="accent1">
                  <a:lumMod val="40000"/>
                  <a:lumOff val="60000"/>
                </a:schemeClr>
              </a:gs>
              <a:gs pos="21000">
                <a:schemeClr val="accent3"/>
              </a:gs>
              <a:gs pos="100000">
                <a:schemeClr val="accent3">
                  <a:lumMod val="50000"/>
                </a:schemeClr>
              </a:gs>
            </a:gsLst>
            <a:path path="circle">
              <a:fillToRect l="50000" t="130000" r="50000" b="-30000"/>
            </a:path>
          </a:gradFill>
          <a:ln>
            <a:noFill/>
          </a:ln>
        </p:spPr>
        <p:txBody>
          <a:bodyPr tIns="91440" rIns="91440" bIns="1828800"/>
          <a:lstStyle/>
          <a:p>
            <a:r>
              <a:rPr lang="en-US" dirty="0"/>
              <a:t>Developmental Screening Tools</a:t>
            </a:r>
          </a:p>
        </p:txBody>
      </p:sp>
      <p:sp>
        <p:nvSpPr>
          <p:cNvPr id="3" name="Content Placeholder 2">
            <a:extLst>
              <a:ext uri="{FF2B5EF4-FFF2-40B4-BE49-F238E27FC236}">
                <a16:creationId xmlns:a16="http://schemas.microsoft.com/office/drawing/2014/main" id="{67723F10-4C59-E51C-DA49-987C95EE2AB7}"/>
              </a:ext>
            </a:extLst>
          </p:cNvPr>
          <p:cNvSpPr>
            <a:spLocks noGrp="1"/>
          </p:cNvSpPr>
          <p:nvPr>
            <p:ph idx="1"/>
          </p:nvPr>
        </p:nvSpPr>
        <p:spPr>
          <a:xfrm>
            <a:off x="4513450" y="335786"/>
            <a:ext cx="3384551" cy="1188720"/>
          </a:xfrm>
          <a:prstGeom prst="rect">
            <a:avLst/>
          </a:prstGeom>
          <a:solidFill>
            <a:schemeClr val="accent3"/>
          </a:solidFill>
          <a:ln>
            <a:noFill/>
          </a:ln>
          <a:effectLst/>
          <a:scene3d>
            <a:camera prst="orthographicFront"/>
            <a:lightRig rig="threePt" dir="t"/>
          </a:scene3d>
          <a:sp3d>
            <a:bevelT prst="angle"/>
          </a:sp3d>
        </p:spPr>
        <p:txBody>
          <a:bodyPr lIns="91440" rIns="91440"/>
          <a:lstStyle/>
          <a:p>
            <a:pPr marL="0" indent="0" algn="ctr">
              <a:lnSpc>
                <a:spcPct val="150000"/>
              </a:lnSpc>
              <a:buNone/>
            </a:pPr>
            <a:r>
              <a:rPr lang="en-US" sz="1600" b="1" dirty="0">
                <a:solidFill>
                  <a:schemeClr val="bg1"/>
                </a:solidFill>
              </a:rPr>
              <a:t>Ages and Stages Questionnaire, 3</a:t>
            </a:r>
            <a:r>
              <a:rPr lang="en-US" sz="1600" b="1" baseline="30000" dirty="0">
                <a:solidFill>
                  <a:schemeClr val="bg1"/>
                </a:solidFill>
              </a:rPr>
              <a:t>rd</a:t>
            </a:r>
            <a:r>
              <a:rPr lang="en-US" sz="1600" b="1" dirty="0">
                <a:solidFill>
                  <a:schemeClr val="bg1"/>
                </a:solidFill>
              </a:rPr>
              <a:t> Edition*</a:t>
            </a:r>
          </a:p>
        </p:txBody>
      </p:sp>
      <p:sp>
        <p:nvSpPr>
          <p:cNvPr id="4" name="Content Placeholder 3">
            <a:extLst>
              <a:ext uri="{FF2B5EF4-FFF2-40B4-BE49-F238E27FC236}">
                <a16:creationId xmlns:a16="http://schemas.microsoft.com/office/drawing/2014/main" id="{43D5D20C-0FC8-2358-D185-78DDB2225E4A}"/>
              </a:ext>
            </a:extLst>
          </p:cNvPr>
          <p:cNvSpPr>
            <a:spLocks noGrp="1"/>
          </p:cNvSpPr>
          <p:nvPr>
            <p:ph sz="quarter" idx="11"/>
          </p:nvPr>
        </p:nvSpPr>
        <p:spPr>
          <a:xfrm>
            <a:off x="4513449" y="1938896"/>
            <a:ext cx="3366901" cy="1188720"/>
          </a:xfrm>
          <a:prstGeom prst="rect">
            <a:avLst/>
          </a:prstGeom>
          <a:solidFill>
            <a:schemeClr val="accent1">
              <a:lumMod val="75000"/>
            </a:schemeClr>
          </a:solidFill>
          <a:ln>
            <a:noFill/>
          </a:ln>
          <a:effectLst/>
          <a:scene3d>
            <a:camera prst="orthographicFront"/>
            <a:lightRig rig="threePt" dir="t"/>
          </a:scene3d>
          <a:sp3d>
            <a:bevelT prst="angle"/>
          </a:sp3d>
        </p:spPr>
        <p:txBody>
          <a:bodyPr lIns="91440" rIns="91440"/>
          <a:lstStyle/>
          <a:p>
            <a:pPr marL="0" indent="0" algn="ctr">
              <a:lnSpc>
                <a:spcPct val="150000"/>
              </a:lnSpc>
              <a:buNone/>
            </a:pPr>
            <a:r>
              <a:rPr lang="en-US" sz="1600" b="1" dirty="0">
                <a:solidFill>
                  <a:schemeClr val="bg1"/>
                </a:solidFill>
              </a:rPr>
              <a:t>Ages and Stages Questionnaire: Social-Emotional, 2</a:t>
            </a:r>
            <a:r>
              <a:rPr lang="en-US" sz="1600" b="1" baseline="30000" dirty="0">
                <a:solidFill>
                  <a:schemeClr val="bg1"/>
                </a:solidFill>
              </a:rPr>
              <a:t>nd</a:t>
            </a:r>
            <a:r>
              <a:rPr lang="en-US" sz="1600" b="1" dirty="0">
                <a:solidFill>
                  <a:schemeClr val="bg1"/>
                </a:solidFill>
              </a:rPr>
              <a:t> Edition*</a:t>
            </a:r>
          </a:p>
        </p:txBody>
      </p:sp>
      <p:sp>
        <p:nvSpPr>
          <p:cNvPr id="5" name="Content Placeholder 4">
            <a:extLst>
              <a:ext uri="{FF2B5EF4-FFF2-40B4-BE49-F238E27FC236}">
                <a16:creationId xmlns:a16="http://schemas.microsoft.com/office/drawing/2014/main" id="{2F224FAD-17D5-8018-34ED-8D3EF9736DEC}"/>
              </a:ext>
            </a:extLst>
          </p:cNvPr>
          <p:cNvSpPr>
            <a:spLocks noGrp="1"/>
          </p:cNvSpPr>
          <p:nvPr>
            <p:ph sz="quarter" idx="12"/>
          </p:nvPr>
        </p:nvSpPr>
        <p:spPr>
          <a:xfrm>
            <a:off x="4513449" y="3542006"/>
            <a:ext cx="3366902" cy="1188720"/>
          </a:xfrm>
          <a:prstGeom prst="rect">
            <a:avLst/>
          </a:prstGeom>
          <a:solidFill>
            <a:schemeClr val="accent2">
              <a:lumMod val="75000"/>
            </a:schemeClr>
          </a:solidFill>
          <a:ln>
            <a:noFill/>
          </a:ln>
          <a:effectLst/>
          <a:scene3d>
            <a:camera prst="orthographicFront"/>
            <a:lightRig rig="threePt" dir="t"/>
          </a:scene3d>
          <a:sp3d>
            <a:bevelT prst="angle"/>
          </a:sp3d>
        </p:spPr>
        <p:txBody>
          <a:bodyPr lIns="91440" rIns="91440"/>
          <a:lstStyle/>
          <a:p>
            <a:pPr marL="0" indent="0" algn="ctr">
              <a:buNone/>
            </a:pPr>
            <a:r>
              <a:rPr lang="en-US" sz="1600" b="1" dirty="0">
                <a:solidFill>
                  <a:schemeClr val="bg1"/>
                </a:solidFill>
              </a:rPr>
              <a:t>Brigance Early Childhood </a:t>
            </a:r>
          </a:p>
          <a:p>
            <a:pPr marL="0" indent="0" algn="ctr">
              <a:buNone/>
            </a:pPr>
            <a:r>
              <a:rPr lang="en-US" sz="1600" b="1" dirty="0">
                <a:solidFill>
                  <a:schemeClr val="bg1"/>
                </a:solidFill>
              </a:rPr>
              <a:t>Screens III*</a:t>
            </a:r>
          </a:p>
        </p:txBody>
      </p:sp>
      <p:sp>
        <p:nvSpPr>
          <p:cNvPr id="6" name="Content Placeholder 5">
            <a:extLst>
              <a:ext uri="{FF2B5EF4-FFF2-40B4-BE49-F238E27FC236}">
                <a16:creationId xmlns:a16="http://schemas.microsoft.com/office/drawing/2014/main" id="{4F7290B6-9871-7172-9B33-228DD8F334BA}"/>
              </a:ext>
            </a:extLst>
          </p:cNvPr>
          <p:cNvSpPr>
            <a:spLocks noGrp="1"/>
          </p:cNvSpPr>
          <p:nvPr>
            <p:ph sz="quarter" idx="13"/>
          </p:nvPr>
        </p:nvSpPr>
        <p:spPr>
          <a:xfrm>
            <a:off x="4513447" y="5145117"/>
            <a:ext cx="3366903" cy="1188720"/>
          </a:xfrm>
          <a:prstGeom prst="rect">
            <a:avLst/>
          </a:prstGeom>
          <a:solidFill>
            <a:schemeClr val="accent3">
              <a:lumMod val="75000"/>
            </a:schemeClr>
          </a:solidFill>
          <a:ln>
            <a:noFill/>
          </a:ln>
          <a:effectLst/>
          <a:scene3d>
            <a:camera prst="orthographicFront"/>
            <a:lightRig rig="threePt" dir="t"/>
          </a:scene3d>
          <a:sp3d>
            <a:bevelT prst="angle"/>
          </a:sp3d>
        </p:spPr>
        <p:txBody>
          <a:bodyPr lIns="91440" rIns="91440"/>
          <a:lstStyle/>
          <a:p>
            <a:pPr marL="0" indent="0" algn="ctr">
              <a:lnSpc>
                <a:spcPct val="150000"/>
              </a:lnSpc>
              <a:buNone/>
            </a:pPr>
            <a:r>
              <a:rPr lang="en-US" sz="1600" b="1" dirty="0">
                <a:solidFill>
                  <a:schemeClr val="bg1"/>
                </a:solidFill>
              </a:rPr>
              <a:t>Developmental Assessment of Young Children, 2</a:t>
            </a:r>
            <a:r>
              <a:rPr lang="en-US" sz="1600" b="1" baseline="30000" dirty="0">
                <a:solidFill>
                  <a:schemeClr val="bg1"/>
                </a:solidFill>
              </a:rPr>
              <a:t>nd</a:t>
            </a:r>
            <a:r>
              <a:rPr lang="en-US" sz="1600" b="1" dirty="0">
                <a:solidFill>
                  <a:schemeClr val="bg1"/>
                </a:solidFill>
              </a:rPr>
              <a:t> Edition</a:t>
            </a:r>
          </a:p>
        </p:txBody>
      </p:sp>
      <p:sp>
        <p:nvSpPr>
          <p:cNvPr id="7" name="Content Placeholder 6">
            <a:extLst>
              <a:ext uri="{FF2B5EF4-FFF2-40B4-BE49-F238E27FC236}">
                <a16:creationId xmlns:a16="http://schemas.microsoft.com/office/drawing/2014/main" id="{EA2232D7-65EA-239B-B0B9-88451480D22C}"/>
              </a:ext>
            </a:extLst>
          </p:cNvPr>
          <p:cNvSpPr>
            <a:spLocks noGrp="1"/>
          </p:cNvSpPr>
          <p:nvPr>
            <p:ph sz="quarter" idx="14"/>
          </p:nvPr>
        </p:nvSpPr>
        <p:spPr>
          <a:xfrm>
            <a:off x="8434307" y="335786"/>
            <a:ext cx="3383280" cy="1188720"/>
          </a:xfrm>
          <a:prstGeom prst="rect">
            <a:avLst/>
          </a:prstGeom>
          <a:solidFill>
            <a:schemeClr val="accent2"/>
          </a:solidFill>
          <a:ln>
            <a:noFill/>
          </a:ln>
          <a:effectLst/>
          <a:scene3d>
            <a:camera prst="orthographicFront"/>
            <a:lightRig rig="threePt" dir="t"/>
          </a:scene3d>
          <a:sp3d>
            <a:bevelT prst="angle"/>
          </a:sp3d>
        </p:spPr>
        <p:txBody>
          <a:bodyPr lIns="91440" rIns="91440"/>
          <a:lstStyle/>
          <a:p>
            <a:pPr marL="0" indent="0" algn="ctr">
              <a:lnSpc>
                <a:spcPct val="150000"/>
              </a:lnSpc>
              <a:spcBef>
                <a:spcPts val="0"/>
              </a:spcBef>
              <a:buNone/>
            </a:pPr>
            <a:r>
              <a:rPr lang="en-US" sz="1600" b="1" dirty="0">
                <a:solidFill>
                  <a:schemeClr val="bg1"/>
                </a:solidFill>
              </a:rPr>
              <a:t>Early Screening Inventory-Revised*</a:t>
            </a:r>
          </a:p>
        </p:txBody>
      </p:sp>
      <p:sp>
        <p:nvSpPr>
          <p:cNvPr id="9" name="Content Placeholder 8">
            <a:extLst>
              <a:ext uri="{FF2B5EF4-FFF2-40B4-BE49-F238E27FC236}">
                <a16:creationId xmlns:a16="http://schemas.microsoft.com/office/drawing/2014/main" id="{82034564-310B-2700-ED0E-405350F437C3}"/>
              </a:ext>
            </a:extLst>
          </p:cNvPr>
          <p:cNvSpPr>
            <a:spLocks noGrp="1"/>
          </p:cNvSpPr>
          <p:nvPr>
            <p:ph sz="quarter" idx="15"/>
          </p:nvPr>
        </p:nvSpPr>
        <p:spPr>
          <a:xfrm>
            <a:off x="8434307" y="1938896"/>
            <a:ext cx="3383280" cy="1188720"/>
          </a:xfrm>
          <a:prstGeom prst="rect">
            <a:avLst/>
          </a:prstGeom>
          <a:solidFill>
            <a:schemeClr val="tx2"/>
          </a:solidFill>
          <a:ln>
            <a:noFill/>
          </a:ln>
          <a:effectLst/>
          <a:scene3d>
            <a:camera prst="orthographicFront"/>
            <a:lightRig rig="threePt" dir="t"/>
          </a:scene3d>
          <a:sp3d>
            <a:bevelT prst="angle"/>
          </a:sp3d>
        </p:spPr>
        <p:txBody>
          <a:bodyPr lIns="91440" rIns="91440"/>
          <a:lstStyle/>
          <a:p>
            <a:pPr marL="0" indent="0" algn="ctr">
              <a:lnSpc>
                <a:spcPct val="150000"/>
              </a:lnSpc>
              <a:buNone/>
            </a:pPr>
            <a:r>
              <a:rPr lang="en-US" sz="1600" b="1" dirty="0">
                <a:solidFill>
                  <a:schemeClr val="bg1"/>
                </a:solidFill>
              </a:rPr>
              <a:t>Learning Accomplishment Profile-Diagnostic Tools*</a:t>
            </a:r>
          </a:p>
        </p:txBody>
      </p:sp>
      <p:sp>
        <p:nvSpPr>
          <p:cNvPr id="12" name="Content Placeholder 11">
            <a:extLst>
              <a:ext uri="{FF2B5EF4-FFF2-40B4-BE49-F238E27FC236}">
                <a16:creationId xmlns:a16="http://schemas.microsoft.com/office/drawing/2014/main" id="{59CC11D5-7839-9A58-3164-E4B6BDAEE0E0}"/>
              </a:ext>
            </a:extLst>
          </p:cNvPr>
          <p:cNvSpPr>
            <a:spLocks noGrp="1"/>
          </p:cNvSpPr>
          <p:nvPr>
            <p:ph sz="quarter" idx="16"/>
          </p:nvPr>
        </p:nvSpPr>
        <p:spPr>
          <a:xfrm>
            <a:off x="8434307" y="3542006"/>
            <a:ext cx="3383280" cy="1188720"/>
          </a:xfrm>
          <a:prstGeom prst="rect">
            <a:avLst/>
          </a:prstGeom>
          <a:solidFill>
            <a:schemeClr val="accent1"/>
          </a:solidFill>
          <a:ln>
            <a:noFill/>
          </a:ln>
          <a:effectLst/>
          <a:scene3d>
            <a:camera prst="orthographicFront"/>
            <a:lightRig rig="threePt" dir="t"/>
          </a:scene3d>
          <a:sp3d>
            <a:bevelT prst="angle"/>
          </a:sp3d>
        </p:spPr>
        <p:txBody>
          <a:bodyPr lIns="91440" rIns="91440"/>
          <a:lstStyle/>
          <a:p>
            <a:pPr marL="0" indent="0" algn="ctr">
              <a:lnSpc>
                <a:spcPct val="150000"/>
              </a:lnSpc>
              <a:buNone/>
            </a:pPr>
            <a:r>
              <a:rPr lang="en-US" sz="1600" b="1">
                <a:solidFill>
                  <a:schemeClr val="bg1"/>
                </a:solidFill>
              </a:rPr>
              <a:t>Parents’ Evaluation of Developmental Status*</a:t>
            </a:r>
          </a:p>
        </p:txBody>
      </p:sp>
      <p:sp>
        <p:nvSpPr>
          <p:cNvPr id="13" name="Content Placeholder 12">
            <a:extLst>
              <a:ext uri="{FF2B5EF4-FFF2-40B4-BE49-F238E27FC236}">
                <a16:creationId xmlns:a16="http://schemas.microsoft.com/office/drawing/2014/main" id="{ECC15469-51BA-0F67-53A9-425EC917A303}"/>
              </a:ext>
              <a:ext uri="{C183D7F6-B498-43B3-948B-1728B52AA6E4}">
                <adec:decorative xmlns:adec="http://schemas.microsoft.com/office/drawing/2017/decorative" val="0"/>
              </a:ext>
            </a:extLst>
          </p:cNvPr>
          <p:cNvSpPr>
            <a:spLocks noGrp="1"/>
          </p:cNvSpPr>
          <p:nvPr>
            <p:ph sz="quarter" idx="17"/>
          </p:nvPr>
        </p:nvSpPr>
        <p:spPr>
          <a:xfrm rot="468144">
            <a:off x="8997311" y="5184262"/>
            <a:ext cx="2715615" cy="1227761"/>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440" rIns="91440" bIns="182880" anchor="b"/>
          <a:lstStyle/>
          <a:p>
            <a:pPr marL="0" indent="0" algn="ctr">
              <a:spcBef>
                <a:spcPts val="0"/>
              </a:spcBef>
              <a:buNone/>
            </a:pPr>
            <a:r>
              <a:rPr lang="en-US" sz="2800" dirty="0">
                <a:solidFill>
                  <a:schemeClr val="bg1"/>
                </a:solidFill>
              </a:rPr>
              <a:t>*</a:t>
            </a:r>
            <a:r>
              <a:rPr lang="en-US" sz="1400" dirty="0">
                <a:solidFill>
                  <a:schemeClr val="bg1"/>
                </a:solidFill>
              </a:rPr>
              <a:t> </a:t>
            </a:r>
            <a:r>
              <a:rPr lang="en-US" sz="1400" b="1" i="1" dirty="0">
                <a:solidFill>
                  <a:schemeClr val="bg1"/>
                </a:solidFill>
              </a:rPr>
              <a:t>Indicates availability in different languages</a:t>
            </a:r>
          </a:p>
        </p:txBody>
      </p:sp>
      <p:pic>
        <p:nvPicPr>
          <p:cNvPr id="20" name="Graphic 19" descr="Mental Health outline">
            <a:extLst>
              <a:ext uri="{FF2B5EF4-FFF2-40B4-BE49-F238E27FC236}">
                <a16:creationId xmlns:a16="http://schemas.microsoft.com/office/drawing/2014/main" id="{8C326B93-45C4-19F7-3EE8-3A8865AAB96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1042" y="3530286"/>
            <a:ext cx="1926958" cy="1926958"/>
          </a:xfrm>
          <a:prstGeom prst="rect">
            <a:avLst/>
          </a:prstGeom>
        </p:spPr>
      </p:pic>
      <p:grpSp>
        <p:nvGrpSpPr>
          <p:cNvPr id="40" name="Group 39">
            <a:extLst>
              <a:ext uri="{FF2B5EF4-FFF2-40B4-BE49-F238E27FC236}">
                <a16:creationId xmlns:a16="http://schemas.microsoft.com/office/drawing/2014/main" id="{62D7CD58-9BF5-3B9C-577E-DFE863A85D18}"/>
              </a:ext>
              <a:ext uri="{C183D7F6-B498-43B3-948B-1728B52AA6E4}">
                <adec:decorative xmlns:adec="http://schemas.microsoft.com/office/drawing/2017/decorative" val="1"/>
              </a:ext>
            </a:extLst>
          </p:cNvPr>
          <p:cNvGrpSpPr/>
          <p:nvPr/>
        </p:nvGrpSpPr>
        <p:grpSpPr>
          <a:xfrm rot="574850">
            <a:off x="10169130" y="5172082"/>
            <a:ext cx="530352" cy="548640"/>
            <a:chOff x="9803256" y="4957384"/>
            <a:chExt cx="548640" cy="583407"/>
          </a:xfrm>
        </p:grpSpPr>
        <p:sp>
          <p:nvSpPr>
            <p:cNvPr id="32" name="Oval 31">
              <a:extLst>
                <a:ext uri="{FF2B5EF4-FFF2-40B4-BE49-F238E27FC236}">
                  <a16:creationId xmlns:a16="http://schemas.microsoft.com/office/drawing/2014/main" id="{5A5AAAE2-04A2-223B-FDDD-2B6BB819AB25}"/>
                </a:ext>
              </a:extLst>
            </p:cNvPr>
            <p:cNvSpPr/>
            <p:nvPr/>
          </p:nvSpPr>
          <p:spPr>
            <a:xfrm>
              <a:off x="9803256" y="4992151"/>
              <a:ext cx="548640" cy="5486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D8F3D6CD-CA09-377C-1D9E-EB05C2D99E77}"/>
                </a:ext>
              </a:extLst>
            </p:cNvPr>
            <p:cNvCxnSpPr>
              <a:cxnSpLocks/>
            </p:cNvCxnSpPr>
            <p:nvPr/>
          </p:nvCxnSpPr>
          <p:spPr>
            <a:xfrm>
              <a:off x="10069031" y="4957384"/>
              <a:ext cx="0" cy="241976"/>
            </a:xfrm>
            <a:prstGeom prst="line">
              <a:avLst/>
            </a:prstGeom>
            <a:ln w="260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FBAD0A18-A0FE-5FD7-2BCF-C4FA89E0A311}"/>
              </a:ext>
              <a:ext uri="{C183D7F6-B498-43B3-948B-1728B52AA6E4}">
                <adec:decorative xmlns:adec="http://schemas.microsoft.com/office/drawing/2017/decorative" val="1"/>
              </a:ext>
            </a:extLst>
          </p:cNvPr>
          <p:cNvGrpSpPr/>
          <p:nvPr/>
        </p:nvGrpSpPr>
        <p:grpSpPr>
          <a:xfrm rot="10955018">
            <a:off x="8453315" y="5212449"/>
            <a:ext cx="754852" cy="548640"/>
            <a:chOff x="10802680" y="5562134"/>
            <a:chExt cx="754852" cy="548640"/>
          </a:xfrm>
          <a:effectLst>
            <a:outerShdw blurRad="50800" dist="38100" dir="5400000" algn="t" rotWithShape="0">
              <a:prstClr val="black">
                <a:alpha val="40000"/>
              </a:prstClr>
            </a:outerShdw>
          </a:effectLst>
        </p:grpSpPr>
        <p:sp>
          <p:nvSpPr>
            <p:cNvPr id="10" name="Oval 9">
              <a:extLst>
                <a:ext uri="{FF2B5EF4-FFF2-40B4-BE49-F238E27FC236}">
                  <a16:creationId xmlns:a16="http://schemas.microsoft.com/office/drawing/2014/main" id="{D72B3A10-C6D0-CB8C-E332-E2C6A3148E10}"/>
                </a:ext>
              </a:extLst>
            </p:cNvPr>
            <p:cNvSpPr/>
            <p:nvPr/>
          </p:nvSpPr>
          <p:spPr>
            <a:xfrm>
              <a:off x="11008892" y="5562134"/>
              <a:ext cx="548640" cy="548640"/>
            </a:xfrm>
            <a:prstGeom prst="ellipse">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D9271B4-5B03-B775-7C65-A6F911DA07B0}"/>
                </a:ext>
              </a:extLst>
            </p:cNvPr>
            <p:cNvCxnSpPr>
              <a:cxnSpLocks/>
            </p:cNvCxnSpPr>
            <p:nvPr/>
          </p:nvCxnSpPr>
          <p:spPr>
            <a:xfrm flipH="1">
              <a:off x="10802680" y="5820395"/>
              <a:ext cx="543545" cy="0"/>
            </a:xfrm>
            <a:prstGeom prst="line">
              <a:avLst/>
            </a:prstGeom>
            <a:ln w="276225">
              <a:noFill/>
            </a:ln>
            <a:effectLst>
              <a:outerShdw blurRad="190500" dist="228600" dir="2700000" algn="ctr">
                <a:srgbClr val="000000">
                  <a:alpha val="30000"/>
                </a:srgbClr>
              </a:outerShdw>
            </a:effectLst>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F50F5069-B937-7BF5-AEA6-0746E7D6453B}"/>
              </a:ext>
              <a:ext uri="{C183D7F6-B498-43B3-948B-1728B52AA6E4}">
                <adec:decorative xmlns:adec="http://schemas.microsoft.com/office/drawing/2017/decorative" val="1"/>
              </a:ext>
            </a:extLst>
          </p:cNvPr>
          <p:cNvSpPr/>
          <p:nvPr/>
        </p:nvSpPr>
        <p:spPr>
          <a:xfrm rot="474267">
            <a:off x="8906674" y="5397622"/>
            <a:ext cx="128093" cy="2517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59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AAD2E5-7259-6BC2-8610-53FC18A0597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944E6D3-198F-A8FC-FF6D-3F7895541B67}"/>
              </a:ext>
            </a:extLst>
          </p:cNvPr>
          <p:cNvSpPr>
            <a:spLocks noGrp="1"/>
          </p:cNvSpPr>
          <p:nvPr>
            <p:ph type="title"/>
          </p:nvPr>
        </p:nvSpPr>
        <p:spPr>
          <a:xfrm>
            <a:off x="0" y="-2021"/>
            <a:ext cx="12191999" cy="1216152"/>
          </a:xfrm>
          <a:gradFill flip="none" rotWithShape="1">
            <a:gsLst>
              <a:gs pos="0">
                <a:schemeClr val="accent1">
                  <a:lumMod val="40000"/>
                  <a:lumOff val="60000"/>
                </a:schemeClr>
              </a:gs>
              <a:gs pos="0">
                <a:schemeClr val="accent3"/>
              </a:gs>
              <a:gs pos="100000">
                <a:schemeClr val="accent3">
                  <a:lumMod val="50000"/>
                </a:schemeClr>
              </a:gs>
            </a:gsLst>
            <a:lin ang="10800000" scaled="1"/>
            <a:tileRect/>
          </a:gradFill>
          <a:ln>
            <a:noFill/>
          </a:ln>
        </p:spPr>
        <p:txBody>
          <a:bodyPr lIns="640080" tIns="91440" rIns="91440" bIns="91440"/>
          <a:lstStyle/>
          <a:p>
            <a:pPr algn="l"/>
            <a:r>
              <a:rPr lang="en-US" dirty="0"/>
              <a:t>Mental Health &amp; Trauma-Specific Screening Tools</a:t>
            </a:r>
          </a:p>
        </p:txBody>
      </p:sp>
      <p:sp>
        <p:nvSpPr>
          <p:cNvPr id="2" name="Content Placeholder 1">
            <a:extLst>
              <a:ext uri="{FF2B5EF4-FFF2-40B4-BE49-F238E27FC236}">
                <a16:creationId xmlns:a16="http://schemas.microsoft.com/office/drawing/2014/main" id="{228F1A79-DBA9-D4DC-4DEC-09890EBD50E6}"/>
              </a:ext>
            </a:extLst>
          </p:cNvPr>
          <p:cNvSpPr>
            <a:spLocks noGrp="1"/>
          </p:cNvSpPr>
          <p:nvPr>
            <p:ph idx="1"/>
          </p:nvPr>
        </p:nvSpPr>
        <p:spPr>
          <a:xfrm>
            <a:off x="254687" y="1490719"/>
            <a:ext cx="2743200" cy="1828800"/>
          </a:xfrm>
          <a:solidFill>
            <a:schemeClr val="accent1">
              <a:alpha val="97000"/>
            </a:schemeClr>
          </a:solidFill>
          <a:ln>
            <a:noFill/>
          </a:ln>
          <a:effectLst/>
          <a:scene3d>
            <a:camera prst="orthographicFront">
              <a:rot lat="0" lon="0" rev="0"/>
            </a:camera>
            <a:lightRig rig="contrasting" dir="t">
              <a:rot lat="0" lon="0" rev="1500000"/>
            </a:lightRig>
          </a:scene3d>
          <a:sp3d prstMaterial="metal">
            <a:bevelT w="88900" h="88900"/>
          </a:sp3d>
        </p:spPr>
        <p:txBody>
          <a:bodyPr/>
          <a:lstStyle/>
          <a:p>
            <a:r>
              <a:rPr lang="en-US" sz="1800" b="1" dirty="0">
                <a:solidFill>
                  <a:schemeClr val="bg1"/>
                </a:solidFill>
              </a:rPr>
              <a:t>Patient Health Questionnaire*</a:t>
            </a:r>
          </a:p>
        </p:txBody>
      </p:sp>
      <p:sp>
        <p:nvSpPr>
          <p:cNvPr id="3" name="Content Placeholder 2">
            <a:extLst>
              <a:ext uri="{FF2B5EF4-FFF2-40B4-BE49-F238E27FC236}">
                <a16:creationId xmlns:a16="http://schemas.microsoft.com/office/drawing/2014/main" id="{52F4E40D-7352-950F-DFF8-4EE87C6D078B}"/>
              </a:ext>
            </a:extLst>
          </p:cNvPr>
          <p:cNvSpPr>
            <a:spLocks noGrp="1"/>
          </p:cNvSpPr>
          <p:nvPr>
            <p:ph sz="quarter" idx="11"/>
          </p:nvPr>
        </p:nvSpPr>
        <p:spPr>
          <a:xfrm>
            <a:off x="254687" y="3659275"/>
            <a:ext cx="2743200" cy="1828800"/>
          </a:xfrm>
          <a:prstGeom prst="rect">
            <a:avLst/>
          </a:prstGeom>
          <a:solidFill>
            <a:schemeClr val="accent2">
              <a:lumMod val="75000"/>
            </a:schemeClr>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spcBef>
                <a:spcPts val="0"/>
              </a:spcBef>
              <a:buNone/>
            </a:pPr>
            <a:r>
              <a:rPr lang="en-US" sz="1800" b="1" dirty="0">
                <a:solidFill>
                  <a:schemeClr val="bg1"/>
                </a:solidFill>
              </a:rPr>
              <a:t>Pediatric Symptom Checklist*</a:t>
            </a:r>
          </a:p>
        </p:txBody>
      </p:sp>
      <p:sp>
        <p:nvSpPr>
          <p:cNvPr id="4" name="Content Placeholder 3">
            <a:extLst>
              <a:ext uri="{FF2B5EF4-FFF2-40B4-BE49-F238E27FC236}">
                <a16:creationId xmlns:a16="http://schemas.microsoft.com/office/drawing/2014/main" id="{A9D17EAC-F621-556C-586D-6B21755C2B38}"/>
              </a:ext>
            </a:extLst>
          </p:cNvPr>
          <p:cNvSpPr>
            <a:spLocks noGrp="1"/>
          </p:cNvSpPr>
          <p:nvPr>
            <p:ph sz="quarter" idx="12"/>
          </p:nvPr>
        </p:nvSpPr>
        <p:spPr>
          <a:xfrm>
            <a:off x="3236754" y="1490719"/>
            <a:ext cx="2743200" cy="1828800"/>
          </a:xfrm>
          <a:prstGeom prst="rect">
            <a:avLst/>
          </a:prstGeom>
          <a:solidFill>
            <a:schemeClr val="accent3"/>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spcBef>
                <a:spcPts val="0"/>
              </a:spcBef>
              <a:buNone/>
            </a:pPr>
            <a:r>
              <a:rPr lang="en-US" sz="1800" b="1" dirty="0">
                <a:solidFill>
                  <a:schemeClr val="bg1"/>
                </a:solidFill>
              </a:rPr>
              <a:t>Strengths and Difficulties Questionnaire*</a:t>
            </a:r>
          </a:p>
        </p:txBody>
      </p:sp>
      <p:sp>
        <p:nvSpPr>
          <p:cNvPr id="5" name="Content Placeholder 4">
            <a:extLst>
              <a:ext uri="{FF2B5EF4-FFF2-40B4-BE49-F238E27FC236}">
                <a16:creationId xmlns:a16="http://schemas.microsoft.com/office/drawing/2014/main" id="{B6D93B2F-8526-7002-684A-F907BC6BA40C}"/>
              </a:ext>
            </a:extLst>
          </p:cNvPr>
          <p:cNvSpPr>
            <a:spLocks noGrp="1"/>
          </p:cNvSpPr>
          <p:nvPr>
            <p:ph sz="quarter" idx="13"/>
          </p:nvPr>
        </p:nvSpPr>
        <p:spPr>
          <a:xfrm>
            <a:off x="3236754" y="3659275"/>
            <a:ext cx="2743200" cy="1828800"/>
          </a:xfrm>
          <a:prstGeom prst="rect">
            <a:avLst/>
          </a:prstGeom>
          <a:solidFill>
            <a:schemeClr val="accent2"/>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spcBef>
                <a:spcPts val="0"/>
              </a:spcBef>
              <a:buNone/>
            </a:pPr>
            <a:r>
              <a:rPr lang="en-US" sz="1800" b="1" dirty="0">
                <a:solidFill>
                  <a:schemeClr val="bg1"/>
                </a:solidFill>
              </a:rPr>
              <a:t>Acute Stress Checklist </a:t>
            </a:r>
          </a:p>
          <a:p>
            <a:pPr marL="0" indent="0" algn="ctr">
              <a:spcBef>
                <a:spcPts val="0"/>
              </a:spcBef>
              <a:buNone/>
            </a:pPr>
            <a:r>
              <a:rPr lang="en-US" sz="1800" b="1" dirty="0">
                <a:solidFill>
                  <a:schemeClr val="bg1"/>
                </a:solidFill>
              </a:rPr>
              <a:t>for Children*</a:t>
            </a:r>
          </a:p>
        </p:txBody>
      </p:sp>
      <p:sp>
        <p:nvSpPr>
          <p:cNvPr id="6" name="Content Placeholder 5">
            <a:extLst>
              <a:ext uri="{FF2B5EF4-FFF2-40B4-BE49-F238E27FC236}">
                <a16:creationId xmlns:a16="http://schemas.microsoft.com/office/drawing/2014/main" id="{88C01DD6-0618-BD33-98ED-0DD46D0E7158}"/>
              </a:ext>
            </a:extLst>
          </p:cNvPr>
          <p:cNvSpPr>
            <a:spLocks noGrp="1"/>
          </p:cNvSpPr>
          <p:nvPr>
            <p:ph sz="quarter" idx="14"/>
          </p:nvPr>
        </p:nvSpPr>
        <p:spPr>
          <a:xfrm>
            <a:off x="6218821" y="1490719"/>
            <a:ext cx="2743200" cy="1828800"/>
          </a:xfrm>
          <a:prstGeom prst="rect">
            <a:avLst/>
          </a:prstGeom>
          <a:solidFill>
            <a:schemeClr val="accent2"/>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spcBef>
                <a:spcPts val="0"/>
              </a:spcBef>
              <a:buNone/>
            </a:pPr>
            <a:r>
              <a:rPr lang="en-US" sz="1800" b="1" dirty="0">
                <a:solidFill>
                  <a:schemeClr val="bg1"/>
                </a:solidFill>
              </a:rPr>
              <a:t>Child PTSD </a:t>
            </a:r>
          </a:p>
          <a:p>
            <a:pPr marL="0" indent="0" algn="ctr">
              <a:lnSpc>
                <a:spcPct val="100000"/>
              </a:lnSpc>
              <a:spcBef>
                <a:spcPts val="0"/>
              </a:spcBef>
              <a:buNone/>
            </a:pPr>
            <a:r>
              <a:rPr lang="en-US" sz="1800" b="1" dirty="0">
                <a:solidFill>
                  <a:schemeClr val="bg1"/>
                </a:solidFill>
              </a:rPr>
              <a:t>Symptom Scale*</a:t>
            </a:r>
          </a:p>
        </p:txBody>
      </p:sp>
      <p:sp>
        <p:nvSpPr>
          <p:cNvPr id="7" name="Content Placeholder 6">
            <a:extLst>
              <a:ext uri="{FF2B5EF4-FFF2-40B4-BE49-F238E27FC236}">
                <a16:creationId xmlns:a16="http://schemas.microsoft.com/office/drawing/2014/main" id="{2E2F67A8-A785-45ED-F338-50348DA7956A}"/>
              </a:ext>
            </a:extLst>
          </p:cNvPr>
          <p:cNvSpPr>
            <a:spLocks noGrp="1"/>
          </p:cNvSpPr>
          <p:nvPr>
            <p:ph sz="quarter" idx="15"/>
          </p:nvPr>
        </p:nvSpPr>
        <p:spPr>
          <a:xfrm>
            <a:off x="6218821" y="3659275"/>
            <a:ext cx="2743200" cy="1828800"/>
          </a:xfrm>
          <a:prstGeom prst="rect">
            <a:avLst/>
          </a:prstGeom>
          <a:solidFill>
            <a:schemeClr val="accent3"/>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50000"/>
              </a:lnSpc>
              <a:spcBef>
                <a:spcPts val="0"/>
              </a:spcBef>
              <a:buNone/>
            </a:pPr>
            <a:r>
              <a:rPr lang="en-US" sz="1800" b="1" dirty="0">
                <a:solidFill>
                  <a:schemeClr val="bg1"/>
                </a:solidFill>
              </a:rPr>
              <a:t>Child Trauma Screen*</a:t>
            </a:r>
          </a:p>
        </p:txBody>
      </p:sp>
      <p:sp>
        <p:nvSpPr>
          <p:cNvPr id="9" name="Content Placeholder 8">
            <a:extLst>
              <a:ext uri="{FF2B5EF4-FFF2-40B4-BE49-F238E27FC236}">
                <a16:creationId xmlns:a16="http://schemas.microsoft.com/office/drawing/2014/main" id="{9B2BD84E-F76D-24D5-BD6B-ADA9EE63152B}"/>
              </a:ext>
            </a:extLst>
          </p:cNvPr>
          <p:cNvSpPr>
            <a:spLocks noGrp="1"/>
          </p:cNvSpPr>
          <p:nvPr>
            <p:ph sz="quarter" idx="16"/>
          </p:nvPr>
        </p:nvSpPr>
        <p:spPr>
          <a:xfrm>
            <a:off x="9200888" y="1490719"/>
            <a:ext cx="2743200" cy="1828800"/>
          </a:xfrm>
          <a:prstGeom prst="rect">
            <a:avLst/>
          </a:prstGeom>
          <a:solidFill>
            <a:schemeClr val="accent2">
              <a:lumMod val="50000"/>
            </a:schemeClr>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spcBef>
                <a:spcPts val="0"/>
              </a:spcBef>
              <a:buNone/>
            </a:pPr>
            <a:r>
              <a:rPr lang="en-US" sz="1800" b="1" dirty="0">
                <a:solidFill>
                  <a:schemeClr val="bg1"/>
                </a:solidFill>
              </a:rPr>
              <a:t>Children’s Revised Impact of Event Scale*</a:t>
            </a:r>
          </a:p>
        </p:txBody>
      </p:sp>
      <p:sp>
        <p:nvSpPr>
          <p:cNvPr id="11" name="Content Placeholder 10">
            <a:extLst>
              <a:ext uri="{FF2B5EF4-FFF2-40B4-BE49-F238E27FC236}">
                <a16:creationId xmlns:a16="http://schemas.microsoft.com/office/drawing/2014/main" id="{48D480FB-61BA-BE18-EEA0-E6A202CF0608}"/>
              </a:ext>
            </a:extLst>
          </p:cNvPr>
          <p:cNvSpPr>
            <a:spLocks noGrp="1"/>
          </p:cNvSpPr>
          <p:nvPr>
            <p:ph sz="quarter" idx="17"/>
          </p:nvPr>
        </p:nvSpPr>
        <p:spPr>
          <a:xfrm>
            <a:off x="9200888" y="3659275"/>
            <a:ext cx="2743200" cy="1828800"/>
          </a:xfrm>
          <a:solidFill>
            <a:schemeClr val="accent1"/>
          </a:solidFill>
          <a:ln>
            <a:noFill/>
          </a:ln>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1800" b="1" dirty="0">
                <a:solidFill>
                  <a:schemeClr val="bg1"/>
                </a:solidFill>
              </a:rPr>
              <a:t>Screen for Child Anxiety Related Disorder (SCARED) Brief Assessment of PTS Symptoms*</a:t>
            </a:r>
          </a:p>
        </p:txBody>
      </p:sp>
      <p:sp>
        <p:nvSpPr>
          <p:cNvPr id="13" name="Content Placeholder 12">
            <a:extLst>
              <a:ext uri="{FF2B5EF4-FFF2-40B4-BE49-F238E27FC236}">
                <a16:creationId xmlns:a16="http://schemas.microsoft.com/office/drawing/2014/main" id="{9FC382AF-47C0-4C13-AA32-F442AD0CE794}"/>
              </a:ext>
            </a:extLst>
          </p:cNvPr>
          <p:cNvSpPr>
            <a:spLocks noGrp="1"/>
          </p:cNvSpPr>
          <p:nvPr>
            <p:ph sz="quarter" idx="19"/>
          </p:nvPr>
        </p:nvSpPr>
        <p:spPr>
          <a:xfrm>
            <a:off x="1529390" y="5764663"/>
            <a:ext cx="9176084" cy="805261"/>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40" rIns="91440"/>
          <a:lstStyle/>
          <a:p>
            <a:pPr marL="0" indent="0" algn="ctr">
              <a:spcBef>
                <a:spcPts val="0"/>
              </a:spcBef>
              <a:buNone/>
            </a:pPr>
            <a:r>
              <a:rPr lang="en-US" sz="3200" b="1" dirty="0">
                <a:solidFill>
                  <a:schemeClr val="bg1"/>
                </a:solidFill>
              </a:rPr>
              <a:t>*</a:t>
            </a:r>
            <a:r>
              <a:rPr lang="en-US" sz="1600" b="1" dirty="0">
                <a:solidFill>
                  <a:schemeClr val="bg1"/>
                </a:solidFill>
              </a:rPr>
              <a:t> </a:t>
            </a:r>
            <a:r>
              <a:rPr lang="en-US" sz="2000" b="1" i="1" dirty="0">
                <a:solidFill>
                  <a:schemeClr val="bg1"/>
                </a:solidFill>
              </a:rPr>
              <a:t>Indicates availability in different languages</a:t>
            </a:r>
          </a:p>
        </p:txBody>
      </p:sp>
      <p:pic>
        <p:nvPicPr>
          <p:cNvPr id="15" name="Graphic 14">
            <a:extLst>
              <a:ext uri="{FF2B5EF4-FFF2-40B4-BE49-F238E27FC236}">
                <a16:creationId xmlns:a16="http://schemas.microsoft.com/office/drawing/2014/main" id="{4BF8800B-9965-A3F2-1C00-622C923A351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10884338" y="148855"/>
            <a:ext cx="914400" cy="914400"/>
          </a:xfrm>
          <a:prstGeom prst="rect">
            <a:avLst/>
          </a:prstGeom>
        </p:spPr>
      </p:pic>
    </p:spTree>
    <p:extLst>
      <p:ext uri="{BB962C8B-B14F-4D97-AF65-F5344CB8AC3E}">
        <p14:creationId xmlns:p14="http://schemas.microsoft.com/office/powerpoint/2010/main" val="3842395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EE4814-40CD-0D71-7674-353A3247313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4E29729-D721-8624-A1F3-6934358E2461}"/>
              </a:ext>
            </a:extLst>
          </p:cNvPr>
          <p:cNvSpPr>
            <a:spLocks noGrp="1"/>
          </p:cNvSpPr>
          <p:nvPr>
            <p:ph type="title"/>
          </p:nvPr>
        </p:nvSpPr>
        <p:spPr>
          <a:xfrm>
            <a:off x="0" y="0"/>
            <a:ext cx="4169043" cy="6851650"/>
          </a:xfrm>
          <a:gradFill>
            <a:gsLst>
              <a:gs pos="0">
                <a:schemeClr val="accent1">
                  <a:lumMod val="40000"/>
                  <a:lumOff val="60000"/>
                </a:schemeClr>
              </a:gs>
              <a:gs pos="21000">
                <a:schemeClr val="accent3"/>
              </a:gs>
              <a:gs pos="100000">
                <a:schemeClr val="accent3">
                  <a:lumMod val="50000"/>
                </a:schemeClr>
              </a:gs>
            </a:gsLst>
            <a:path path="circle">
              <a:fillToRect l="50000" t="130000" r="50000" b="-30000"/>
            </a:path>
          </a:gradFill>
          <a:ln>
            <a:noFill/>
          </a:ln>
        </p:spPr>
        <p:txBody>
          <a:bodyPr tIns="91440" rIns="91440" bIns="2011680"/>
          <a:lstStyle/>
          <a:p>
            <a:r>
              <a:rPr lang="en-US" dirty="0"/>
              <a:t>Adolescent Substance Use Screening Tools</a:t>
            </a:r>
          </a:p>
        </p:txBody>
      </p:sp>
      <p:sp>
        <p:nvSpPr>
          <p:cNvPr id="3" name="Content Placeholder 2">
            <a:extLst>
              <a:ext uri="{FF2B5EF4-FFF2-40B4-BE49-F238E27FC236}">
                <a16:creationId xmlns:a16="http://schemas.microsoft.com/office/drawing/2014/main" id="{E37FD87E-F819-2C69-4457-E9BF4072906F}"/>
              </a:ext>
            </a:extLst>
          </p:cNvPr>
          <p:cNvSpPr>
            <a:spLocks noGrp="1"/>
          </p:cNvSpPr>
          <p:nvPr>
            <p:ph idx="1"/>
          </p:nvPr>
        </p:nvSpPr>
        <p:spPr>
          <a:xfrm>
            <a:off x="4584805" y="704628"/>
            <a:ext cx="3384551" cy="1828800"/>
          </a:xfrm>
          <a:prstGeom prst="rect">
            <a:avLst/>
          </a:prstGeom>
          <a:solidFill>
            <a:schemeClr val="accent3"/>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buNone/>
            </a:pPr>
            <a:r>
              <a:rPr lang="en-US" sz="1800" b="1" dirty="0">
                <a:solidFill>
                  <a:schemeClr val="bg1"/>
                </a:solidFill>
              </a:rPr>
              <a:t>Alcohol Screening and Brief Intervention for Youth: </a:t>
            </a:r>
          </a:p>
          <a:p>
            <a:pPr marL="0" indent="0" algn="ctr">
              <a:lnSpc>
                <a:spcPct val="100000"/>
              </a:lnSpc>
              <a:buNone/>
            </a:pPr>
            <a:r>
              <a:rPr lang="en-US" sz="1800" b="1" dirty="0">
                <a:solidFill>
                  <a:schemeClr val="bg1"/>
                </a:solidFill>
              </a:rPr>
              <a:t>A Practitioner’s Guide*</a:t>
            </a:r>
          </a:p>
        </p:txBody>
      </p:sp>
      <p:sp>
        <p:nvSpPr>
          <p:cNvPr id="4" name="Content Placeholder 3">
            <a:extLst>
              <a:ext uri="{FF2B5EF4-FFF2-40B4-BE49-F238E27FC236}">
                <a16:creationId xmlns:a16="http://schemas.microsoft.com/office/drawing/2014/main" id="{927AA4EB-AC28-3359-1FF7-6B5DC5B0AA41}"/>
              </a:ext>
            </a:extLst>
          </p:cNvPr>
          <p:cNvSpPr>
            <a:spLocks noGrp="1"/>
          </p:cNvSpPr>
          <p:nvPr>
            <p:ph sz="quarter" idx="11"/>
          </p:nvPr>
        </p:nvSpPr>
        <p:spPr>
          <a:xfrm>
            <a:off x="4602455" y="3222138"/>
            <a:ext cx="3366901" cy="1828800"/>
          </a:xfrm>
          <a:prstGeom prst="rect">
            <a:avLst/>
          </a:prstGeom>
          <a:solidFill>
            <a:schemeClr val="accent1">
              <a:lumMod val="75000"/>
            </a:schemeClr>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buNone/>
            </a:pPr>
            <a:r>
              <a:rPr lang="en-US" sz="1800" b="1" dirty="0">
                <a:solidFill>
                  <a:schemeClr val="bg1"/>
                </a:solidFill>
              </a:rPr>
              <a:t>Screening to Brief Intervention* </a:t>
            </a:r>
          </a:p>
          <a:p>
            <a:pPr marL="0" indent="0" algn="ctr">
              <a:lnSpc>
                <a:spcPct val="150000"/>
              </a:lnSpc>
              <a:buNone/>
            </a:pPr>
            <a:r>
              <a:rPr lang="en-US" sz="1800" b="1" dirty="0">
                <a:solidFill>
                  <a:schemeClr val="bg1"/>
                </a:solidFill>
              </a:rPr>
              <a:t>(S2BI)</a:t>
            </a:r>
          </a:p>
        </p:txBody>
      </p:sp>
      <p:sp>
        <p:nvSpPr>
          <p:cNvPr id="5" name="Content Placeholder 4">
            <a:extLst>
              <a:ext uri="{FF2B5EF4-FFF2-40B4-BE49-F238E27FC236}">
                <a16:creationId xmlns:a16="http://schemas.microsoft.com/office/drawing/2014/main" id="{02707EAB-6483-BCE2-2152-A731895E6256}"/>
              </a:ext>
            </a:extLst>
          </p:cNvPr>
          <p:cNvSpPr>
            <a:spLocks noGrp="1"/>
          </p:cNvSpPr>
          <p:nvPr>
            <p:ph sz="quarter" idx="12"/>
          </p:nvPr>
        </p:nvSpPr>
        <p:spPr>
          <a:xfrm>
            <a:off x="8420440" y="704628"/>
            <a:ext cx="3366902" cy="1828800"/>
          </a:xfrm>
          <a:prstGeom prst="rect">
            <a:avLst/>
          </a:prstGeom>
          <a:solidFill>
            <a:schemeClr val="tx2"/>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buNone/>
            </a:pPr>
            <a:r>
              <a:rPr lang="en-US" sz="1800" b="1" dirty="0">
                <a:solidFill>
                  <a:schemeClr val="bg1"/>
                </a:solidFill>
              </a:rPr>
              <a:t>Brief Screener for Tobacco, Alcohol, and Other Drugs </a:t>
            </a:r>
          </a:p>
          <a:p>
            <a:pPr marL="0" indent="0" algn="ctr">
              <a:buNone/>
            </a:pPr>
            <a:r>
              <a:rPr lang="en-US" sz="1800" b="1" dirty="0">
                <a:solidFill>
                  <a:schemeClr val="bg1"/>
                </a:solidFill>
              </a:rPr>
              <a:t>(BSTAD)</a:t>
            </a:r>
          </a:p>
        </p:txBody>
      </p:sp>
      <p:sp>
        <p:nvSpPr>
          <p:cNvPr id="6" name="Content Placeholder 5">
            <a:extLst>
              <a:ext uri="{FF2B5EF4-FFF2-40B4-BE49-F238E27FC236}">
                <a16:creationId xmlns:a16="http://schemas.microsoft.com/office/drawing/2014/main" id="{C2B5892C-0727-687C-728C-61F12D95927E}"/>
              </a:ext>
            </a:extLst>
          </p:cNvPr>
          <p:cNvSpPr>
            <a:spLocks noGrp="1"/>
          </p:cNvSpPr>
          <p:nvPr>
            <p:ph sz="quarter" idx="13"/>
          </p:nvPr>
        </p:nvSpPr>
        <p:spPr>
          <a:xfrm>
            <a:off x="8420439" y="3221040"/>
            <a:ext cx="3366903" cy="1828800"/>
          </a:xfrm>
          <a:prstGeom prst="rect">
            <a:avLst/>
          </a:prstGeom>
          <a:solidFill>
            <a:schemeClr val="accent2"/>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spcBef>
                <a:spcPts val="0"/>
              </a:spcBef>
              <a:buNone/>
            </a:pPr>
            <a:r>
              <a:rPr lang="en-US" sz="1800" b="1">
                <a:solidFill>
                  <a:schemeClr val="bg1"/>
                </a:solidFill>
              </a:rPr>
              <a:t>Youth Screening, </a:t>
            </a:r>
          </a:p>
          <a:p>
            <a:pPr marL="0" indent="0" algn="ctr">
              <a:lnSpc>
                <a:spcPct val="100000"/>
              </a:lnSpc>
              <a:spcBef>
                <a:spcPts val="0"/>
              </a:spcBef>
              <a:buNone/>
            </a:pPr>
            <a:r>
              <a:rPr lang="en-US" sz="1800" b="1">
                <a:solidFill>
                  <a:schemeClr val="bg1"/>
                </a:solidFill>
              </a:rPr>
              <a:t>Brief Intervention, and </a:t>
            </a:r>
          </a:p>
          <a:p>
            <a:pPr marL="0" indent="0" algn="ctr">
              <a:lnSpc>
                <a:spcPct val="100000"/>
              </a:lnSpc>
              <a:spcBef>
                <a:spcPts val="0"/>
              </a:spcBef>
              <a:buNone/>
            </a:pPr>
            <a:r>
              <a:rPr lang="en-US" sz="1800" b="1">
                <a:solidFill>
                  <a:schemeClr val="bg1"/>
                </a:solidFill>
              </a:rPr>
              <a:t>Referral to Treatment </a:t>
            </a:r>
          </a:p>
          <a:p>
            <a:pPr marL="0" indent="0" algn="ctr">
              <a:lnSpc>
                <a:spcPct val="100000"/>
              </a:lnSpc>
              <a:buNone/>
            </a:pPr>
            <a:r>
              <a:rPr lang="en-US" sz="1800" b="1">
                <a:solidFill>
                  <a:schemeClr val="bg1"/>
                </a:solidFill>
              </a:rPr>
              <a:t>(YSBIRT)</a:t>
            </a:r>
          </a:p>
        </p:txBody>
      </p:sp>
      <p:sp>
        <p:nvSpPr>
          <p:cNvPr id="13" name="Content Placeholder 12">
            <a:extLst>
              <a:ext uri="{FF2B5EF4-FFF2-40B4-BE49-F238E27FC236}">
                <a16:creationId xmlns:a16="http://schemas.microsoft.com/office/drawing/2014/main" id="{298D14BB-5A1A-E622-AC28-96C6D95F2425}"/>
              </a:ext>
            </a:extLst>
          </p:cNvPr>
          <p:cNvSpPr>
            <a:spLocks noGrp="1"/>
          </p:cNvSpPr>
          <p:nvPr>
            <p:ph sz="quarter" idx="14"/>
          </p:nvPr>
        </p:nvSpPr>
        <p:spPr>
          <a:xfrm>
            <a:off x="4602455" y="5622714"/>
            <a:ext cx="7184887" cy="965227"/>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40" rIns="91440"/>
          <a:lstStyle/>
          <a:p>
            <a:pPr marL="0" indent="0" algn="ctr">
              <a:spcBef>
                <a:spcPts val="0"/>
              </a:spcBef>
              <a:buNone/>
            </a:pPr>
            <a:r>
              <a:rPr lang="en-US" sz="2000" b="1" i="1">
                <a:solidFill>
                  <a:schemeClr val="bg1"/>
                </a:solidFill>
              </a:rPr>
              <a:t>* Indicates availability in different languages</a:t>
            </a:r>
          </a:p>
        </p:txBody>
      </p:sp>
      <p:pic>
        <p:nvPicPr>
          <p:cNvPr id="18" name="Graphic 17">
            <a:extLst>
              <a:ext uri="{FF2B5EF4-FFF2-40B4-BE49-F238E27FC236}">
                <a16:creationId xmlns:a16="http://schemas.microsoft.com/office/drawing/2014/main" id="{D9731A3D-3D14-7D43-FC3D-E3D044F22F9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5634" y="3821222"/>
            <a:ext cx="967303" cy="967303"/>
          </a:xfrm>
          <a:prstGeom prst="rect">
            <a:avLst/>
          </a:prstGeom>
        </p:spPr>
      </p:pic>
      <p:pic>
        <p:nvPicPr>
          <p:cNvPr id="20" name="Graphic 19" descr="List outline">
            <a:extLst>
              <a:ext uri="{FF2B5EF4-FFF2-40B4-BE49-F238E27FC236}">
                <a16:creationId xmlns:a16="http://schemas.microsoft.com/office/drawing/2014/main" id="{56A4C926-D976-E7FB-60DC-A740D045E85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1025" y="3616916"/>
            <a:ext cx="2136836" cy="2136836"/>
          </a:xfrm>
          <a:prstGeom prst="rect">
            <a:avLst/>
          </a:prstGeom>
        </p:spPr>
      </p:pic>
    </p:spTree>
    <p:extLst>
      <p:ext uri="{BB962C8B-B14F-4D97-AF65-F5344CB8AC3E}">
        <p14:creationId xmlns:p14="http://schemas.microsoft.com/office/powerpoint/2010/main" val="332669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566160" cy="6858000"/>
          </a:xfrm>
        </p:spPr>
        <p:txBody>
          <a:bodyPr>
            <a:normAutofit/>
          </a:bodyPr>
          <a:lstStyle/>
          <a:p>
            <a:r>
              <a:rPr lang="en-US" dirty="0">
                <a:latin typeface="+mj-lt"/>
              </a:rPr>
              <a:t>Learning Objectives</a:t>
            </a:r>
          </a:p>
        </p:txBody>
      </p:sp>
      <p:sp>
        <p:nvSpPr>
          <p:cNvPr id="8" name="Content Placeholder 7">
            <a:extLst>
              <a:ext uri="{FF2B5EF4-FFF2-40B4-BE49-F238E27FC236}">
                <a16:creationId xmlns:a16="http://schemas.microsoft.com/office/drawing/2014/main" id="{47A67174-44ED-BC17-2F9F-1606E3276B2C}"/>
              </a:ext>
            </a:extLst>
          </p:cNvPr>
          <p:cNvSpPr>
            <a:spLocks noGrp="1"/>
          </p:cNvSpPr>
          <p:nvPr>
            <p:ph sz="quarter" idx="13"/>
          </p:nvPr>
        </p:nvSpPr>
        <p:spPr>
          <a:xfrm>
            <a:off x="4100514" y="242888"/>
            <a:ext cx="7705044" cy="1090612"/>
          </a:xfrm>
        </p:spPr>
        <p:txBody>
          <a:bodyPr/>
          <a:lstStyle/>
          <a:p>
            <a:r>
              <a:rPr lang="en-US" sz="2800" dirty="0"/>
              <a:t>After completing this training, </a:t>
            </a:r>
            <a:br>
              <a:rPr lang="en-US" sz="2800" dirty="0"/>
            </a:br>
            <a:r>
              <a:rPr lang="en-US" sz="2800" dirty="0"/>
              <a:t>child welfare workers will:</a:t>
            </a:r>
          </a:p>
        </p:txBody>
      </p:sp>
      <p:sp>
        <p:nvSpPr>
          <p:cNvPr id="6" name="Content Placeholder 5">
            <a:extLst>
              <a:ext uri="{FF2B5EF4-FFF2-40B4-BE49-F238E27FC236}">
                <a16:creationId xmlns:a16="http://schemas.microsoft.com/office/drawing/2014/main" id="{17A7844D-4854-6D9F-CD11-526ACF92C697}"/>
              </a:ext>
            </a:extLst>
          </p:cNvPr>
          <p:cNvSpPr>
            <a:spLocks noGrp="1"/>
          </p:cNvSpPr>
          <p:nvPr>
            <p:ph sz="quarter" idx="21"/>
          </p:nvPr>
        </p:nvSpPr>
        <p:spPr>
          <a:xfrm>
            <a:off x="4100514" y="1498600"/>
            <a:ext cx="7705044" cy="5208588"/>
          </a:xfrm>
        </p:spPr>
        <p:txBody>
          <a:bodyPr anchor="t"/>
          <a:lstStyle/>
          <a:p>
            <a:pPr lvl="0">
              <a:lnSpc>
                <a:spcPct val="100000"/>
              </a:lnSpc>
              <a:spcBef>
                <a:spcPts val="600"/>
              </a:spcBef>
              <a:spcAft>
                <a:spcPts val="600"/>
              </a:spcAft>
            </a:pPr>
            <a:r>
              <a:rPr lang="en-US" sz="2000" dirty="0"/>
              <a:t>Identify the short- and long-term effects of parental substance use and co-occurring disorders on the prenatal, postnatal, childhood, and adolescence periods</a:t>
            </a:r>
          </a:p>
          <a:p>
            <a:pPr lvl="0">
              <a:lnSpc>
                <a:spcPct val="100000"/>
              </a:lnSpc>
              <a:spcBef>
                <a:spcPts val="600"/>
              </a:spcBef>
              <a:spcAft>
                <a:spcPts val="600"/>
              </a:spcAft>
            </a:pPr>
            <a:r>
              <a:rPr lang="en-US" sz="2000" dirty="0"/>
              <a:t>Discuss the prevalence of fetal alcohol spectrum disorders with information on symptoms, differences in disorder classifications,  and treatment options</a:t>
            </a:r>
          </a:p>
          <a:p>
            <a:pPr lvl="0">
              <a:lnSpc>
                <a:spcPct val="100000"/>
              </a:lnSpc>
              <a:spcBef>
                <a:spcPts val="600"/>
              </a:spcBef>
              <a:spcAft>
                <a:spcPts val="600"/>
              </a:spcAft>
            </a:pPr>
            <a:r>
              <a:rPr lang="en-US" sz="2000" dirty="0"/>
              <a:t>Engage children, youth, and adolescents with age-appropriate tools and strategies for increased rapport and understanding of their individualized needs </a:t>
            </a:r>
          </a:p>
          <a:p>
            <a:pPr lvl="0">
              <a:lnSpc>
                <a:spcPct val="100000"/>
              </a:lnSpc>
              <a:spcBef>
                <a:spcPts val="600"/>
              </a:spcBef>
              <a:spcAft>
                <a:spcPts val="600"/>
              </a:spcAft>
            </a:pPr>
            <a:r>
              <a:rPr lang="en-US" sz="2000" dirty="0"/>
              <a:t>Utilize best practice screening tools for early identification and intervention for all indicated developmental, mental health, trauma, and substance use needs</a:t>
            </a:r>
          </a:p>
          <a:p>
            <a:pPr lvl="0">
              <a:lnSpc>
                <a:spcPct val="100000"/>
              </a:lnSpc>
              <a:spcBef>
                <a:spcPts val="600"/>
              </a:spcBef>
              <a:spcAft>
                <a:spcPts val="600"/>
              </a:spcAft>
            </a:pPr>
            <a:r>
              <a:rPr lang="en-US" sz="2000" dirty="0"/>
              <a:t>Understand the long-term effects of adverse childhood experiences including strategies to prevent or reduce toxic stress</a:t>
            </a:r>
          </a:p>
        </p:txBody>
      </p:sp>
    </p:spTree>
    <p:extLst>
      <p:ext uri="{BB962C8B-B14F-4D97-AF65-F5344CB8AC3E}">
        <p14:creationId xmlns:p14="http://schemas.microsoft.com/office/powerpoint/2010/main" val="2323006786"/>
      </p:ext>
    </p:extLst>
  </p:cSld>
  <p:clrMapOvr>
    <a:masterClrMapping/>
  </p:clrMapOvr>
  <mc:AlternateContent xmlns:mc="http://schemas.openxmlformats.org/markup-compatibility/2006" xmlns:p14="http://schemas.microsoft.com/office/powerpoint/2010/main">
    <mc:Choice Requires="p14">
      <p:transition spd="slow" p14:dur="2000" advTm="947"/>
    </mc:Choice>
    <mc:Fallback xmlns="">
      <p:transition spd="slow" advTm="94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0BA9C-FF98-D1AE-52ED-1D988700E18E}"/>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14C45F5-0B62-BCC0-9D81-11CF002A1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CB66B67-A796-28E2-89AB-A78D60FD4071}"/>
              </a:ext>
              <a:ext uri="{C183D7F6-B498-43B3-948B-1728B52AA6E4}">
                <adec:decorative xmlns:adec="http://schemas.microsoft.com/office/drawing/2017/decorative" val="1"/>
              </a:ext>
            </a:extLst>
          </p:cNvPr>
          <p:cNvPicPr>
            <a:picLocks noChangeAspect="1"/>
          </p:cNvPicPr>
          <p:nvPr/>
        </p:nvPicPr>
        <p:blipFill>
          <a:blip r:embed="rId3"/>
          <a:srcRect t="525" b="525"/>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D831DF75-620E-1784-BE79-AE8AAFDECD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8FD351CF-B3C7-58FB-4501-3B87CAAC618F}"/>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9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DF7C1E92-9379-019E-D01B-212AE80D8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7126536-027B-BDE7-B790-A7F4AD28F8D5}"/>
              </a:ext>
            </a:extLst>
          </p:cNvPr>
          <p:cNvSpPr>
            <a:spLocks noGrp="1"/>
          </p:cNvSpPr>
          <p:nvPr>
            <p:ph type="title"/>
          </p:nvPr>
        </p:nvSpPr>
        <p:spPr>
          <a:xfrm>
            <a:off x="6938136" y="-13"/>
            <a:ext cx="5383264" cy="6858013"/>
          </a:xfrm>
          <a:prstGeom prst="rect">
            <a:avLst/>
          </a:prstGeom>
          <a:noFill/>
          <a:ln cmpd="sng">
            <a:noFill/>
          </a:ln>
        </p:spPr>
        <p:txBody>
          <a:bodyPr vert="horz" lIns="0" tIns="0" rIns="457200" bIns="0" rtlCol="0" anchor="ctr">
            <a:normAutofit/>
          </a:bodyPr>
          <a:lstStyle/>
          <a:p>
            <a:pPr algn="r"/>
            <a:r>
              <a:rPr lang="en-US" sz="4800" b="1" dirty="0">
                <a:solidFill>
                  <a:schemeClr val="bg1"/>
                </a:solidFill>
                <a:latin typeface="+mj-lt"/>
                <a:cs typeface="+mj-cs"/>
              </a:rPr>
              <a:t>An Important Reminder About This Need…</a:t>
            </a:r>
          </a:p>
        </p:txBody>
      </p:sp>
    </p:spTree>
    <p:extLst>
      <p:ext uri="{BB962C8B-B14F-4D97-AF65-F5344CB8AC3E}">
        <p14:creationId xmlns:p14="http://schemas.microsoft.com/office/powerpoint/2010/main" val="2338772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AA28F-6BD9-F90F-2344-1799A0D5D3B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804551B-1505-3EC9-098F-0AD24AB71E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8732"/>
            <a:ext cx="12192000" cy="1010653"/>
          </a:xfrm>
          <a:prstGeom prst="rect">
            <a:avLst/>
          </a:prstGeom>
        </p:spPr>
      </p:pic>
      <p:sp>
        <p:nvSpPr>
          <p:cNvPr id="3" name="Title 2">
            <a:extLst>
              <a:ext uri="{FF2B5EF4-FFF2-40B4-BE49-F238E27FC236}">
                <a16:creationId xmlns:a16="http://schemas.microsoft.com/office/drawing/2014/main" id="{08B6840A-EF48-2074-A88E-3EEB06D7D4FE}"/>
              </a:ext>
            </a:extLst>
          </p:cNvPr>
          <p:cNvSpPr>
            <a:spLocks noGrp="1"/>
          </p:cNvSpPr>
          <p:nvPr>
            <p:ph type="title"/>
          </p:nvPr>
        </p:nvSpPr>
        <p:spPr>
          <a:xfrm>
            <a:off x="1" y="51681"/>
            <a:ext cx="12191999" cy="1216152"/>
          </a:xfrm>
          <a:noFill/>
        </p:spPr>
        <p:txBody>
          <a:bodyPr/>
          <a:lstStyle/>
          <a:p>
            <a:r>
              <a:rPr lang="en-US" dirty="0"/>
              <a:t>Youth Mental Health Crisis</a:t>
            </a:r>
          </a:p>
        </p:txBody>
      </p:sp>
      <p:pic>
        <p:nvPicPr>
          <p:cNvPr id="21" name="Picture Placeholder 20" descr="A group of people holding up a paper faces that show different emotions">
            <a:extLst>
              <a:ext uri="{FF2B5EF4-FFF2-40B4-BE49-F238E27FC236}">
                <a16:creationId xmlns:a16="http://schemas.microsoft.com/office/drawing/2014/main" id="{E9683E2F-B323-EED2-119B-1F6A0AC0F0AC}"/>
              </a:ext>
            </a:extLst>
          </p:cNvPr>
          <p:cNvPicPr>
            <a:picLocks noGrp="1" noRot="1" noChangeAspect="1" noMove="1" noResize="1" noEditPoints="1" noAdjustHandles="1" noChangeArrowheads="1" noChangeShapeType="1" noCrop="1"/>
          </p:cNvPicPr>
          <p:nvPr>
            <p:ph type="pic" sz="quarter" idx="10"/>
          </p:nvPr>
        </p:nvPicPr>
        <p:blipFill rotWithShape="1">
          <a:blip r:embed="rId4">
            <a:alphaModFix amt="84000"/>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l="1912" t="-988" r="1912" b="9716"/>
          <a:stretch/>
        </p:blipFill>
        <p:spPr>
          <a:xfrm>
            <a:off x="0" y="234747"/>
            <a:ext cx="12192000" cy="6623253"/>
          </a:xfrm>
        </p:spPr>
      </p:pic>
      <p:sp>
        <p:nvSpPr>
          <p:cNvPr id="2" name="Oval 1">
            <a:extLst>
              <a:ext uri="{FF2B5EF4-FFF2-40B4-BE49-F238E27FC236}">
                <a16:creationId xmlns:a16="http://schemas.microsoft.com/office/drawing/2014/main" id="{3611BF65-A173-8C3F-4E95-719C114D9C2E}"/>
              </a:ext>
              <a:ext uri="{C183D7F6-B498-43B3-948B-1728B52AA6E4}">
                <adec:decorative xmlns:adec="http://schemas.microsoft.com/office/drawing/2017/decorative" val="1"/>
              </a:ext>
            </a:extLst>
          </p:cNvPr>
          <p:cNvSpPr/>
          <p:nvPr/>
        </p:nvSpPr>
        <p:spPr>
          <a:xfrm>
            <a:off x="5341049" y="3242365"/>
            <a:ext cx="7766322" cy="7804772"/>
          </a:xfrm>
          <a:prstGeom prst="ellipse">
            <a:avLst/>
          </a:prstGeom>
          <a:solidFill>
            <a:schemeClr val="tx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077DCF03-A865-B564-F18A-704B88DACDC8}"/>
              </a:ext>
              <a:ext uri="{C183D7F6-B498-43B3-948B-1728B52AA6E4}">
                <adec:decorative xmlns:adec="http://schemas.microsoft.com/office/drawing/2017/decorative" val="1"/>
              </a:ext>
            </a:extLst>
          </p:cNvPr>
          <p:cNvSpPr/>
          <p:nvPr/>
        </p:nvSpPr>
        <p:spPr>
          <a:xfrm>
            <a:off x="-1166029" y="-4837527"/>
            <a:ext cx="7766322" cy="7804772"/>
          </a:xfrm>
          <a:prstGeom prst="ellipse">
            <a:avLst/>
          </a:prstGeom>
          <a:solidFill>
            <a:schemeClr val="tx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3E94015F-3836-DCCC-512E-F1366D9ACBEF}"/>
              </a:ext>
            </a:extLst>
          </p:cNvPr>
          <p:cNvSpPr>
            <a:spLocks noGrp="1"/>
          </p:cNvSpPr>
          <p:nvPr>
            <p:ph sz="quarter" idx="11"/>
          </p:nvPr>
        </p:nvSpPr>
        <p:spPr>
          <a:xfrm>
            <a:off x="160422" y="-765113"/>
            <a:ext cx="6224335" cy="3251097"/>
          </a:xfrm>
          <a:noFill/>
          <a:ln>
            <a:noFill/>
          </a:ln>
        </p:spPr>
        <p:style>
          <a:lnRef idx="2">
            <a:schemeClr val="accent6"/>
          </a:lnRef>
          <a:fillRef idx="1">
            <a:schemeClr val="lt1"/>
          </a:fillRef>
          <a:effectRef idx="0">
            <a:schemeClr val="accent6"/>
          </a:effectRef>
          <a:fontRef idx="minor">
            <a:schemeClr val="dk1"/>
          </a:fontRef>
        </p:style>
        <p:txBody>
          <a:bodyPr lIns="0" rIns="548640"/>
          <a:lstStyle/>
          <a:p>
            <a:pPr marL="0" indent="0">
              <a:lnSpc>
                <a:spcPct val="100000"/>
              </a:lnSpc>
              <a:spcBef>
                <a:spcPts val="1200"/>
              </a:spcBef>
              <a:spcAft>
                <a:spcPts val="1200"/>
              </a:spcAft>
              <a:buNone/>
            </a:pPr>
            <a:r>
              <a:rPr kumimoji="0" lang="en-US" sz="2400" b="0" i="0" u="none" strike="noStrike" kern="1200" cap="none" spc="0" normalizeH="0" baseline="0" noProof="0" dirty="0">
                <a:ln>
                  <a:noFill/>
                </a:ln>
                <a:solidFill>
                  <a:schemeClr val="bg1"/>
                </a:solidFill>
                <a:effectLst/>
                <a:uLnTx/>
                <a:uFillTx/>
                <a:ea typeface="+mn-ea"/>
                <a:cs typeface="Calibri" panose="020F0502020204030204" pitchFamily="34" charset="0"/>
              </a:rPr>
              <a:t>In 2022, an estimated </a:t>
            </a:r>
            <a:r>
              <a:rPr lang="en-US" sz="4000" b="1" dirty="0">
                <a:solidFill>
                  <a:schemeClr val="accent2">
                    <a:lumMod val="60000"/>
                    <a:lumOff val="40000"/>
                  </a:schemeClr>
                </a:solidFill>
                <a:cs typeface="Calibri" panose="020F0502020204030204" pitchFamily="34" charset="0"/>
              </a:rPr>
              <a:t>4.8</a:t>
            </a:r>
            <a:r>
              <a:rPr kumimoji="0" lang="en-US" sz="40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 </a:t>
            </a:r>
            <a:r>
              <a:rPr kumimoji="0" lang="en-US" sz="4000" b="1"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million</a:t>
            </a:r>
            <a:r>
              <a:rPr kumimoji="0" lang="en-US" sz="40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 </a:t>
            </a:r>
            <a:r>
              <a:rPr lang="en-US" sz="2400" dirty="0">
                <a:solidFill>
                  <a:schemeClr val="bg1"/>
                </a:solidFill>
                <a:cs typeface="Calibri" panose="020F0502020204030204" pitchFamily="34" charset="0"/>
              </a:rPr>
              <a:t>adolescents</a:t>
            </a:r>
            <a:r>
              <a:rPr kumimoji="0" lang="en-US" sz="2400" b="0" i="0" u="none" strike="noStrike" kern="1200" cap="none" spc="0" normalizeH="0" baseline="0" noProof="0" dirty="0">
                <a:ln>
                  <a:noFill/>
                </a:ln>
                <a:solidFill>
                  <a:schemeClr val="bg1"/>
                </a:solidFill>
                <a:effectLst/>
                <a:uLnTx/>
                <a:uFillTx/>
                <a:ea typeface="+mn-ea"/>
                <a:cs typeface="Calibri" panose="020F0502020204030204" pitchFamily="34" charset="0"/>
              </a:rPr>
              <a:t> </a:t>
            </a:r>
            <a:r>
              <a:rPr kumimoji="0" lang="en-US" sz="32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aged </a:t>
            </a:r>
            <a:r>
              <a:rPr kumimoji="0" lang="en-US" sz="3600" b="1"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12-17</a:t>
            </a:r>
            <a:r>
              <a:rPr kumimoji="0" lang="en-US" sz="32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 </a:t>
            </a:r>
            <a:r>
              <a:rPr lang="en-US" sz="2400" dirty="0">
                <a:solidFill>
                  <a:schemeClr val="bg1"/>
                </a:solidFill>
                <a:cs typeface="Calibri" panose="020F0502020204030204" pitchFamily="34" charset="0"/>
              </a:rPr>
              <a:t>experienced a major depressive episode. </a:t>
            </a:r>
            <a:endParaRPr kumimoji="0" lang="en-US" sz="2000" b="0" i="0" u="none" strike="noStrike" kern="1200" cap="none" spc="0" normalizeH="0" baseline="0" noProof="0" dirty="0">
              <a:ln>
                <a:noFill/>
              </a:ln>
              <a:solidFill>
                <a:schemeClr val="bg1"/>
              </a:solidFill>
              <a:effectLst/>
              <a:uLnTx/>
              <a:uFillTx/>
              <a:ea typeface="+mn-ea"/>
              <a:cs typeface="Calibri" panose="020F0502020204030204" pitchFamily="34" charset="0"/>
            </a:endParaRPr>
          </a:p>
        </p:txBody>
      </p:sp>
      <p:sp>
        <p:nvSpPr>
          <p:cNvPr id="17" name="Content Placeholder 16">
            <a:extLst>
              <a:ext uri="{FF2B5EF4-FFF2-40B4-BE49-F238E27FC236}">
                <a16:creationId xmlns:a16="http://schemas.microsoft.com/office/drawing/2014/main" id="{F9359831-9FAC-029B-4F02-26CA72C95840}"/>
              </a:ext>
            </a:extLst>
          </p:cNvPr>
          <p:cNvSpPr>
            <a:spLocks noGrp="1"/>
          </p:cNvSpPr>
          <p:nvPr>
            <p:ph sz="quarter" idx="23"/>
          </p:nvPr>
        </p:nvSpPr>
        <p:spPr>
          <a:xfrm>
            <a:off x="3789947" y="4169829"/>
            <a:ext cx="8209550" cy="2695925"/>
          </a:xfrm>
          <a:noFill/>
          <a:ln>
            <a:noFill/>
          </a:ln>
        </p:spPr>
        <p:style>
          <a:lnRef idx="2">
            <a:schemeClr val="dk1"/>
          </a:lnRef>
          <a:fillRef idx="1">
            <a:schemeClr val="lt1"/>
          </a:fillRef>
          <a:effectRef idx="0">
            <a:schemeClr val="dk1"/>
          </a:effectRef>
          <a:fontRef idx="minor">
            <a:schemeClr val="dk1"/>
          </a:fontRef>
        </p:style>
        <p:txBody>
          <a:bodyPr lIns="91440" rIns="0" bIns="274320" anchor="ctr"/>
          <a:lstStyle/>
          <a:p>
            <a:pPr marL="2346325" algn="r">
              <a:lnSpc>
                <a:spcPct val="100000"/>
              </a:lnSpc>
              <a:spcBef>
                <a:spcPts val="600"/>
              </a:spcBef>
              <a:spcAft>
                <a:spcPts val="600"/>
              </a:spcAft>
              <a:buNone/>
            </a:pPr>
            <a:r>
              <a:rPr lang="en-US" sz="4000" b="1" dirty="0">
                <a:solidFill>
                  <a:schemeClr val="accent2">
                    <a:lumMod val="60000"/>
                    <a:lumOff val="40000"/>
                  </a:schemeClr>
                </a:solidFill>
                <a:cs typeface="Calibri" panose="020F0502020204030204" pitchFamily="34" charset="0"/>
              </a:rPr>
              <a:t>3.4 million</a:t>
            </a:r>
            <a:r>
              <a:rPr kumimoji="0" lang="en-US" sz="36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 </a:t>
            </a:r>
            <a:r>
              <a:rPr kumimoji="0" lang="en-US" sz="2400" b="0" i="0" u="none" strike="noStrike" kern="1200" cap="none" spc="0" normalizeH="0" baseline="0" noProof="0" dirty="0">
                <a:ln>
                  <a:noFill/>
                </a:ln>
                <a:solidFill>
                  <a:schemeClr val="bg1"/>
                </a:solidFill>
                <a:effectLst/>
                <a:uLnTx/>
                <a:uFillTx/>
                <a:ea typeface="+mn-ea"/>
                <a:cs typeface="Calibri" panose="020F0502020204030204" pitchFamily="34" charset="0"/>
              </a:rPr>
              <a:t>adolescents also experienced serious thoughts of suicide with </a:t>
            </a:r>
            <a:r>
              <a:rPr kumimoji="0" lang="en-US" sz="3200" b="1"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1 in 15 </a:t>
            </a:r>
            <a:r>
              <a:rPr kumimoji="0" lang="en-US" sz="2400" b="0" i="0" u="none" strike="noStrike" kern="1200" cap="none" spc="0" normalizeH="0" baseline="0" noProof="0" dirty="0">
                <a:ln>
                  <a:noFill/>
                </a:ln>
                <a:solidFill>
                  <a:schemeClr val="bg1"/>
                </a:solidFill>
                <a:effectLst/>
                <a:uLnTx/>
                <a:uFillTx/>
                <a:ea typeface="+mn-ea"/>
                <a:cs typeface="Calibri" panose="020F0502020204030204" pitchFamily="34" charset="0"/>
              </a:rPr>
              <a:t>making plans and nearly </a:t>
            </a:r>
          </a:p>
          <a:p>
            <a:pPr marL="2346325" algn="r">
              <a:lnSpc>
                <a:spcPct val="100000"/>
              </a:lnSpc>
              <a:spcBef>
                <a:spcPts val="600"/>
              </a:spcBef>
              <a:spcAft>
                <a:spcPts val="600"/>
              </a:spcAft>
              <a:buNone/>
            </a:pPr>
            <a:r>
              <a:rPr kumimoji="0" lang="en-US" sz="3200" b="1"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1 in 25</a:t>
            </a:r>
            <a:r>
              <a:rPr kumimoji="0" lang="en-US" sz="32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 </a:t>
            </a:r>
            <a:r>
              <a:rPr kumimoji="0" lang="en-US" sz="2400" b="0" i="0" u="none" strike="noStrike" kern="1200" cap="none" spc="0" normalizeH="0" baseline="0" noProof="0" dirty="0">
                <a:ln>
                  <a:noFill/>
                </a:ln>
                <a:solidFill>
                  <a:schemeClr val="bg1"/>
                </a:solidFill>
                <a:effectLst/>
                <a:uLnTx/>
                <a:uFillTx/>
                <a:ea typeface="+mn-ea"/>
                <a:cs typeface="Calibri" panose="020F0502020204030204" pitchFamily="34" charset="0"/>
              </a:rPr>
              <a:t>making attempts in the past year. </a:t>
            </a:r>
          </a:p>
        </p:txBody>
      </p:sp>
      <p:sp>
        <p:nvSpPr>
          <p:cNvPr id="19" name="Footer Placeholder 18">
            <a:extLst>
              <a:ext uri="{FF2B5EF4-FFF2-40B4-BE49-F238E27FC236}">
                <a16:creationId xmlns:a16="http://schemas.microsoft.com/office/drawing/2014/main" id="{A75937BE-7B4B-85C1-70EB-ACA170AF8ABA}"/>
              </a:ext>
            </a:extLst>
          </p:cNvPr>
          <p:cNvSpPr>
            <a:spLocks noGrp="1"/>
          </p:cNvSpPr>
          <p:nvPr>
            <p:ph type="ftr" sz="quarter" idx="25"/>
          </p:nvPr>
        </p:nvSpPr>
        <p:spPr>
          <a:xfrm>
            <a:off x="7046496" y="6655443"/>
            <a:ext cx="4953000" cy="196207"/>
          </a:xfrm>
        </p:spPr>
        <p:txBody>
          <a:bodyPr/>
          <a:lstStyle/>
          <a:p>
            <a:pPr marL="0" marR="0">
              <a:lnSpc>
                <a:spcPct val="107000"/>
              </a:lnSpc>
              <a:spcBef>
                <a:spcPts val="0"/>
              </a:spcBef>
              <a:spcAft>
                <a:spcPts val="800"/>
              </a:spcAft>
            </a:pPr>
            <a:r>
              <a:rPr lang="en-US" kern="100">
                <a:solidFill>
                  <a:schemeClr val="bg1"/>
                </a:solidFill>
                <a:effectLst/>
                <a:latin typeface="Arial" panose="020B0604020202020204" pitchFamily="34" charset="0"/>
                <a:ea typeface="Aptos" panose="020B0004020202020204" pitchFamily="34" charset="0"/>
                <a:cs typeface="Arial" panose="020B0604020202020204" pitchFamily="34" charset="0"/>
              </a:rPr>
              <a:t>(U.S. Department of Health and Human Services, 2023) </a:t>
            </a:r>
            <a:endParaRPr kumimoji="0" lang="en-US" sz="1200" b="1" i="0" u="none" strike="noStrike" kern="1200" cap="none" spc="0" normalizeH="0" baseline="0" noProof="0">
              <a:ln>
                <a:noFill/>
              </a:ln>
              <a:solidFill>
                <a:schemeClr val="bg1"/>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554577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F881DC-7FF5-09B6-F3D1-0A29137483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71A36A-36A8-31F1-9C6A-A42B576905F4}"/>
              </a:ext>
              <a:ext uri="{C183D7F6-B498-43B3-948B-1728B52AA6E4}">
                <adec:decorative xmlns:adec="http://schemas.microsoft.com/office/drawing/2017/decorative" val="1"/>
              </a:ext>
            </a:extLst>
          </p:cNvPr>
          <p:cNvPicPr>
            <a:picLocks noChangeAspect="1"/>
          </p:cNvPicPr>
          <p:nvPr/>
        </p:nvPicPr>
        <p:blipFill rotWithShape="1">
          <a:blip r:embed="rId3">
            <a:alphaModFix amt="80000"/>
          </a:blip>
          <a:srcRect t="2864" b="7494"/>
          <a:stretch/>
        </p:blipFill>
        <p:spPr>
          <a:xfrm flipH="1">
            <a:off x="20" y="10"/>
            <a:ext cx="12191980" cy="6857990"/>
          </a:xfrm>
          <a:prstGeom prst="rect">
            <a:avLst/>
          </a:prstGeom>
          <a:scene3d>
            <a:camera prst="orthographicFront"/>
            <a:lightRig rig="contrasting" dir="t">
              <a:rot lat="0" lon="0" rev="3000000"/>
            </a:lightRig>
          </a:scene3d>
          <a:sp3d contourW="7620">
            <a:bevelT w="95250" h="31750"/>
            <a:contourClr>
              <a:srgbClr val="333333"/>
            </a:contourClr>
          </a:sp3d>
        </p:spPr>
      </p:pic>
      <p:sp>
        <p:nvSpPr>
          <p:cNvPr id="3" name="Title 2">
            <a:extLst>
              <a:ext uri="{FF2B5EF4-FFF2-40B4-BE49-F238E27FC236}">
                <a16:creationId xmlns:a16="http://schemas.microsoft.com/office/drawing/2014/main" id="{8F13FC47-C23E-9029-1A47-819F2423FC29}"/>
              </a:ext>
            </a:extLst>
          </p:cNvPr>
          <p:cNvSpPr>
            <a:spLocks noGrp="1"/>
          </p:cNvSpPr>
          <p:nvPr>
            <p:ph type="title"/>
          </p:nvPr>
        </p:nvSpPr>
        <p:spPr>
          <a:xfrm>
            <a:off x="1" y="0"/>
            <a:ext cx="8730342" cy="9905999"/>
          </a:xfrm>
          <a:prstGeom prst="flowChartDelay">
            <a:avLst/>
          </a:prstGeom>
          <a:solidFill>
            <a:schemeClr val="accent3">
              <a:lumMod val="75000"/>
              <a:alpha val="56000"/>
            </a:schemeClr>
          </a:solidFill>
          <a:scene3d>
            <a:camera prst="orthographicFront">
              <a:rot lat="0" lon="0" rev="0"/>
            </a:camera>
            <a:lightRig rig="contrasting" dir="t">
              <a:rot lat="0" lon="0" rev="1500000"/>
            </a:lightRig>
          </a:scene3d>
        </p:spPr>
        <p:txBody>
          <a:bodyPr vert="horz" lIns="91440" tIns="45720" rIns="91440" bIns="2011680" rtlCol="0" anchor="ctr">
            <a:normAutofit/>
          </a:bodyPr>
          <a:lstStyle/>
          <a:p>
            <a:pPr>
              <a:spcBef>
                <a:spcPts val="2400"/>
              </a:spcBef>
              <a:spcAft>
                <a:spcPts val="2400"/>
              </a:spcAft>
            </a:pPr>
            <a:r>
              <a:rPr lang="en-US" sz="4400" b="1" dirty="0">
                <a:ln w="22225">
                  <a:noFill/>
                  <a:miter lim="800000"/>
                </a:ln>
                <a:solidFill>
                  <a:schemeClr val="tx1"/>
                </a:solidFill>
              </a:rPr>
              <a:t>"The future well-being of our country depends on how we support and invest in the next generation." </a:t>
            </a:r>
            <a:br>
              <a:rPr lang="en-US" sz="3200" b="1" dirty="0">
                <a:ln w="22225">
                  <a:noFill/>
                  <a:miter lim="800000"/>
                </a:ln>
                <a:solidFill>
                  <a:schemeClr val="tx1"/>
                </a:solidFill>
              </a:rPr>
            </a:br>
            <a:br>
              <a:rPr lang="en-US" sz="3200" b="1" dirty="0">
                <a:ln w="22225">
                  <a:noFill/>
                  <a:miter lim="800000"/>
                </a:ln>
                <a:solidFill>
                  <a:schemeClr val="tx1"/>
                </a:solidFill>
              </a:rPr>
            </a:br>
            <a:r>
              <a:rPr lang="en-US" sz="2000" b="1" dirty="0">
                <a:ln w="22225">
                  <a:noFill/>
                  <a:miter lim="800000"/>
                </a:ln>
                <a:solidFill>
                  <a:schemeClr val="tx1"/>
                </a:solidFill>
              </a:rPr>
              <a:t>~ Dr. Vivek H. Murthy</a:t>
            </a:r>
            <a:endParaRPr lang="en-US" sz="4800" b="1" dirty="0">
              <a:ln w="22225">
                <a:noFill/>
                <a:miter lim="800000"/>
              </a:ln>
              <a:solidFill>
                <a:schemeClr val="tx1"/>
              </a:solidFill>
            </a:endParaRPr>
          </a:p>
        </p:txBody>
      </p:sp>
      <p:sp>
        <p:nvSpPr>
          <p:cNvPr id="2" name="Footer Placeholder 1">
            <a:extLst>
              <a:ext uri="{FF2B5EF4-FFF2-40B4-BE49-F238E27FC236}">
                <a16:creationId xmlns:a16="http://schemas.microsoft.com/office/drawing/2014/main" id="{70FE5655-83DE-36DB-762B-57975FA2DD2D}"/>
              </a:ext>
            </a:extLst>
          </p:cNvPr>
          <p:cNvSpPr>
            <a:spLocks noGrp="1"/>
          </p:cNvSpPr>
          <p:nvPr>
            <p:ph type="ftr" sz="quarter" idx="25"/>
          </p:nvPr>
        </p:nvSpPr>
        <p:spPr>
          <a:xfrm>
            <a:off x="5543550" y="6486525"/>
            <a:ext cx="6410325" cy="371475"/>
          </a:xfrm>
        </p:spPr>
        <p:txBody>
          <a:bodyPr/>
          <a:lstStyle/>
          <a:p>
            <a:r>
              <a:rPr lang="en-US">
                <a:solidFill>
                  <a:schemeClr val="tx1"/>
                </a:solidFill>
                <a:cs typeface="Arial"/>
              </a:rPr>
              <a:t>(Office of the Surgeon General, 2021)</a:t>
            </a:r>
          </a:p>
        </p:txBody>
      </p:sp>
    </p:spTree>
    <p:extLst>
      <p:ext uri="{BB962C8B-B14F-4D97-AF65-F5344CB8AC3E}">
        <p14:creationId xmlns:p14="http://schemas.microsoft.com/office/powerpoint/2010/main" val="423169680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321312-6467-DF8F-7789-DDC986F9B1E1}"/>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54EBD8A-0D81-DDCD-7B33-0AED4557D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E8D83FB-A843-21C3-D22E-5A6CAAC8FEC2}"/>
              </a:ext>
              <a:ext uri="{C183D7F6-B498-43B3-948B-1728B52AA6E4}">
                <adec:decorative xmlns:adec="http://schemas.microsoft.com/office/drawing/2017/decorative" val="1"/>
              </a:ext>
            </a:extLst>
          </p:cNvPr>
          <p:cNvPicPr>
            <a:picLocks noChangeAspect="1"/>
          </p:cNvPicPr>
          <p:nvPr/>
        </p:nvPicPr>
        <p:blipFill>
          <a:blip r:embed="rId3"/>
          <a:srcRect l="13952" r="13952"/>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D750D75E-A3F2-533C-0649-8E53A735C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BF725C2F-4D57-55DE-0038-E4BE0B010B47}"/>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9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B0022594-3BEC-A1C7-4F64-09062CF33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5A29496-C190-E98C-687D-F3493F7E9ADB}"/>
              </a:ext>
            </a:extLst>
          </p:cNvPr>
          <p:cNvSpPr>
            <a:spLocks noGrp="1"/>
          </p:cNvSpPr>
          <p:nvPr>
            <p:ph type="title"/>
          </p:nvPr>
        </p:nvSpPr>
        <p:spPr>
          <a:xfrm>
            <a:off x="6649374" y="-13"/>
            <a:ext cx="5672025" cy="6858013"/>
          </a:xfrm>
          <a:prstGeom prst="rect">
            <a:avLst/>
          </a:prstGeom>
          <a:noFill/>
          <a:ln cmpd="sng">
            <a:noFill/>
          </a:ln>
        </p:spPr>
        <p:txBody>
          <a:bodyPr vert="horz" lIns="0" tIns="0" rIns="457200" bIns="0" rtlCol="0" anchor="ctr">
            <a:normAutofit/>
          </a:bodyPr>
          <a:lstStyle/>
          <a:p>
            <a:pPr algn="r"/>
            <a:r>
              <a:rPr lang="en-US" sz="4800" b="1" dirty="0">
                <a:solidFill>
                  <a:schemeClr val="bg1"/>
                </a:solidFill>
                <a:latin typeface="+mj-lt"/>
                <a:cs typeface="+mj-cs"/>
              </a:rPr>
              <a:t>Understanding the Long-Term Effects </a:t>
            </a:r>
            <a:br>
              <a:rPr lang="en-US" sz="4800" b="1" dirty="0">
                <a:solidFill>
                  <a:schemeClr val="bg1"/>
                </a:solidFill>
                <a:latin typeface="+mj-lt"/>
                <a:cs typeface="+mj-cs"/>
              </a:rPr>
            </a:br>
            <a:r>
              <a:rPr lang="en-US" sz="4800" b="1" dirty="0">
                <a:solidFill>
                  <a:schemeClr val="bg1"/>
                </a:solidFill>
                <a:latin typeface="+mj-lt"/>
                <a:cs typeface="+mj-cs"/>
              </a:rPr>
              <a:t>of Adverse Childhood Experiences</a:t>
            </a:r>
          </a:p>
        </p:txBody>
      </p:sp>
    </p:spTree>
    <p:extLst>
      <p:ext uri="{BB962C8B-B14F-4D97-AF65-F5344CB8AC3E}">
        <p14:creationId xmlns:p14="http://schemas.microsoft.com/office/powerpoint/2010/main" val="1622675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EE4BE8-341C-274F-996E-49C2D0217342}"/>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0BFE29C-07F1-8EF9-46EB-DD0CFF1F716B}"/>
              </a:ext>
              <a:ext uri="{C183D7F6-B498-43B3-948B-1728B52AA6E4}">
                <adec:decorative xmlns:adec="http://schemas.microsoft.com/office/drawing/2017/decorative" val="1"/>
              </a:ext>
            </a:extLst>
          </p:cNvPr>
          <p:cNvSpPr/>
          <p:nvPr/>
        </p:nvSpPr>
        <p:spPr>
          <a:xfrm>
            <a:off x="4781271" y="1149680"/>
            <a:ext cx="2757643" cy="4872890"/>
          </a:xfrm>
          <a:prstGeom prst="roundRect">
            <a:avLst/>
          </a:prstGeom>
          <a:solidFill>
            <a:schemeClr val="accent1"/>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858EAB2-28F4-3CEE-AE44-F368501B1864}"/>
              </a:ext>
              <a:ext uri="{C183D7F6-B498-43B3-948B-1728B52AA6E4}">
                <adec:decorative xmlns:adec="http://schemas.microsoft.com/office/drawing/2017/decorative" val="1"/>
              </a:ext>
            </a:extLst>
          </p:cNvPr>
          <p:cNvSpPr/>
          <p:nvPr/>
        </p:nvSpPr>
        <p:spPr>
          <a:xfrm>
            <a:off x="1786135" y="1149680"/>
            <a:ext cx="2757643" cy="4872890"/>
          </a:xfrm>
          <a:prstGeom prst="roundRect">
            <a:avLst/>
          </a:prstGeom>
          <a:solidFill>
            <a:schemeClr val="accent3"/>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52FB5B2-8E9B-BD27-330A-50F51B13C5A8}"/>
              </a:ext>
              <a:ext uri="{C183D7F6-B498-43B3-948B-1728B52AA6E4}">
                <adec:decorative xmlns:adec="http://schemas.microsoft.com/office/drawing/2017/decorative" val="1"/>
              </a:ext>
            </a:extLst>
          </p:cNvPr>
          <p:cNvSpPr/>
          <p:nvPr/>
        </p:nvSpPr>
        <p:spPr>
          <a:xfrm>
            <a:off x="7771228" y="1149680"/>
            <a:ext cx="2757643" cy="4872890"/>
          </a:xfrm>
          <a:prstGeom prst="roundRect">
            <a:avLst/>
          </a:prstGeom>
          <a:solidFill>
            <a:schemeClr val="accent2">
              <a:lumMod val="75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Right 2">
            <a:extLst>
              <a:ext uri="{FF2B5EF4-FFF2-40B4-BE49-F238E27FC236}">
                <a16:creationId xmlns:a16="http://schemas.microsoft.com/office/drawing/2014/main" id="{179A0884-8EC6-7A79-996C-C35575F68C29}"/>
              </a:ext>
              <a:ext uri="{C183D7F6-B498-43B3-948B-1728B52AA6E4}">
                <adec:decorative xmlns:adec="http://schemas.microsoft.com/office/drawing/2017/decorative" val="1"/>
              </a:ext>
            </a:extLst>
          </p:cNvPr>
          <p:cNvSpPr/>
          <p:nvPr/>
        </p:nvSpPr>
        <p:spPr>
          <a:xfrm>
            <a:off x="1840526" y="4188407"/>
            <a:ext cx="8609372" cy="1219205"/>
          </a:xfrm>
          <a:prstGeom prst="leftRightArrow">
            <a:avLst/>
          </a:prstGeom>
          <a:solidFill>
            <a:schemeClr val="tx2">
              <a:alpha val="74000"/>
            </a:schemeClr>
          </a:solidFill>
          <a:ln>
            <a:solidFill>
              <a:schemeClr val="accent1">
                <a:lumMod val="60000"/>
                <a:lumOff val="40000"/>
              </a:schemeClr>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descr="Types of Childhood Trauma">
            <a:extLst>
              <a:ext uri="{FF2B5EF4-FFF2-40B4-BE49-F238E27FC236}">
                <a16:creationId xmlns:a16="http://schemas.microsoft.com/office/drawing/2014/main" id="{189651D3-12A8-2CA5-FE6C-B20107DBB054}"/>
              </a:ext>
            </a:extLst>
          </p:cNvPr>
          <p:cNvSpPr>
            <a:spLocks noGrp="1"/>
          </p:cNvSpPr>
          <p:nvPr>
            <p:ph type="title"/>
          </p:nvPr>
        </p:nvSpPr>
        <p:spPr>
          <a:xfrm>
            <a:off x="1803375" y="4199228"/>
            <a:ext cx="8590850" cy="1219205"/>
          </a:xfrm>
          <a:prstGeom prst="rect">
            <a:avLst/>
          </a:prstGeom>
          <a:noFill/>
          <a:ln w="38100">
            <a:noFill/>
          </a:ln>
          <a:scene3d>
            <a:camera prst="orthographicFront"/>
            <a:lightRig rig="threePt" dir="t"/>
          </a:scene3d>
          <a:sp3d>
            <a:bevelT/>
          </a:sp3d>
        </p:spPr>
        <p:txBody>
          <a:bodyPr/>
          <a:lstStyle/>
          <a:p>
            <a:r>
              <a:rPr lang="en-US" sz="3600" dirty="0">
                <a:latin typeface="+mj-lt"/>
              </a:rPr>
              <a:t>Types of Childhood Trauma</a:t>
            </a:r>
          </a:p>
        </p:txBody>
      </p:sp>
      <p:sp>
        <p:nvSpPr>
          <p:cNvPr id="4" name="Content Placeholder 3" descr="Acute">
            <a:extLst>
              <a:ext uri="{FF2B5EF4-FFF2-40B4-BE49-F238E27FC236}">
                <a16:creationId xmlns:a16="http://schemas.microsoft.com/office/drawing/2014/main" id="{E8234A86-3575-B1B1-5528-74D52BE36CB1}"/>
              </a:ext>
            </a:extLst>
          </p:cNvPr>
          <p:cNvSpPr>
            <a:spLocks noGrp="1"/>
          </p:cNvSpPr>
          <p:nvPr>
            <p:ph sz="quarter" idx="14"/>
          </p:nvPr>
        </p:nvSpPr>
        <p:spPr>
          <a:xfrm>
            <a:off x="1792626" y="1177597"/>
            <a:ext cx="2757643" cy="4769567"/>
          </a:xfrm>
          <a:prstGeom prst="roundRect">
            <a:avLst/>
          </a:prstGeom>
          <a:noFill/>
          <a:ln>
            <a:noFill/>
          </a:ln>
          <a:effectLst/>
        </p:spPr>
        <p:txBody>
          <a:bodyPr tIns="457200" anchor="ctr"/>
          <a:lstStyle/>
          <a:p>
            <a:pPr marL="0" indent="0" algn="ctr">
              <a:buNone/>
            </a:pPr>
            <a:r>
              <a:rPr lang="en-US" sz="3600" dirty="0">
                <a:solidFill>
                  <a:schemeClr val="bg1"/>
                </a:solidFill>
              </a:rPr>
              <a:t>Acute</a:t>
            </a:r>
          </a:p>
        </p:txBody>
      </p:sp>
      <p:sp>
        <p:nvSpPr>
          <p:cNvPr id="2" name="Content Placeholder 1" descr="Chronic">
            <a:extLst>
              <a:ext uri="{FF2B5EF4-FFF2-40B4-BE49-F238E27FC236}">
                <a16:creationId xmlns:a16="http://schemas.microsoft.com/office/drawing/2014/main" id="{625ECADE-F43C-FD3C-E0BC-4E1CFAC8E304}"/>
              </a:ext>
            </a:extLst>
          </p:cNvPr>
          <p:cNvSpPr>
            <a:spLocks noGrp="1"/>
          </p:cNvSpPr>
          <p:nvPr>
            <p:ph sz="quarter" idx="13"/>
          </p:nvPr>
        </p:nvSpPr>
        <p:spPr>
          <a:xfrm>
            <a:off x="4722361" y="1149680"/>
            <a:ext cx="2757640" cy="4769567"/>
          </a:xfrm>
          <a:prstGeom prst="roundRect">
            <a:avLst/>
          </a:prstGeom>
          <a:noFill/>
          <a:ln>
            <a:noFill/>
          </a:ln>
          <a:effectLst/>
          <a:scene3d>
            <a:camera prst="orthographicFront">
              <a:rot lat="0" lon="0" rev="0"/>
            </a:camera>
            <a:lightRig rig="glow" dir="t">
              <a:rot lat="0" lon="0" rev="4800000"/>
            </a:lightRig>
          </a:scene3d>
          <a:sp3d prstMaterial="matte">
            <a:bevelT w="127000" h="63500" prst="hardEdge"/>
          </a:sp3d>
        </p:spPr>
        <p:txBody>
          <a:bodyPr tIns="457200" anchor="ctr"/>
          <a:lstStyle/>
          <a:p>
            <a:pPr marL="0" indent="0" algn="ctr">
              <a:buNone/>
            </a:pPr>
            <a:r>
              <a:rPr lang="en-US" sz="3600" dirty="0">
                <a:solidFill>
                  <a:schemeClr val="bg1"/>
                </a:solidFill>
              </a:rPr>
              <a:t>Chronic</a:t>
            </a:r>
          </a:p>
        </p:txBody>
      </p:sp>
      <p:sp>
        <p:nvSpPr>
          <p:cNvPr id="5" name="Content Placeholder 4" descr="Complex">
            <a:extLst>
              <a:ext uri="{FF2B5EF4-FFF2-40B4-BE49-F238E27FC236}">
                <a16:creationId xmlns:a16="http://schemas.microsoft.com/office/drawing/2014/main" id="{B1FB0C45-63C3-1ABE-60B4-A48BAF4F192F}"/>
              </a:ext>
            </a:extLst>
          </p:cNvPr>
          <p:cNvSpPr>
            <a:spLocks noGrp="1"/>
          </p:cNvSpPr>
          <p:nvPr>
            <p:ph sz="quarter" idx="16"/>
          </p:nvPr>
        </p:nvSpPr>
        <p:spPr>
          <a:xfrm>
            <a:off x="7922428" y="1149680"/>
            <a:ext cx="2459736" cy="4769568"/>
          </a:xfrm>
          <a:prstGeom prst="roundRect">
            <a:avLst/>
          </a:prstGeom>
          <a:noFill/>
          <a:ln>
            <a:noFill/>
          </a:ln>
          <a:effectLst/>
          <a:scene3d>
            <a:camera prst="orthographicFront">
              <a:rot lat="0" lon="0" rev="0"/>
            </a:camera>
            <a:lightRig rig="glow" dir="t">
              <a:rot lat="0" lon="0" rev="4800000"/>
            </a:lightRig>
          </a:scene3d>
          <a:sp3d prstMaterial="matte">
            <a:bevelT w="127000" h="63500" prst="hardEdge"/>
          </a:sp3d>
        </p:spPr>
        <p:txBody>
          <a:bodyPr tIns="457200" anchor="ctr"/>
          <a:lstStyle/>
          <a:p>
            <a:pPr marL="0" indent="0" algn="ctr">
              <a:buNone/>
            </a:pPr>
            <a:r>
              <a:rPr lang="en-US" sz="3600" dirty="0">
                <a:solidFill>
                  <a:schemeClr val="bg1"/>
                </a:solidFill>
              </a:rPr>
              <a:t>Complex</a:t>
            </a:r>
          </a:p>
        </p:txBody>
      </p:sp>
      <p:sp>
        <p:nvSpPr>
          <p:cNvPr id="8" name="Oval 7">
            <a:extLst>
              <a:ext uri="{FF2B5EF4-FFF2-40B4-BE49-F238E27FC236}">
                <a16:creationId xmlns:a16="http://schemas.microsoft.com/office/drawing/2014/main" id="{B61407CA-BE95-A289-772F-5BEB3E5271A3}"/>
              </a:ext>
              <a:ext uri="{C183D7F6-B498-43B3-948B-1728B52AA6E4}">
                <adec:decorative xmlns:adec="http://schemas.microsoft.com/office/drawing/2017/decorative" val="1"/>
              </a:ext>
            </a:extLst>
          </p:cNvPr>
          <p:cNvSpPr/>
          <p:nvPr/>
        </p:nvSpPr>
        <p:spPr>
          <a:xfrm>
            <a:off x="2156433" y="938751"/>
            <a:ext cx="1943100" cy="1943100"/>
          </a:xfrm>
          <a:prstGeom prst="ellipse">
            <a:avLst/>
          </a:prstGeom>
          <a:solidFill>
            <a:schemeClr val="bg1">
              <a:lumMod val="9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048308F6-FF13-D951-FFF5-7B18D2EC60BB}"/>
              </a:ext>
              <a:ext uri="{C183D7F6-B498-43B3-948B-1728B52AA6E4}">
                <adec:decorative xmlns:adec="http://schemas.microsoft.com/office/drawing/2017/decorative" val="1"/>
              </a:ext>
            </a:extLst>
          </p:cNvPr>
          <p:cNvSpPr/>
          <p:nvPr/>
        </p:nvSpPr>
        <p:spPr>
          <a:xfrm>
            <a:off x="5179657" y="938751"/>
            <a:ext cx="1943100" cy="1943100"/>
          </a:xfrm>
          <a:prstGeom prst="ellipse">
            <a:avLst/>
          </a:prstGeom>
          <a:solidFill>
            <a:schemeClr val="bg1">
              <a:lumMod val="9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94E1A991-27A4-8093-1D2E-27F66B240A3F}"/>
              </a:ext>
              <a:ext uri="{C183D7F6-B498-43B3-948B-1728B52AA6E4}">
                <adec:decorative xmlns:adec="http://schemas.microsoft.com/office/drawing/2017/decorative" val="1"/>
              </a:ext>
            </a:extLst>
          </p:cNvPr>
          <p:cNvSpPr/>
          <p:nvPr/>
        </p:nvSpPr>
        <p:spPr>
          <a:xfrm>
            <a:off x="8154522" y="938751"/>
            <a:ext cx="1943100" cy="1943100"/>
          </a:xfrm>
          <a:prstGeom prst="ellipse">
            <a:avLst/>
          </a:prstGeom>
          <a:solidFill>
            <a:schemeClr val="bg1">
              <a:lumMod val="9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Graphic 11">
            <a:extLst>
              <a:ext uri="{FF2B5EF4-FFF2-40B4-BE49-F238E27FC236}">
                <a16:creationId xmlns:a16="http://schemas.microsoft.com/office/drawing/2014/main" id="{09051BB3-2F4E-86CD-6663-99EC764C0CE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0204" y="1196586"/>
            <a:ext cx="1427429" cy="1427429"/>
          </a:xfrm>
          <a:prstGeom prst="rect">
            <a:avLst/>
          </a:prstGeom>
        </p:spPr>
      </p:pic>
      <p:pic>
        <p:nvPicPr>
          <p:cNvPr id="14" name="Graphic 13">
            <a:extLst>
              <a:ext uri="{FF2B5EF4-FFF2-40B4-BE49-F238E27FC236}">
                <a16:creationId xmlns:a16="http://schemas.microsoft.com/office/drawing/2014/main" id="{D4AD8FF1-1805-0DF8-10CD-E8F59993B4C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5888" y="1258614"/>
            <a:ext cx="1410980" cy="1410980"/>
          </a:xfrm>
          <a:prstGeom prst="rect">
            <a:avLst/>
          </a:prstGeom>
        </p:spPr>
      </p:pic>
      <p:pic>
        <p:nvPicPr>
          <p:cNvPr id="16" name="Graphic 15">
            <a:extLst>
              <a:ext uri="{FF2B5EF4-FFF2-40B4-BE49-F238E27FC236}">
                <a16:creationId xmlns:a16="http://schemas.microsoft.com/office/drawing/2014/main" id="{A2502DA8-21A3-ADE5-52A9-AC588DDA2BE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5993" y="1177597"/>
            <a:ext cx="1371599" cy="1371599"/>
          </a:xfrm>
          <a:prstGeom prst="rect">
            <a:avLst/>
          </a:prstGeom>
        </p:spPr>
      </p:pic>
      <p:sp>
        <p:nvSpPr>
          <p:cNvPr id="13" name="Rectangle 12">
            <a:extLst>
              <a:ext uri="{FF2B5EF4-FFF2-40B4-BE49-F238E27FC236}">
                <a16:creationId xmlns:a16="http://schemas.microsoft.com/office/drawing/2014/main" id="{0F4B29D7-8598-B7C9-7EFA-EFE6729ED206}"/>
              </a:ext>
              <a:ext uri="{C183D7F6-B498-43B3-948B-1728B52AA6E4}">
                <adec:decorative xmlns:adec="http://schemas.microsoft.com/office/drawing/2017/decorative" val="1"/>
              </a:ext>
            </a:extLst>
          </p:cNvPr>
          <p:cNvSpPr/>
          <p:nvPr/>
        </p:nvSpPr>
        <p:spPr>
          <a:xfrm>
            <a:off x="0" y="-1"/>
            <a:ext cx="12192000" cy="451487"/>
          </a:xfrm>
          <a:prstGeom prst="rect">
            <a:avLst/>
          </a:prstGeom>
          <a:gradFill flip="none" rotWithShape="1">
            <a:gsLst>
              <a:gs pos="0">
                <a:schemeClr val="accent3">
                  <a:lumMod val="67000"/>
                </a:schemeClr>
              </a:gs>
              <a:gs pos="97248">
                <a:schemeClr val="accent3">
                  <a:lumMod val="85000"/>
                  <a:lumOff val="15000"/>
                </a:schemeClr>
              </a:gs>
              <a:gs pos="48000">
                <a:schemeClr val="accent3">
                  <a:lumMod val="97000"/>
                  <a:lumOff val="3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64854E20-376B-B13B-3E39-F4F6016B106A}"/>
              </a:ext>
              <a:ext uri="{C183D7F6-B498-43B3-948B-1728B52AA6E4}">
                <adec:decorative xmlns:adec="http://schemas.microsoft.com/office/drawing/2017/decorative" val="1"/>
              </a:ext>
            </a:extLst>
          </p:cNvPr>
          <p:cNvSpPr/>
          <p:nvPr/>
        </p:nvSpPr>
        <p:spPr>
          <a:xfrm>
            <a:off x="0" y="6406513"/>
            <a:ext cx="12192000" cy="451487"/>
          </a:xfrm>
          <a:prstGeom prst="rect">
            <a:avLst/>
          </a:prstGeom>
          <a:gradFill flip="none" rotWithShape="1">
            <a:gsLst>
              <a:gs pos="0">
                <a:schemeClr val="accent3">
                  <a:lumMod val="67000"/>
                </a:schemeClr>
              </a:gs>
              <a:gs pos="95413">
                <a:schemeClr val="accent3">
                  <a:lumMod val="85000"/>
                  <a:lumOff val="15000"/>
                </a:schemeClr>
              </a:gs>
              <a:gs pos="48000">
                <a:schemeClr val="accent3">
                  <a:lumMod val="97000"/>
                  <a:lumOff val="3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1F6E4EF0-3337-4B9B-C6F4-13198A43D6D1}"/>
              </a:ext>
              <a:ext uri="{C183D7F6-B498-43B3-948B-1728B52AA6E4}">
                <adec:decorative xmlns:adec="http://schemas.microsoft.com/office/drawing/2017/decorative" val="1"/>
              </a:ext>
            </a:extLst>
          </p:cNvPr>
          <p:cNvSpPr/>
          <p:nvPr/>
        </p:nvSpPr>
        <p:spPr>
          <a:xfrm rot="5400000">
            <a:off x="8482264" y="3148263"/>
            <a:ext cx="6858000" cy="561473"/>
          </a:xfrm>
          <a:prstGeom prst="rect">
            <a:avLst/>
          </a:prstGeom>
          <a:gradFill flip="none" rotWithShape="1">
            <a:gsLst>
              <a:gs pos="0">
                <a:schemeClr val="accent3">
                  <a:lumMod val="67000"/>
                </a:schemeClr>
              </a:gs>
              <a:gs pos="92661">
                <a:schemeClr val="accent3">
                  <a:lumMod val="85000"/>
                  <a:lumOff val="15000"/>
                </a:schemeClr>
              </a:gs>
              <a:gs pos="48000">
                <a:schemeClr val="accent3">
                  <a:lumMod val="97000"/>
                  <a:lumOff val="3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D5CC4412-6C93-8287-B9BF-3D8EC8361FE8}"/>
              </a:ext>
              <a:ext uri="{C183D7F6-B498-43B3-948B-1728B52AA6E4}">
                <adec:decorative xmlns:adec="http://schemas.microsoft.com/office/drawing/2017/decorative" val="1"/>
              </a:ext>
            </a:extLst>
          </p:cNvPr>
          <p:cNvSpPr/>
          <p:nvPr/>
        </p:nvSpPr>
        <p:spPr>
          <a:xfrm rot="5400000">
            <a:off x="-3148263" y="3148263"/>
            <a:ext cx="6858000" cy="561474"/>
          </a:xfrm>
          <a:prstGeom prst="rect">
            <a:avLst/>
          </a:prstGeom>
          <a:gradFill flip="none" rotWithShape="1">
            <a:gsLst>
              <a:gs pos="0">
                <a:schemeClr val="accent3">
                  <a:lumMod val="67000"/>
                </a:schemeClr>
              </a:gs>
              <a:gs pos="52000">
                <a:schemeClr val="accent3">
                  <a:lumMod val="97000"/>
                  <a:lumOff val="3000"/>
                </a:schemeClr>
              </a:gs>
              <a:gs pos="100000">
                <a:schemeClr val="accent3">
                  <a:lumMod val="85000"/>
                  <a:lumOff val="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1159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6CAB5D-DA36-345D-22E3-77B9C888813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1F388A9-4D6A-8CBD-7AC7-2E4D89F842E1}"/>
              </a:ext>
              <a:ext uri="{C183D7F6-B498-43B3-948B-1728B52AA6E4}">
                <adec:decorative xmlns:adec="http://schemas.microsoft.com/office/drawing/2017/decorative" val="1"/>
              </a:ext>
            </a:extLst>
          </p:cNvPr>
          <p:cNvSpPr/>
          <p:nvPr/>
        </p:nvSpPr>
        <p:spPr>
          <a:xfrm>
            <a:off x="0" y="1951631"/>
            <a:ext cx="6096000" cy="4906370"/>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CB8F311-D514-E7CF-66E0-DD18DD497099}"/>
              </a:ext>
            </a:extLst>
          </p:cNvPr>
          <p:cNvSpPr>
            <a:spLocks noGrp="1"/>
          </p:cNvSpPr>
          <p:nvPr>
            <p:ph type="title"/>
          </p:nvPr>
        </p:nvSpPr>
        <p:spPr>
          <a:xfrm>
            <a:off x="194807" y="266699"/>
            <a:ext cx="5308839" cy="1684932"/>
          </a:xfrm>
          <a:noFill/>
        </p:spPr>
        <p:txBody>
          <a:bodyPr anchor="b">
            <a:noAutofit/>
          </a:bodyPr>
          <a:lstStyle/>
          <a:p>
            <a:pPr algn="l"/>
            <a:r>
              <a:rPr lang="en-US" sz="3600" dirty="0">
                <a:solidFill>
                  <a:schemeClr val="tx1"/>
                </a:solidFill>
                <a:latin typeface="+mj-lt"/>
              </a:rPr>
              <a:t>The Relationship Between Childhood Trauma &amp; ACEs</a:t>
            </a:r>
            <a:endParaRPr lang="en-US" sz="3600" dirty="0">
              <a:solidFill>
                <a:schemeClr val="tx1"/>
              </a:solidFill>
              <a:latin typeface="+mj-lt"/>
              <a:cs typeface="Arial" panose="020B0604020202020204" pitchFamily="34" charset="0"/>
            </a:endParaRPr>
          </a:p>
        </p:txBody>
      </p:sp>
      <p:sp>
        <p:nvSpPr>
          <p:cNvPr id="12" name="Content Placeholder 11">
            <a:extLst>
              <a:ext uri="{FF2B5EF4-FFF2-40B4-BE49-F238E27FC236}">
                <a16:creationId xmlns:a16="http://schemas.microsoft.com/office/drawing/2014/main" id="{0D5C39A3-6F81-55B1-D427-776EA3DBA94B}"/>
              </a:ext>
            </a:extLst>
          </p:cNvPr>
          <p:cNvSpPr>
            <a:spLocks noGrp="1"/>
          </p:cNvSpPr>
          <p:nvPr>
            <p:ph sz="quarter" idx="18"/>
          </p:nvPr>
        </p:nvSpPr>
        <p:spPr>
          <a:xfrm>
            <a:off x="403982" y="2705100"/>
            <a:ext cx="5023463" cy="144575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txBody>
          <a:bodyPr anchor="ctr"/>
          <a:lstStyle/>
          <a:p>
            <a:pPr marL="0" indent="0" algn="ctr">
              <a:spcBef>
                <a:spcPts val="0"/>
              </a:spcBef>
              <a:buNone/>
            </a:pPr>
            <a:r>
              <a:rPr lang="en-US" sz="2800" dirty="0">
                <a:solidFill>
                  <a:schemeClr val="bg1"/>
                </a:solidFill>
              </a:rPr>
              <a:t>What is toxic stress?</a:t>
            </a:r>
          </a:p>
        </p:txBody>
      </p:sp>
      <p:sp>
        <p:nvSpPr>
          <p:cNvPr id="11" name="Content Placeholder 10">
            <a:extLst>
              <a:ext uri="{FF2B5EF4-FFF2-40B4-BE49-F238E27FC236}">
                <a16:creationId xmlns:a16="http://schemas.microsoft.com/office/drawing/2014/main" id="{DD902302-BECE-B085-B161-0A70930D8B4B}"/>
              </a:ext>
            </a:extLst>
          </p:cNvPr>
          <p:cNvSpPr>
            <a:spLocks noGrp="1"/>
          </p:cNvSpPr>
          <p:nvPr>
            <p:ph sz="quarter" idx="17"/>
          </p:nvPr>
        </p:nvSpPr>
        <p:spPr>
          <a:xfrm>
            <a:off x="403982" y="4584074"/>
            <a:ext cx="5023463" cy="1445751"/>
          </a:xfrm>
          <a:prstGeom prst="rect">
            <a:avLst/>
          </a:prstGeom>
          <a:solidFill>
            <a:schemeClr val="accent3"/>
          </a:solidFill>
          <a:ln>
            <a:noFill/>
          </a:ln>
          <a:effectLst>
            <a:outerShdw blurRad="50800" dist="38100" dir="2700000" algn="tl" rotWithShape="0">
              <a:prstClr val="black">
                <a:alpha val="40000"/>
              </a:prstClr>
            </a:outerShdw>
          </a:effectLst>
        </p:spPr>
        <p:txBody>
          <a:bodyPr anchor="ctr"/>
          <a:lstStyle/>
          <a:p>
            <a:pPr marL="0" indent="0" algn="ctr">
              <a:spcBef>
                <a:spcPts val="0"/>
              </a:spcBef>
              <a:buNone/>
            </a:pPr>
            <a:r>
              <a:rPr lang="en-US" sz="2800" dirty="0">
                <a:solidFill>
                  <a:schemeClr val="bg1"/>
                </a:solidFill>
              </a:rPr>
              <a:t>How does it impact health </a:t>
            </a:r>
          </a:p>
          <a:p>
            <a:pPr marL="0" indent="0" algn="ctr">
              <a:spcBef>
                <a:spcPts val="0"/>
              </a:spcBef>
              <a:buNone/>
            </a:pPr>
            <a:r>
              <a:rPr lang="en-US" sz="2800" dirty="0">
                <a:solidFill>
                  <a:schemeClr val="bg1"/>
                </a:solidFill>
              </a:rPr>
              <a:t>and development?</a:t>
            </a:r>
          </a:p>
        </p:txBody>
      </p:sp>
      <p:pic>
        <p:nvPicPr>
          <p:cNvPr id="16" name="Content Placeholder 15">
            <a:extLst>
              <a:ext uri="{FF2B5EF4-FFF2-40B4-BE49-F238E27FC236}">
                <a16:creationId xmlns:a16="http://schemas.microsoft.com/office/drawing/2014/main" id="{B8760761-8A19-DC8E-E701-3A79E2EFC841}"/>
              </a:ext>
              <a:ext uri="{C183D7F6-B498-43B3-948B-1728B52AA6E4}">
                <adec:decorative xmlns:adec="http://schemas.microsoft.com/office/drawing/2017/decorative" val="1"/>
              </a:ext>
            </a:extLst>
          </p:cNvPr>
          <p:cNvPicPr>
            <a:picLocks noGrp="1" noChangeAspect="1"/>
          </p:cNvPicPr>
          <p:nvPr>
            <p:ph sz="quarter" idx="14"/>
          </p:nvPr>
        </p:nvPicPr>
        <p:blipFill>
          <a:blip r:embed="rId3"/>
          <a:srcRect l="13619" r="13619"/>
          <a:stretch/>
        </p:blipFill>
        <p:spPr>
          <a:xfrm>
            <a:off x="5806147" y="-23880"/>
            <a:ext cx="6385854" cy="6881880"/>
          </a:xfr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811685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B4C411B7-B37B-D346-78D8-97ED92866F97}"/>
            </a:ext>
          </a:extLst>
        </p:cNvPr>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48ECF714-6D2F-A17A-2E55-E051385F7B4E}"/>
              </a:ext>
              <a:ext uri="{C183D7F6-B498-43B3-948B-1728B52AA6E4}">
                <adec:decorative xmlns:adec="http://schemas.microsoft.com/office/drawing/2017/decorative" val="1"/>
              </a:ext>
            </a:extLst>
          </p:cNvPr>
          <p:cNvCxnSpPr>
            <a:cxnSpLocks/>
          </p:cNvCxnSpPr>
          <p:nvPr/>
        </p:nvCxnSpPr>
        <p:spPr>
          <a:xfrm>
            <a:off x="7647812" y="0"/>
            <a:ext cx="0" cy="685800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49FCA8A-5D9E-AD62-A93F-90CA7FEA9B6C}"/>
              </a:ext>
              <a:ext uri="{C183D7F6-B498-43B3-948B-1728B52AA6E4}">
                <adec:decorative xmlns:adec="http://schemas.microsoft.com/office/drawing/2017/decorative" val="1"/>
              </a:ext>
            </a:extLst>
          </p:cNvPr>
          <p:cNvCxnSpPr>
            <a:cxnSpLocks/>
          </p:cNvCxnSpPr>
          <p:nvPr/>
        </p:nvCxnSpPr>
        <p:spPr>
          <a:xfrm>
            <a:off x="3674853" y="0"/>
            <a:ext cx="0" cy="685165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BEB7CD-D2A0-4EFF-9CEC-1662C817D4DE}"/>
              </a:ext>
              <a:ext uri="{C183D7F6-B498-43B3-948B-1728B52AA6E4}">
                <adec:decorative xmlns:adec="http://schemas.microsoft.com/office/drawing/2017/decorative" val="1"/>
              </a:ext>
            </a:extLst>
          </p:cNvPr>
          <p:cNvSpPr/>
          <p:nvPr/>
        </p:nvSpPr>
        <p:spPr>
          <a:xfrm>
            <a:off x="472880" y="6550300"/>
            <a:ext cx="707697" cy="273631"/>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5" name="Group 54">
            <a:extLst>
              <a:ext uri="{FF2B5EF4-FFF2-40B4-BE49-F238E27FC236}">
                <a16:creationId xmlns:a16="http://schemas.microsoft.com/office/drawing/2014/main" id="{5278D227-1690-FE76-6B66-E9696E388B06}"/>
              </a:ext>
              <a:ext uri="{C183D7F6-B498-43B3-948B-1728B52AA6E4}">
                <adec:decorative xmlns:adec="http://schemas.microsoft.com/office/drawing/2017/decorative" val="1"/>
              </a:ext>
            </a:extLst>
          </p:cNvPr>
          <p:cNvGrpSpPr/>
          <p:nvPr/>
        </p:nvGrpSpPr>
        <p:grpSpPr>
          <a:xfrm>
            <a:off x="877060" y="529391"/>
            <a:ext cx="1920733" cy="1450031"/>
            <a:chOff x="910850" y="561630"/>
            <a:chExt cx="1920733" cy="1450031"/>
          </a:xfrm>
          <a:solidFill>
            <a:schemeClr val="bg1"/>
          </a:solidFill>
        </p:grpSpPr>
        <p:sp>
          <p:nvSpPr>
            <p:cNvPr id="34" name="Freeform: Shape 33">
              <a:extLst>
                <a:ext uri="{FF2B5EF4-FFF2-40B4-BE49-F238E27FC236}">
                  <a16:creationId xmlns:a16="http://schemas.microsoft.com/office/drawing/2014/main" id="{63974A1D-62CA-5E45-E640-5306E1AD09F7}"/>
                </a:ext>
              </a:extLst>
            </p:cNvPr>
            <p:cNvSpPr/>
            <p:nvPr/>
          </p:nvSpPr>
          <p:spPr>
            <a:xfrm>
              <a:off x="910850" y="1743963"/>
              <a:ext cx="356930" cy="267698"/>
            </a:xfrm>
            <a:custGeom>
              <a:avLst/>
              <a:gdLst>
                <a:gd name="connsiteX0" fmla="*/ 0 w 356930"/>
                <a:gd name="connsiteY0" fmla="*/ 0 h 267698"/>
                <a:gd name="connsiteX1" fmla="*/ 356931 w 356930"/>
                <a:gd name="connsiteY1" fmla="*/ 0 h 267698"/>
                <a:gd name="connsiteX2" fmla="*/ 356931 w 356930"/>
                <a:gd name="connsiteY2" fmla="*/ 267698 h 267698"/>
                <a:gd name="connsiteX3" fmla="*/ 0 w 356930"/>
                <a:gd name="connsiteY3" fmla="*/ 267698 h 267698"/>
              </a:gdLst>
              <a:ahLst/>
              <a:cxnLst>
                <a:cxn ang="0">
                  <a:pos x="connsiteX0" y="connsiteY0"/>
                </a:cxn>
                <a:cxn ang="0">
                  <a:pos x="connsiteX1" y="connsiteY1"/>
                </a:cxn>
                <a:cxn ang="0">
                  <a:pos x="connsiteX2" y="connsiteY2"/>
                </a:cxn>
                <a:cxn ang="0">
                  <a:pos x="connsiteX3" y="connsiteY3"/>
                </a:cxn>
              </a:cxnLst>
              <a:rect l="l" t="t" r="r" b="b"/>
              <a:pathLst>
                <a:path w="356930" h="267698">
                  <a:moveTo>
                    <a:pt x="0" y="0"/>
                  </a:moveTo>
                  <a:lnTo>
                    <a:pt x="356931" y="0"/>
                  </a:lnTo>
                  <a:lnTo>
                    <a:pt x="356931" y="267698"/>
                  </a:lnTo>
                  <a:lnTo>
                    <a:pt x="0" y="267698"/>
                  </a:lnTo>
                  <a:close/>
                </a:path>
              </a:pathLst>
            </a:custGeom>
            <a:grpFill/>
            <a:ln w="222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15E93103-3E3D-3BD3-27F2-EE223D960E5D}"/>
                </a:ext>
              </a:extLst>
            </p:cNvPr>
            <p:cNvSpPr/>
            <p:nvPr/>
          </p:nvSpPr>
          <p:spPr>
            <a:xfrm>
              <a:off x="1357014" y="1743963"/>
              <a:ext cx="1249257" cy="267698"/>
            </a:xfrm>
            <a:custGeom>
              <a:avLst/>
              <a:gdLst>
                <a:gd name="connsiteX0" fmla="*/ 0 w 1249257"/>
                <a:gd name="connsiteY0" fmla="*/ 0 h 267698"/>
                <a:gd name="connsiteX1" fmla="*/ 1249257 w 1249257"/>
                <a:gd name="connsiteY1" fmla="*/ 0 h 267698"/>
                <a:gd name="connsiteX2" fmla="*/ 1249257 w 1249257"/>
                <a:gd name="connsiteY2" fmla="*/ 267698 h 267698"/>
                <a:gd name="connsiteX3" fmla="*/ 0 w 1249257"/>
                <a:gd name="connsiteY3" fmla="*/ 267698 h 267698"/>
              </a:gdLst>
              <a:ahLst/>
              <a:cxnLst>
                <a:cxn ang="0">
                  <a:pos x="connsiteX0" y="connsiteY0"/>
                </a:cxn>
                <a:cxn ang="0">
                  <a:pos x="connsiteX1" y="connsiteY1"/>
                </a:cxn>
                <a:cxn ang="0">
                  <a:pos x="connsiteX2" y="connsiteY2"/>
                </a:cxn>
                <a:cxn ang="0">
                  <a:pos x="connsiteX3" y="connsiteY3"/>
                </a:cxn>
              </a:cxnLst>
              <a:rect l="l" t="t" r="r" b="b"/>
              <a:pathLst>
                <a:path w="1249257" h="267698">
                  <a:moveTo>
                    <a:pt x="0" y="0"/>
                  </a:moveTo>
                  <a:lnTo>
                    <a:pt x="1249257" y="0"/>
                  </a:lnTo>
                  <a:lnTo>
                    <a:pt x="1249257" y="267698"/>
                  </a:lnTo>
                  <a:lnTo>
                    <a:pt x="0" y="267698"/>
                  </a:lnTo>
                  <a:close/>
                </a:path>
              </a:pathLst>
            </a:custGeom>
            <a:grpFill/>
            <a:ln w="222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eeform: Shape 35">
              <a:extLst>
                <a:ext uri="{FF2B5EF4-FFF2-40B4-BE49-F238E27FC236}">
                  <a16:creationId xmlns:a16="http://schemas.microsoft.com/office/drawing/2014/main" id="{0ADDB5D3-8DB0-4538-96AA-127FF059A13B}"/>
                </a:ext>
              </a:extLst>
            </p:cNvPr>
            <p:cNvSpPr/>
            <p:nvPr/>
          </p:nvSpPr>
          <p:spPr>
            <a:xfrm>
              <a:off x="1669328" y="561630"/>
              <a:ext cx="1162255" cy="1115408"/>
            </a:xfrm>
            <a:custGeom>
              <a:avLst/>
              <a:gdLst>
                <a:gd name="connsiteX0" fmla="*/ 1160025 w 1162255"/>
                <a:gd name="connsiteY0" fmla="*/ 936943 h 1115408"/>
                <a:gd name="connsiteX1" fmla="*/ 1160025 w 1162255"/>
                <a:gd name="connsiteY1" fmla="*/ 936943 h 1115408"/>
                <a:gd name="connsiteX2" fmla="*/ 1160025 w 1162255"/>
                <a:gd name="connsiteY2" fmla="*/ 936943 h 1115408"/>
                <a:gd name="connsiteX3" fmla="*/ 1157794 w 1162255"/>
                <a:gd name="connsiteY3" fmla="*/ 907942 h 1115408"/>
                <a:gd name="connsiteX4" fmla="*/ 1157794 w 1162255"/>
                <a:gd name="connsiteY4" fmla="*/ 905712 h 1115408"/>
                <a:gd name="connsiteX5" fmla="*/ 1155563 w 1162255"/>
                <a:gd name="connsiteY5" fmla="*/ 883403 h 1115408"/>
                <a:gd name="connsiteX6" fmla="*/ 870019 w 1162255"/>
                <a:gd name="connsiteY6" fmla="*/ 646937 h 1115408"/>
                <a:gd name="connsiteX7" fmla="*/ 803094 w 1162255"/>
                <a:gd name="connsiteY7" fmla="*/ 580012 h 1115408"/>
                <a:gd name="connsiteX8" fmla="*/ 803094 w 1162255"/>
                <a:gd name="connsiteY8" fmla="*/ 580012 h 1115408"/>
                <a:gd name="connsiteX9" fmla="*/ 803094 w 1162255"/>
                <a:gd name="connsiteY9" fmla="*/ 580012 h 1115408"/>
                <a:gd name="connsiteX10" fmla="*/ 803094 w 1162255"/>
                <a:gd name="connsiteY10" fmla="*/ 580012 h 1115408"/>
                <a:gd name="connsiteX11" fmla="*/ 803094 w 1162255"/>
                <a:gd name="connsiteY11" fmla="*/ 557704 h 1115408"/>
                <a:gd name="connsiteX12" fmla="*/ 580012 w 1162255"/>
                <a:gd name="connsiteY12" fmla="*/ 334623 h 1115408"/>
                <a:gd name="connsiteX13" fmla="*/ 513088 w 1162255"/>
                <a:gd name="connsiteY13" fmla="*/ 267698 h 1115408"/>
                <a:gd name="connsiteX14" fmla="*/ 256544 w 1162255"/>
                <a:gd name="connsiteY14" fmla="*/ 0 h 1115408"/>
                <a:gd name="connsiteX15" fmla="*/ 0 w 1162255"/>
                <a:gd name="connsiteY15" fmla="*/ 267698 h 1115408"/>
                <a:gd name="connsiteX16" fmla="*/ 142772 w 1162255"/>
                <a:gd name="connsiteY16" fmla="*/ 506395 h 1115408"/>
                <a:gd name="connsiteX17" fmla="*/ 136080 w 1162255"/>
                <a:gd name="connsiteY17" fmla="*/ 559935 h 1115408"/>
                <a:gd name="connsiteX18" fmla="*/ 348007 w 1162255"/>
                <a:gd name="connsiteY18" fmla="*/ 780786 h 1115408"/>
                <a:gd name="connsiteX19" fmla="*/ 479626 w 1162255"/>
                <a:gd name="connsiteY19" fmla="*/ 733939 h 1115408"/>
                <a:gd name="connsiteX20" fmla="*/ 671476 w 1162255"/>
                <a:gd name="connsiteY20" fmla="*/ 825402 h 1115408"/>
                <a:gd name="connsiteX21" fmla="*/ 916866 w 1162255"/>
                <a:gd name="connsiteY21" fmla="*/ 825402 h 1115408"/>
                <a:gd name="connsiteX22" fmla="*/ 1028406 w 1162255"/>
                <a:gd name="connsiteY22" fmla="*/ 936943 h 1115408"/>
                <a:gd name="connsiteX23" fmla="*/ 1028406 w 1162255"/>
                <a:gd name="connsiteY23" fmla="*/ 1115408 h 1115408"/>
                <a:gd name="connsiteX24" fmla="*/ 1162256 w 1162255"/>
                <a:gd name="connsiteY24" fmla="*/ 1115408 h 1115408"/>
                <a:gd name="connsiteX25" fmla="*/ 1160025 w 1162255"/>
                <a:gd name="connsiteY25" fmla="*/ 936943 h 111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2255" h="1115408">
                  <a:moveTo>
                    <a:pt x="1160025" y="936943"/>
                  </a:moveTo>
                  <a:lnTo>
                    <a:pt x="1160025" y="936943"/>
                  </a:lnTo>
                  <a:cubicBezTo>
                    <a:pt x="1160025" y="936943"/>
                    <a:pt x="1160025" y="934712"/>
                    <a:pt x="1160025" y="936943"/>
                  </a:cubicBezTo>
                  <a:cubicBezTo>
                    <a:pt x="1160025" y="925789"/>
                    <a:pt x="1160025" y="916866"/>
                    <a:pt x="1157794" y="907942"/>
                  </a:cubicBezTo>
                  <a:cubicBezTo>
                    <a:pt x="1157794" y="907942"/>
                    <a:pt x="1157794" y="907942"/>
                    <a:pt x="1157794" y="905712"/>
                  </a:cubicBezTo>
                  <a:cubicBezTo>
                    <a:pt x="1157794" y="899019"/>
                    <a:pt x="1155563" y="890096"/>
                    <a:pt x="1155563" y="883403"/>
                  </a:cubicBezTo>
                  <a:cubicBezTo>
                    <a:pt x="1131024" y="749554"/>
                    <a:pt x="1012791" y="646937"/>
                    <a:pt x="870019" y="646937"/>
                  </a:cubicBezTo>
                  <a:cubicBezTo>
                    <a:pt x="832095" y="646937"/>
                    <a:pt x="803094" y="617936"/>
                    <a:pt x="803094" y="580012"/>
                  </a:cubicBezTo>
                  <a:lnTo>
                    <a:pt x="803094" y="580012"/>
                  </a:lnTo>
                  <a:cubicBezTo>
                    <a:pt x="803094" y="580012"/>
                    <a:pt x="803094" y="580012"/>
                    <a:pt x="803094" y="580012"/>
                  </a:cubicBezTo>
                  <a:lnTo>
                    <a:pt x="803094" y="580012"/>
                  </a:lnTo>
                  <a:lnTo>
                    <a:pt x="803094" y="557704"/>
                  </a:lnTo>
                  <a:cubicBezTo>
                    <a:pt x="803094" y="435009"/>
                    <a:pt x="702707" y="334623"/>
                    <a:pt x="580012" y="334623"/>
                  </a:cubicBezTo>
                  <a:cubicBezTo>
                    <a:pt x="542088" y="334623"/>
                    <a:pt x="513088" y="305622"/>
                    <a:pt x="513088" y="267698"/>
                  </a:cubicBezTo>
                  <a:cubicBezTo>
                    <a:pt x="513088" y="120464"/>
                    <a:pt x="399316" y="0"/>
                    <a:pt x="256544" y="0"/>
                  </a:cubicBezTo>
                  <a:cubicBezTo>
                    <a:pt x="113772" y="0"/>
                    <a:pt x="0" y="120464"/>
                    <a:pt x="0" y="267698"/>
                  </a:cubicBezTo>
                  <a:cubicBezTo>
                    <a:pt x="0" y="372546"/>
                    <a:pt x="58001" y="464010"/>
                    <a:pt x="142772" y="506395"/>
                  </a:cubicBezTo>
                  <a:cubicBezTo>
                    <a:pt x="138311" y="524242"/>
                    <a:pt x="136080" y="542088"/>
                    <a:pt x="136080" y="559935"/>
                  </a:cubicBezTo>
                  <a:cubicBezTo>
                    <a:pt x="136080" y="682630"/>
                    <a:pt x="229774" y="780786"/>
                    <a:pt x="348007" y="780786"/>
                  </a:cubicBezTo>
                  <a:cubicBezTo>
                    <a:pt x="397085" y="780786"/>
                    <a:pt x="443933" y="762939"/>
                    <a:pt x="479626" y="733939"/>
                  </a:cubicBezTo>
                  <a:cubicBezTo>
                    <a:pt x="524242" y="789709"/>
                    <a:pt x="593397" y="825402"/>
                    <a:pt x="671476" y="825402"/>
                  </a:cubicBezTo>
                  <a:lnTo>
                    <a:pt x="916866" y="825402"/>
                  </a:lnTo>
                  <a:cubicBezTo>
                    <a:pt x="979329" y="825402"/>
                    <a:pt x="1028406" y="874480"/>
                    <a:pt x="1028406" y="936943"/>
                  </a:cubicBezTo>
                  <a:lnTo>
                    <a:pt x="1028406" y="1115408"/>
                  </a:lnTo>
                  <a:lnTo>
                    <a:pt x="1162256" y="1115408"/>
                  </a:lnTo>
                  <a:lnTo>
                    <a:pt x="1160025" y="936943"/>
                  </a:lnTo>
                  <a:close/>
                </a:path>
              </a:pathLst>
            </a:custGeom>
            <a:grpFill/>
            <a:ln w="222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Freeform: Shape 36">
              <a:extLst>
                <a:ext uri="{FF2B5EF4-FFF2-40B4-BE49-F238E27FC236}">
                  <a16:creationId xmlns:a16="http://schemas.microsoft.com/office/drawing/2014/main" id="{B2544C72-5CC2-1593-1827-550B9A9B8E95}"/>
                </a:ext>
              </a:extLst>
            </p:cNvPr>
            <p:cNvSpPr/>
            <p:nvPr/>
          </p:nvSpPr>
          <p:spPr>
            <a:xfrm>
              <a:off x="2695504" y="1743963"/>
              <a:ext cx="133849" cy="267698"/>
            </a:xfrm>
            <a:custGeom>
              <a:avLst/>
              <a:gdLst>
                <a:gd name="connsiteX0" fmla="*/ 0 w 133849"/>
                <a:gd name="connsiteY0" fmla="*/ 0 h 267698"/>
                <a:gd name="connsiteX1" fmla="*/ 133849 w 133849"/>
                <a:gd name="connsiteY1" fmla="*/ 0 h 267698"/>
                <a:gd name="connsiteX2" fmla="*/ 133849 w 133849"/>
                <a:gd name="connsiteY2" fmla="*/ 267698 h 267698"/>
                <a:gd name="connsiteX3" fmla="*/ 0 w 133849"/>
                <a:gd name="connsiteY3" fmla="*/ 267698 h 267698"/>
              </a:gdLst>
              <a:ahLst/>
              <a:cxnLst>
                <a:cxn ang="0">
                  <a:pos x="connsiteX0" y="connsiteY0"/>
                </a:cxn>
                <a:cxn ang="0">
                  <a:pos x="connsiteX1" y="connsiteY1"/>
                </a:cxn>
                <a:cxn ang="0">
                  <a:pos x="connsiteX2" y="connsiteY2"/>
                </a:cxn>
                <a:cxn ang="0">
                  <a:pos x="connsiteX3" y="connsiteY3"/>
                </a:cxn>
              </a:cxnLst>
              <a:rect l="l" t="t" r="r" b="b"/>
              <a:pathLst>
                <a:path w="133849" h="267698">
                  <a:moveTo>
                    <a:pt x="0" y="0"/>
                  </a:moveTo>
                  <a:lnTo>
                    <a:pt x="133849" y="0"/>
                  </a:lnTo>
                  <a:lnTo>
                    <a:pt x="133849" y="267698"/>
                  </a:lnTo>
                  <a:lnTo>
                    <a:pt x="0" y="267698"/>
                  </a:lnTo>
                  <a:close/>
                </a:path>
              </a:pathLst>
            </a:custGeom>
            <a:grpFill/>
            <a:ln w="222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4" name="Group 53">
            <a:extLst>
              <a:ext uri="{FF2B5EF4-FFF2-40B4-BE49-F238E27FC236}">
                <a16:creationId xmlns:a16="http://schemas.microsoft.com/office/drawing/2014/main" id="{7EDFC374-838C-5D4A-330C-96F3E96C0BE6}"/>
              </a:ext>
              <a:ext uri="{C183D7F6-B498-43B3-948B-1728B52AA6E4}">
                <adec:decorative xmlns:adec="http://schemas.microsoft.com/office/drawing/2017/decorative" val="1"/>
              </a:ext>
            </a:extLst>
          </p:cNvPr>
          <p:cNvGrpSpPr/>
          <p:nvPr/>
        </p:nvGrpSpPr>
        <p:grpSpPr>
          <a:xfrm>
            <a:off x="1211543" y="5075080"/>
            <a:ext cx="1319933" cy="1475220"/>
            <a:chOff x="1210135" y="4902675"/>
            <a:chExt cx="1319933" cy="1475220"/>
          </a:xfrm>
          <a:solidFill>
            <a:schemeClr val="bg1"/>
          </a:solidFill>
        </p:grpSpPr>
        <p:sp>
          <p:nvSpPr>
            <p:cNvPr id="28" name="Freeform: Shape 27">
              <a:extLst>
                <a:ext uri="{FF2B5EF4-FFF2-40B4-BE49-F238E27FC236}">
                  <a16:creationId xmlns:a16="http://schemas.microsoft.com/office/drawing/2014/main" id="{47C15340-4CC2-ABDA-B287-15310A3FAD82}"/>
                </a:ext>
              </a:extLst>
            </p:cNvPr>
            <p:cNvSpPr/>
            <p:nvPr/>
          </p:nvSpPr>
          <p:spPr>
            <a:xfrm>
              <a:off x="1617761" y="4902675"/>
              <a:ext cx="504680" cy="504680"/>
            </a:xfrm>
            <a:custGeom>
              <a:avLst/>
              <a:gdLst>
                <a:gd name="connsiteX0" fmla="*/ 504681 w 504680"/>
                <a:gd name="connsiteY0" fmla="*/ 252340 h 504680"/>
                <a:gd name="connsiteX1" fmla="*/ 252340 w 504680"/>
                <a:gd name="connsiteY1" fmla="*/ 0 h 504680"/>
                <a:gd name="connsiteX2" fmla="*/ 0 w 504680"/>
                <a:gd name="connsiteY2" fmla="*/ 252340 h 504680"/>
                <a:gd name="connsiteX3" fmla="*/ 252340 w 504680"/>
                <a:gd name="connsiteY3" fmla="*/ 504681 h 504680"/>
                <a:gd name="connsiteX4" fmla="*/ 504681 w 504680"/>
                <a:gd name="connsiteY4" fmla="*/ 252340 h 504680"/>
                <a:gd name="connsiteX5" fmla="*/ 252340 w 504680"/>
                <a:gd name="connsiteY5" fmla="*/ 446448 h 504680"/>
                <a:gd name="connsiteX6" fmla="*/ 58232 w 504680"/>
                <a:gd name="connsiteY6" fmla="*/ 252340 h 504680"/>
                <a:gd name="connsiteX7" fmla="*/ 252340 w 504680"/>
                <a:gd name="connsiteY7" fmla="*/ 58232 h 504680"/>
                <a:gd name="connsiteX8" fmla="*/ 446448 w 504680"/>
                <a:gd name="connsiteY8" fmla="*/ 252340 h 504680"/>
                <a:gd name="connsiteX9" fmla="*/ 252340 w 504680"/>
                <a:gd name="connsiteY9" fmla="*/ 446448 h 50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80" h="504680">
                  <a:moveTo>
                    <a:pt x="504681" y="252340"/>
                  </a:moveTo>
                  <a:cubicBezTo>
                    <a:pt x="504681" y="112977"/>
                    <a:pt x="391704" y="0"/>
                    <a:pt x="252340" y="0"/>
                  </a:cubicBezTo>
                  <a:cubicBezTo>
                    <a:pt x="112977" y="0"/>
                    <a:pt x="0" y="112977"/>
                    <a:pt x="0" y="252340"/>
                  </a:cubicBezTo>
                  <a:cubicBezTo>
                    <a:pt x="0" y="391704"/>
                    <a:pt x="112977" y="504681"/>
                    <a:pt x="252340" y="504681"/>
                  </a:cubicBezTo>
                  <a:cubicBezTo>
                    <a:pt x="391704" y="504681"/>
                    <a:pt x="504681" y="391704"/>
                    <a:pt x="504681" y="252340"/>
                  </a:cubicBezTo>
                  <a:close/>
                  <a:moveTo>
                    <a:pt x="252340" y="446448"/>
                  </a:moveTo>
                  <a:cubicBezTo>
                    <a:pt x="145138" y="446448"/>
                    <a:pt x="58232" y="359542"/>
                    <a:pt x="58232" y="252340"/>
                  </a:cubicBezTo>
                  <a:cubicBezTo>
                    <a:pt x="58232" y="145138"/>
                    <a:pt x="145138" y="58232"/>
                    <a:pt x="252340" y="58232"/>
                  </a:cubicBezTo>
                  <a:cubicBezTo>
                    <a:pt x="359542" y="58232"/>
                    <a:pt x="446448" y="145138"/>
                    <a:pt x="446448" y="252340"/>
                  </a:cubicBezTo>
                  <a:cubicBezTo>
                    <a:pt x="446326" y="359492"/>
                    <a:pt x="359492" y="446326"/>
                    <a:pt x="252340" y="446448"/>
                  </a:cubicBezTo>
                  <a:close/>
                </a:path>
              </a:pathLst>
            </a:custGeom>
            <a:grpFill/>
            <a:ln w="193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2CBB36F9-E39D-1F86-2B29-4E3970FB1555}"/>
                </a:ext>
              </a:extLst>
            </p:cNvPr>
            <p:cNvSpPr/>
            <p:nvPr/>
          </p:nvSpPr>
          <p:spPr>
            <a:xfrm>
              <a:off x="1819029" y="5030855"/>
              <a:ext cx="106441" cy="175242"/>
            </a:xfrm>
            <a:custGeom>
              <a:avLst/>
              <a:gdLst>
                <a:gd name="connsiteX0" fmla="*/ 4535 w 106441"/>
                <a:gd name="connsiteY0" fmla="*/ 103262 h 175242"/>
                <a:gd name="connsiteX1" fmla="*/ 29998 w 106441"/>
                <a:gd name="connsiteY1" fmla="*/ 170708 h 175242"/>
                <a:gd name="connsiteX2" fmla="*/ 97445 w 106441"/>
                <a:gd name="connsiteY2" fmla="*/ 145243 h 175242"/>
                <a:gd name="connsiteX3" fmla="*/ 97610 w 106441"/>
                <a:gd name="connsiteY3" fmla="*/ 144874 h 175242"/>
                <a:gd name="connsiteX4" fmla="*/ 106442 w 106441"/>
                <a:gd name="connsiteY4" fmla="*/ 0 h 175242"/>
                <a:gd name="connsiteX5" fmla="*/ 4535 w 106441"/>
                <a:gd name="connsiteY5" fmla="*/ 103262 h 17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41" h="175242">
                  <a:moveTo>
                    <a:pt x="4535" y="103262"/>
                  </a:moveTo>
                  <a:cubicBezTo>
                    <a:pt x="-7059" y="128919"/>
                    <a:pt x="4343" y="159116"/>
                    <a:pt x="29998" y="170708"/>
                  </a:cubicBezTo>
                  <a:cubicBezTo>
                    <a:pt x="55656" y="182300"/>
                    <a:pt x="85853" y="170900"/>
                    <a:pt x="97445" y="145243"/>
                  </a:cubicBezTo>
                  <a:cubicBezTo>
                    <a:pt x="97499" y="145121"/>
                    <a:pt x="97556" y="144999"/>
                    <a:pt x="97610" y="144874"/>
                  </a:cubicBezTo>
                  <a:cubicBezTo>
                    <a:pt x="102026" y="133325"/>
                    <a:pt x="106442" y="0"/>
                    <a:pt x="106442" y="0"/>
                  </a:cubicBezTo>
                  <a:cubicBezTo>
                    <a:pt x="106442" y="0"/>
                    <a:pt x="9631" y="91714"/>
                    <a:pt x="4535" y="103262"/>
                  </a:cubicBezTo>
                  <a:close/>
                </a:path>
              </a:pathLst>
            </a:custGeom>
            <a:grpFill/>
            <a:ln w="193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58FFB666-A343-EC70-EE01-703B98119655}"/>
                </a:ext>
              </a:extLst>
            </p:cNvPr>
            <p:cNvSpPr/>
            <p:nvPr/>
          </p:nvSpPr>
          <p:spPr>
            <a:xfrm>
              <a:off x="1210135" y="5057962"/>
              <a:ext cx="621145" cy="1319933"/>
            </a:xfrm>
            <a:custGeom>
              <a:avLst/>
              <a:gdLst>
                <a:gd name="connsiteX0" fmla="*/ 349396 w 621145"/>
                <a:gd name="connsiteY0" fmla="*/ 97054 h 1319933"/>
                <a:gd name="connsiteX1" fmla="*/ 365144 w 621145"/>
                <a:gd name="connsiteY1" fmla="*/ 0 h 1319933"/>
                <a:gd name="connsiteX2" fmla="*/ 77643 w 621145"/>
                <a:gd name="connsiteY2" fmla="*/ 0 h 1319933"/>
                <a:gd name="connsiteX3" fmla="*/ 0 w 621145"/>
                <a:gd name="connsiteY3" fmla="*/ 77639 h 1319933"/>
                <a:gd name="connsiteX4" fmla="*/ 0 w 621145"/>
                <a:gd name="connsiteY4" fmla="*/ 77643 h 1319933"/>
                <a:gd name="connsiteX5" fmla="*/ 0 w 621145"/>
                <a:gd name="connsiteY5" fmla="*/ 1242291 h 1319933"/>
                <a:gd name="connsiteX6" fmla="*/ 77639 w 621145"/>
                <a:gd name="connsiteY6" fmla="*/ 1319934 h 1319933"/>
                <a:gd name="connsiteX7" fmla="*/ 77643 w 621145"/>
                <a:gd name="connsiteY7" fmla="*/ 1319934 h 1319933"/>
                <a:gd name="connsiteX8" fmla="*/ 621145 w 621145"/>
                <a:gd name="connsiteY8" fmla="*/ 1319934 h 1319933"/>
                <a:gd name="connsiteX9" fmla="*/ 621145 w 621145"/>
                <a:gd name="connsiteY9" fmla="*/ 404930 h 1319933"/>
                <a:gd name="connsiteX10" fmla="*/ 349396 w 621145"/>
                <a:gd name="connsiteY10" fmla="*/ 97054 h 1319933"/>
                <a:gd name="connsiteX11" fmla="*/ 327526 w 621145"/>
                <a:gd name="connsiteY11" fmla="*/ 405907 h 1319933"/>
                <a:gd name="connsiteX12" fmla="*/ 399323 w 621145"/>
                <a:gd name="connsiteY12" fmla="*/ 388977 h 1319933"/>
                <a:gd name="connsiteX13" fmla="*/ 405821 w 621145"/>
                <a:gd name="connsiteY13" fmla="*/ 393725 h 1319933"/>
                <a:gd name="connsiteX14" fmla="*/ 419357 w 621145"/>
                <a:gd name="connsiteY14" fmla="*/ 480720 h 1319933"/>
                <a:gd name="connsiteX15" fmla="*/ 347574 w 621145"/>
                <a:gd name="connsiteY15" fmla="*/ 497662 h 1319933"/>
                <a:gd name="connsiteX16" fmla="*/ 341061 w 621145"/>
                <a:gd name="connsiteY16" fmla="*/ 492902 h 1319933"/>
                <a:gd name="connsiteX17" fmla="*/ 327526 w 621145"/>
                <a:gd name="connsiteY17" fmla="*/ 405907 h 1319933"/>
                <a:gd name="connsiteX18" fmla="*/ 237726 w 621145"/>
                <a:gd name="connsiteY18" fmla="*/ 460898 h 1319933"/>
                <a:gd name="connsiteX19" fmla="*/ 276415 w 621145"/>
                <a:gd name="connsiteY19" fmla="*/ 449290 h 1319933"/>
                <a:gd name="connsiteX20" fmla="*/ 282720 w 621145"/>
                <a:gd name="connsiteY20" fmla="*/ 453898 h 1319933"/>
                <a:gd name="connsiteX21" fmla="*/ 291121 w 621145"/>
                <a:gd name="connsiteY21" fmla="*/ 507889 h 1319933"/>
                <a:gd name="connsiteX22" fmla="*/ 252445 w 621145"/>
                <a:gd name="connsiteY22" fmla="*/ 519507 h 1319933"/>
                <a:gd name="connsiteX23" fmla="*/ 246127 w 621145"/>
                <a:gd name="connsiteY23" fmla="*/ 514889 h 1319933"/>
                <a:gd name="connsiteX24" fmla="*/ 237726 w 621145"/>
                <a:gd name="connsiteY24" fmla="*/ 460898 h 1319933"/>
                <a:gd name="connsiteX25" fmla="*/ 180111 w 621145"/>
                <a:gd name="connsiteY25" fmla="*/ 521494 h 1319933"/>
                <a:gd name="connsiteX26" fmla="*/ 209776 w 621145"/>
                <a:gd name="connsiteY26" fmla="*/ 511525 h 1319933"/>
                <a:gd name="connsiteX27" fmla="*/ 215817 w 621145"/>
                <a:gd name="connsiteY27" fmla="*/ 515941 h 1319933"/>
                <a:gd name="connsiteX28" fmla="*/ 222760 w 621145"/>
                <a:gd name="connsiteY28" fmla="*/ 560572 h 1319933"/>
                <a:gd name="connsiteX29" fmla="*/ 193106 w 621145"/>
                <a:gd name="connsiteY29" fmla="*/ 570549 h 1319933"/>
                <a:gd name="connsiteX30" fmla="*/ 187056 w 621145"/>
                <a:gd name="connsiteY30" fmla="*/ 566127 h 1319933"/>
                <a:gd name="connsiteX31" fmla="*/ 180111 w 621145"/>
                <a:gd name="connsiteY31" fmla="*/ 521494 h 1319933"/>
                <a:gd name="connsiteX32" fmla="*/ 147243 w 621145"/>
                <a:gd name="connsiteY32" fmla="*/ 589613 h 1319933"/>
                <a:gd name="connsiteX33" fmla="*/ 168971 w 621145"/>
                <a:gd name="connsiteY33" fmla="*/ 580977 h 1319933"/>
                <a:gd name="connsiteX34" fmla="*/ 174901 w 621145"/>
                <a:gd name="connsiteY34" fmla="*/ 585309 h 1319933"/>
                <a:gd name="connsiteX35" fmla="*/ 180637 w 621145"/>
                <a:gd name="connsiteY35" fmla="*/ 622188 h 1319933"/>
                <a:gd name="connsiteX36" fmla="*/ 158908 w 621145"/>
                <a:gd name="connsiteY36" fmla="*/ 630824 h 1319933"/>
                <a:gd name="connsiteX37" fmla="*/ 152978 w 621145"/>
                <a:gd name="connsiteY37" fmla="*/ 626491 h 1319933"/>
                <a:gd name="connsiteX38" fmla="*/ 147243 w 621145"/>
                <a:gd name="connsiteY38" fmla="*/ 589613 h 1319933"/>
                <a:gd name="connsiteX39" fmla="*/ 121975 w 621145"/>
                <a:gd name="connsiteY39" fmla="*/ 684731 h 1319933"/>
                <a:gd name="connsiteX40" fmla="*/ 116240 w 621145"/>
                <a:gd name="connsiteY40" fmla="*/ 647853 h 1319933"/>
                <a:gd name="connsiteX41" fmla="*/ 137976 w 621145"/>
                <a:gd name="connsiteY41" fmla="*/ 639219 h 1319933"/>
                <a:gd name="connsiteX42" fmla="*/ 143898 w 621145"/>
                <a:gd name="connsiteY42" fmla="*/ 643545 h 1319933"/>
                <a:gd name="connsiteX43" fmla="*/ 149636 w 621145"/>
                <a:gd name="connsiteY43" fmla="*/ 680426 h 1319933"/>
                <a:gd name="connsiteX44" fmla="*/ 127904 w 621145"/>
                <a:gd name="connsiteY44" fmla="*/ 689060 h 1319933"/>
                <a:gd name="connsiteX45" fmla="*/ 121975 w 621145"/>
                <a:gd name="connsiteY45" fmla="*/ 684731 h 1319933"/>
                <a:gd name="connsiteX46" fmla="*/ 436566 w 621145"/>
                <a:gd name="connsiteY46" fmla="*/ 770306 h 1319933"/>
                <a:gd name="connsiteX47" fmla="*/ 422833 w 621145"/>
                <a:gd name="connsiteY47" fmla="*/ 939537 h 1319933"/>
                <a:gd name="connsiteX48" fmla="*/ 481589 w 621145"/>
                <a:gd name="connsiteY48" fmla="*/ 1098327 h 1319933"/>
                <a:gd name="connsiteX49" fmla="*/ 389229 w 621145"/>
                <a:gd name="connsiteY49" fmla="*/ 1238556 h 1319933"/>
                <a:gd name="connsiteX50" fmla="*/ 252445 w 621145"/>
                <a:gd name="connsiteY50" fmla="*/ 1160849 h 1319933"/>
                <a:gd name="connsiteX51" fmla="*/ 231313 w 621145"/>
                <a:gd name="connsiteY51" fmla="*/ 996040 h 1319933"/>
                <a:gd name="connsiteX52" fmla="*/ 189744 w 621145"/>
                <a:gd name="connsiteY52" fmla="*/ 900517 h 1319933"/>
                <a:gd name="connsiteX53" fmla="*/ 144674 w 621145"/>
                <a:gd name="connsiteY53" fmla="*/ 782498 h 1319933"/>
                <a:gd name="connsiteX54" fmla="*/ 200467 w 621145"/>
                <a:gd name="connsiteY54" fmla="*/ 641113 h 1319933"/>
                <a:gd name="connsiteX55" fmla="*/ 322864 w 621145"/>
                <a:gd name="connsiteY55" fmla="*/ 554467 h 1319933"/>
                <a:gd name="connsiteX56" fmla="*/ 412736 w 621145"/>
                <a:gd name="connsiteY56" fmla="*/ 559178 h 1319933"/>
                <a:gd name="connsiteX57" fmla="*/ 454410 w 621145"/>
                <a:gd name="connsiteY57" fmla="*/ 627481 h 1319933"/>
                <a:gd name="connsiteX58" fmla="*/ 436568 w 621145"/>
                <a:gd name="connsiteY58" fmla="*/ 770306 h 131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21145" h="1319933">
                  <a:moveTo>
                    <a:pt x="349396" y="97054"/>
                  </a:moveTo>
                  <a:cubicBezTo>
                    <a:pt x="349431" y="64069"/>
                    <a:pt x="354748" y="31304"/>
                    <a:pt x="365144" y="0"/>
                  </a:cubicBezTo>
                  <a:lnTo>
                    <a:pt x="77643" y="0"/>
                  </a:lnTo>
                  <a:cubicBezTo>
                    <a:pt x="34763" y="0"/>
                    <a:pt x="0" y="34759"/>
                    <a:pt x="0" y="77639"/>
                  </a:cubicBezTo>
                  <a:cubicBezTo>
                    <a:pt x="0" y="77641"/>
                    <a:pt x="0" y="77641"/>
                    <a:pt x="0" y="77643"/>
                  </a:cubicBezTo>
                  <a:lnTo>
                    <a:pt x="0" y="1242291"/>
                  </a:lnTo>
                  <a:cubicBezTo>
                    <a:pt x="0" y="1285171"/>
                    <a:pt x="34759" y="1319934"/>
                    <a:pt x="77639" y="1319934"/>
                  </a:cubicBezTo>
                  <a:cubicBezTo>
                    <a:pt x="77641" y="1319934"/>
                    <a:pt x="77641" y="1319934"/>
                    <a:pt x="77643" y="1319934"/>
                  </a:cubicBezTo>
                  <a:lnTo>
                    <a:pt x="621145" y="1319934"/>
                  </a:lnTo>
                  <a:lnTo>
                    <a:pt x="621145" y="404930"/>
                  </a:lnTo>
                  <a:cubicBezTo>
                    <a:pt x="466018" y="385263"/>
                    <a:pt x="349649" y="253421"/>
                    <a:pt x="349396" y="97054"/>
                  </a:cubicBezTo>
                  <a:close/>
                  <a:moveTo>
                    <a:pt x="327526" y="405907"/>
                  </a:moveTo>
                  <a:cubicBezTo>
                    <a:pt x="342676" y="381405"/>
                    <a:pt x="374822" y="373825"/>
                    <a:pt x="399323" y="388977"/>
                  </a:cubicBezTo>
                  <a:cubicBezTo>
                    <a:pt x="401609" y="390390"/>
                    <a:pt x="403781" y="391978"/>
                    <a:pt x="405821" y="393725"/>
                  </a:cubicBezTo>
                  <a:cubicBezTo>
                    <a:pt x="431327" y="415331"/>
                    <a:pt x="437092" y="452388"/>
                    <a:pt x="419357" y="480720"/>
                  </a:cubicBezTo>
                  <a:cubicBezTo>
                    <a:pt x="404212" y="505220"/>
                    <a:pt x="372074" y="512806"/>
                    <a:pt x="347574" y="497662"/>
                  </a:cubicBezTo>
                  <a:cubicBezTo>
                    <a:pt x="345283" y="496245"/>
                    <a:pt x="343105" y="494655"/>
                    <a:pt x="341061" y="492902"/>
                  </a:cubicBezTo>
                  <a:cubicBezTo>
                    <a:pt x="315555" y="471298"/>
                    <a:pt x="309790" y="434239"/>
                    <a:pt x="327526" y="405907"/>
                  </a:cubicBezTo>
                  <a:close/>
                  <a:moveTo>
                    <a:pt x="237726" y="460898"/>
                  </a:moveTo>
                  <a:cubicBezTo>
                    <a:pt x="245205" y="447009"/>
                    <a:pt x="262527" y="441811"/>
                    <a:pt x="276415" y="449290"/>
                  </a:cubicBezTo>
                  <a:cubicBezTo>
                    <a:pt x="278718" y="450530"/>
                    <a:pt x="280839" y="452081"/>
                    <a:pt x="282720" y="453898"/>
                  </a:cubicBezTo>
                  <a:cubicBezTo>
                    <a:pt x="297610" y="467818"/>
                    <a:pt x="301079" y="490103"/>
                    <a:pt x="291121" y="507889"/>
                  </a:cubicBezTo>
                  <a:cubicBezTo>
                    <a:pt x="283648" y="521778"/>
                    <a:pt x="266334" y="526978"/>
                    <a:pt x="252445" y="519507"/>
                  </a:cubicBezTo>
                  <a:cubicBezTo>
                    <a:pt x="250137" y="518264"/>
                    <a:pt x="248010" y="516709"/>
                    <a:pt x="246127" y="514889"/>
                  </a:cubicBezTo>
                  <a:cubicBezTo>
                    <a:pt x="231235" y="500969"/>
                    <a:pt x="227766" y="478682"/>
                    <a:pt x="237726" y="460898"/>
                  </a:cubicBezTo>
                  <a:close/>
                  <a:moveTo>
                    <a:pt x="180111" y="521494"/>
                  </a:moveTo>
                  <a:cubicBezTo>
                    <a:pt x="185550" y="510550"/>
                    <a:pt x="198831" y="506086"/>
                    <a:pt x="209776" y="511525"/>
                  </a:cubicBezTo>
                  <a:cubicBezTo>
                    <a:pt x="212026" y="512643"/>
                    <a:pt x="214068" y="514138"/>
                    <a:pt x="215817" y="515941"/>
                  </a:cubicBezTo>
                  <a:cubicBezTo>
                    <a:pt x="227739" y="527649"/>
                    <a:pt x="230561" y="545795"/>
                    <a:pt x="222760" y="560572"/>
                  </a:cubicBezTo>
                  <a:cubicBezTo>
                    <a:pt x="217327" y="571516"/>
                    <a:pt x="204050" y="575984"/>
                    <a:pt x="193106" y="570549"/>
                  </a:cubicBezTo>
                  <a:cubicBezTo>
                    <a:pt x="190853" y="569431"/>
                    <a:pt x="188807" y="567937"/>
                    <a:pt x="187056" y="566127"/>
                  </a:cubicBezTo>
                  <a:cubicBezTo>
                    <a:pt x="175134" y="554419"/>
                    <a:pt x="172312" y="536274"/>
                    <a:pt x="180111" y="521494"/>
                  </a:cubicBezTo>
                  <a:close/>
                  <a:moveTo>
                    <a:pt x="147243" y="589613"/>
                  </a:moveTo>
                  <a:cubicBezTo>
                    <a:pt x="150857" y="581227"/>
                    <a:pt x="160586" y="577360"/>
                    <a:pt x="168971" y="580977"/>
                  </a:cubicBezTo>
                  <a:cubicBezTo>
                    <a:pt x="171248" y="581957"/>
                    <a:pt x="173274" y="583438"/>
                    <a:pt x="174901" y="585309"/>
                  </a:cubicBezTo>
                  <a:cubicBezTo>
                    <a:pt x="184267" y="595228"/>
                    <a:pt x="186547" y="609893"/>
                    <a:pt x="180637" y="622188"/>
                  </a:cubicBezTo>
                  <a:cubicBezTo>
                    <a:pt x="177023" y="630573"/>
                    <a:pt x="167294" y="634440"/>
                    <a:pt x="158908" y="630824"/>
                  </a:cubicBezTo>
                  <a:cubicBezTo>
                    <a:pt x="156632" y="629841"/>
                    <a:pt x="154605" y="628362"/>
                    <a:pt x="152978" y="626491"/>
                  </a:cubicBezTo>
                  <a:cubicBezTo>
                    <a:pt x="143613" y="616572"/>
                    <a:pt x="141332" y="601907"/>
                    <a:pt x="147243" y="589613"/>
                  </a:cubicBezTo>
                  <a:close/>
                  <a:moveTo>
                    <a:pt x="121975" y="684731"/>
                  </a:moveTo>
                  <a:cubicBezTo>
                    <a:pt x="112612" y="674812"/>
                    <a:pt x="110331" y="660146"/>
                    <a:pt x="116240" y="647853"/>
                  </a:cubicBezTo>
                  <a:cubicBezTo>
                    <a:pt x="119858" y="639465"/>
                    <a:pt x="129590" y="635601"/>
                    <a:pt x="137976" y="639219"/>
                  </a:cubicBezTo>
                  <a:cubicBezTo>
                    <a:pt x="140249" y="640201"/>
                    <a:pt x="142273" y="641680"/>
                    <a:pt x="143898" y="643545"/>
                  </a:cubicBezTo>
                  <a:cubicBezTo>
                    <a:pt x="153264" y="653464"/>
                    <a:pt x="155545" y="668129"/>
                    <a:pt x="149636" y="680426"/>
                  </a:cubicBezTo>
                  <a:cubicBezTo>
                    <a:pt x="146020" y="688811"/>
                    <a:pt x="136289" y="692678"/>
                    <a:pt x="127904" y="689060"/>
                  </a:cubicBezTo>
                  <a:cubicBezTo>
                    <a:pt x="125629" y="688080"/>
                    <a:pt x="123602" y="686601"/>
                    <a:pt x="121975" y="684731"/>
                  </a:cubicBezTo>
                  <a:close/>
                  <a:moveTo>
                    <a:pt x="436566" y="770306"/>
                  </a:moveTo>
                  <a:cubicBezTo>
                    <a:pt x="418755" y="824854"/>
                    <a:pt x="414050" y="882832"/>
                    <a:pt x="422833" y="939537"/>
                  </a:cubicBezTo>
                  <a:cubicBezTo>
                    <a:pt x="427094" y="966919"/>
                    <a:pt x="466934" y="1034170"/>
                    <a:pt x="481589" y="1098327"/>
                  </a:cubicBezTo>
                  <a:cubicBezTo>
                    <a:pt x="496245" y="1162481"/>
                    <a:pt x="485714" y="1223544"/>
                    <a:pt x="389229" y="1238556"/>
                  </a:cubicBezTo>
                  <a:cubicBezTo>
                    <a:pt x="305132" y="1251641"/>
                    <a:pt x="269150" y="1213504"/>
                    <a:pt x="252445" y="1160849"/>
                  </a:cubicBezTo>
                  <a:cubicBezTo>
                    <a:pt x="235740" y="1108195"/>
                    <a:pt x="238310" y="1041024"/>
                    <a:pt x="231313" y="996040"/>
                  </a:cubicBezTo>
                  <a:cubicBezTo>
                    <a:pt x="225431" y="961292"/>
                    <a:pt x="211162" y="928504"/>
                    <a:pt x="189744" y="900517"/>
                  </a:cubicBezTo>
                  <a:cubicBezTo>
                    <a:pt x="165613" y="865287"/>
                    <a:pt x="150168" y="824844"/>
                    <a:pt x="144674" y="782498"/>
                  </a:cubicBezTo>
                  <a:cubicBezTo>
                    <a:pt x="138083" y="740124"/>
                    <a:pt x="163724" y="686057"/>
                    <a:pt x="200467" y="641113"/>
                  </a:cubicBezTo>
                  <a:cubicBezTo>
                    <a:pt x="237210" y="596169"/>
                    <a:pt x="285051" y="560349"/>
                    <a:pt x="322864" y="554467"/>
                  </a:cubicBezTo>
                  <a:cubicBezTo>
                    <a:pt x="352640" y="547243"/>
                    <a:pt x="383879" y="548879"/>
                    <a:pt x="412736" y="559178"/>
                  </a:cubicBezTo>
                  <a:cubicBezTo>
                    <a:pt x="434749" y="569777"/>
                    <a:pt x="448729" y="590973"/>
                    <a:pt x="454410" y="627481"/>
                  </a:cubicBezTo>
                  <a:cubicBezTo>
                    <a:pt x="463031" y="682893"/>
                    <a:pt x="449457" y="724401"/>
                    <a:pt x="436568" y="770306"/>
                  </a:cubicBezTo>
                  <a:close/>
                </a:path>
              </a:pathLst>
            </a:custGeom>
            <a:grpFill/>
            <a:ln w="193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EAF99DD0-D89B-DB9D-F7BC-48EC568E9527}"/>
                </a:ext>
              </a:extLst>
            </p:cNvPr>
            <p:cNvSpPr/>
            <p:nvPr/>
          </p:nvSpPr>
          <p:spPr>
            <a:xfrm>
              <a:off x="1908923" y="5057962"/>
              <a:ext cx="621145" cy="1319933"/>
            </a:xfrm>
            <a:custGeom>
              <a:avLst/>
              <a:gdLst>
                <a:gd name="connsiteX0" fmla="*/ 543502 w 621145"/>
                <a:gd name="connsiteY0" fmla="*/ 0 h 1319933"/>
                <a:gd name="connsiteX1" fmla="*/ 256005 w 621145"/>
                <a:gd name="connsiteY1" fmla="*/ 0 h 1319933"/>
                <a:gd name="connsiteX2" fmla="*/ 59504 w 621145"/>
                <a:gd name="connsiteY2" fmla="*/ 391523 h 1319933"/>
                <a:gd name="connsiteX3" fmla="*/ 0 w 621145"/>
                <a:gd name="connsiteY3" fmla="*/ 404930 h 1319933"/>
                <a:gd name="connsiteX4" fmla="*/ 0 w 621145"/>
                <a:gd name="connsiteY4" fmla="*/ 1319934 h 1319933"/>
                <a:gd name="connsiteX5" fmla="*/ 543502 w 621145"/>
                <a:gd name="connsiteY5" fmla="*/ 1319934 h 1319933"/>
                <a:gd name="connsiteX6" fmla="*/ 621145 w 621145"/>
                <a:gd name="connsiteY6" fmla="*/ 1242291 h 1319933"/>
                <a:gd name="connsiteX7" fmla="*/ 621145 w 621145"/>
                <a:gd name="connsiteY7" fmla="*/ 77643 h 1319933"/>
                <a:gd name="connsiteX8" fmla="*/ 543502 w 621145"/>
                <a:gd name="connsiteY8" fmla="*/ 0 h 1319933"/>
                <a:gd name="connsiteX9" fmla="*/ 459459 w 621145"/>
                <a:gd name="connsiteY9" fmla="*/ 579822 h 1319933"/>
                <a:gd name="connsiteX10" fmla="*/ 472100 w 621145"/>
                <a:gd name="connsiteY10" fmla="*/ 589613 h 1319933"/>
                <a:gd name="connsiteX11" fmla="*/ 466364 w 621145"/>
                <a:gd name="connsiteY11" fmla="*/ 626491 h 1319933"/>
                <a:gd name="connsiteX12" fmla="*/ 443038 w 621145"/>
                <a:gd name="connsiteY12" fmla="*/ 628118 h 1319933"/>
                <a:gd name="connsiteX13" fmla="*/ 438705 w 621145"/>
                <a:gd name="connsiteY13" fmla="*/ 622188 h 1319933"/>
                <a:gd name="connsiteX14" fmla="*/ 444441 w 621145"/>
                <a:gd name="connsiteY14" fmla="*/ 585309 h 1319933"/>
                <a:gd name="connsiteX15" fmla="*/ 459459 w 621145"/>
                <a:gd name="connsiteY15" fmla="*/ 579822 h 1319933"/>
                <a:gd name="connsiteX16" fmla="*/ 392657 w 621145"/>
                <a:gd name="connsiteY16" fmla="*/ 537104 h 1319933"/>
                <a:gd name="connsiteX17" fmla="*/ 403525 w 621145"/>
                <a:gd name="connsiteY17" fmla="*/ 515941 h 1319933"/>
                <a:gd name="connsiteX18" fmla="*/ 434815 w 621145"/>
                <a:gd name="connsiteY18" fmla="*/ 515454 h 1319933"/>
                <a:gd name="connsiteX19" fmla="*/ 439231 w 621145"/>
                <a:gd name="connsiteY19" fmla="*/ 521494 h 1319933"/>
                <a:gd name="connsiteX20" fmla="*/ 432288 w 621145"/>
                <a:gd name="connsiteY20" fmla="*/ 566127 h 1319933"/>
                <a:gd name="connsiteX21" fmla="*/ 401002 w 621145"/>
                <a:gd name="connsiteY21" fmla="*/ 566622 h 1319933"/>
                <a:gd name="connsiteX22" fmla="*/ 396580 w 621145"/>
                <a:gd name="connsiteY22" fmla="*/ 560572 h 1319933"/>
                <a:gd name="connsiteX23" fmla="*/ 392657 w 621145"/>
                <a:gd name="connsiteY23" fmla="*/ 537104 h 1319933"/>
                <a:gd name="connsiteX24" fmla="*/ 323104 w 621145"/>
                <a:gd name="connsiteY24" fmla="*/ 479447 h 1319933"/>
                <a:gd name="connsiteX25" fmla="*/ 336622 w 621145"/>
                <a:gd name="connsiteY25" fmla="*/ 453898 h 1319933"/>
                <a:gd name="connsiteX26" fmla="*/ 377008 w 621145"/>
                <a:gd name="connsiteY26" fmla="*/ 454593 h 1319933"/>
                <a:gd name="connsiteX27" fmla="*/ 381616 w 621145"/>
                <a:gd name="connsiteY27" fmla="*/ 460898 h 1319933"/>
                <a:gd name="connsiteX28" fmla="*/ 373215 w 621145"/>
                <a:gd name="connsiteY28" fmla="*/ 514889 h 1319933"/>
                <a:gd name="connsiteX29" fmla="*/ 332839 w 621145"/>
                <a:gd name="connsiteY29" fmla="*/ 514209 h 1319933"/>
                <a:gd name="connsiteX30" fmla="*/ 328221 w 621145"/>
                <a:gd name="connsiteY30" fmla="*/ 507889 h 1319933"/>
                <a:gd name="connsiteX31" fmla="*/ 323104 w 621145"/>
                <a:gd name="connsiteY31" fmla="*/ 479447 h 1319933"/>
                <a:gd name="connsiteX32" fmla="*/ 190536 w 621145"/>
                <a:gd name="connsiteY32" fmla="*/ 434701 h 1319933"/>
                <a:gd name="connsiteX33" fmla="*/ 213519 w 621145"/>
                <a:gd name="connsiteY33" fmla="*/ 393725 h 1319933"/>
                <a:gd name="connsiteX34" fmla="*/ 287066 w 621145"/>
                <a:gd name="connsiteY34" fmla="*/ 399408 h 1319933"/>
                <a:gd name="connsiteX35" fmla="*/ 291814 w 621145"/>
                <a:gd name="connsiteY35" fmla="*/ 405907 h 1319933"/>
                <a:gd name="connsiteX36" fmla="*/ 278281 w 621145"/>
                <a:gd name="connsiteY36" fmla="*/ 492902 h 1319933"/>
                <a:gd name="connsiteX37" fmla="*/ 204743 w 621145"/>
                <a:gd name="connsiteY37" fmla="*/ 487234 h 1319933"/>
                <a:gd name="connsiteX38" fmla="*/ 199984 w 621145"/>
                <a:gd name="connsiteY38" fmla="*/ 480720 h 1319933"/>
                <a:gd name="connsiteX39" fmla="*/ 190536 w 621145"/>
                <a:gd name="connsiteY39" fmla="*/ 434701 h 1319933"/>
                <a:gd name="connsiteX40" fmla="*/ 474668 w 621145"/>
                <a:gd name="connsiteY40" fmla="*/ 782498 h 1319933"/>
                <a:gd name="connsiteX41" fmla="*/ 429600 w 621145"/>
                <a:gd name="connsiteY41" fmla="*/ 900517 h 1319933"/>
                <a:gd name="connsiteX42" fmla="*/ 388030 w 621145"/>
                <a:gd name="connsiteY42" fmla="*/ 996040 h 1319933"/>
                <a:gd name="connsiteX43" fmla="*/ 366897 w 621145"/>
                <a:gd name="connsiteY43" fmla="*/ 1160849 h 1319933"/>
                <a:gd name="connsiteX44" fmla="*/ 230115 w 621145"/>
                <a:gd name="connsiteY44" fmla="*/ 1238556 h 1319933"/>
                <a:gd name="connsiteX45" fmla="*/ 137753 w 621145"/>
                <a:gd name="connsiteY45" fmla="*/ 1098327 h 1319933"/>
                <a:gd name="connsiteX46" fmla="*/ 196509 w 621145"/>
                <a:gd name="connsiteY46" fmla="*/ 939537 h 1319933"/>
                <a:gd name="connsiteX47" fmla="*/ 182774 w 621145"/>
                <a:gd name="connsiteY47" fmla="*/ 770308 h 1319933"/>
                <a:gd name="connsiteX48" fmla="*/ 164934 w 621145"/>
                <a:gd name="connsiteY48" fmla="*/ 627483 h 1319933"/>
                <a:gd name="connsiteX49" fmla="*/ 206607 w 621145"/>
                <a:gd name="connsiteY49" fmla="*/ 559180 h 1319933"/>
                <a:gd name="connsiteX50" fmla="*/ 296479 w 621145"/>
                <a:gd name="connsiteY50" fmla="*/ 554469 h 1319933"/>
                <a:gd name="connsiteX51" fmla="*/ 418877 w 621145"/>
                <a:gd name="connsiteY51" fmla="*/ 641113 h 1319933"/>
                <a:gd name="connsiteX52" fmla="*/ 474668 w 621145"/>
                <a:gd name="connsiteY52" fmla="*/ 782498 h 1319933"/>
                <a:gd name="connsiteX53" fmla="*/ 505962 w 621145"/>
                <a:gd name="connsiteY53" fmla="*/ 667180 h 1319933"/>
                <a:gd name="connsiteX54" fmla="*/ 497365 w 621145"/>
                <a:gd name="connsiteY54" fmla="*/ 684731 h 1319933"/>
                <a:gd name="connsiteX55" fmla="*/ 474035 w 621145"/>
                <a:gd name="connsiteY55" fmla="*/ 686352 h 1319933"/>
                <a:gd name="connsiteX56" fmla="*/ 469704 w 621145"/>
                <a:gd name="connsiteY56" fmla="*/ 680426 h 1319933"/>
                <a:gd name="connsiteX57" fmla="*/ 475442 w 621145"/>
                <a:gd name="connsiteY57" fmla="*/ 643545 h 1319933"/>
                <a:gd name="connsiteX58" fmla="*/ 498776 w 621145"/>
                <a:gd name="connsiteY58" fmla="*/ 641930 h 1319933"/>
                <a:gd name="connsiteX59" fmla="*/ 503103 w 621145"/>
                <a:gd name="connsiteY59" fmla="*/ 647851 h 1319933"/>
                <a:gd name="connsiteX60" fmla="*/ 505962 w 621145"/>
                <a:gd name="connsiteY60" fmla="*/ 667180 h 131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21145" h="1319933">
                  <a:moveTo>
                    <a:pt x="543502" y="0"/>
                  </a:moveTo>
                  <a:lnTo>
                    <a:pt x="256005" y="0"/>
                  </a:lnTo>
                  <a:cubicBezTo>
                    <a:pt x="309858" y="162379"/>
                    <a:pt x="221881" y="337670"/>
                    <a:pt x="59504" y="391523"/>
                  </a:cubicBezTo>
                  <a:cubicBezTo>
                    <a:pt x="40157" y="397939"/>
                    <a:pt x="20228" y="402428"/>
                    <a:pt x="0" y="404930"/>
                  </a:cubicBezTo>
                  <a:lnTo>
                    <a:pt x="0" y="1319934"/>
                  </a:lnTo>
                  <a:lnTo>
                    <a:pt x="543502" y="1319934"/>
                  </a:lnTo>
                  <a:cubicBezTo>
                    <a:pt x="586383" y="1319934"/>
                    <a:pt x="621145" y="1285171"/>
                    <a:pt x="621145" y="1242291"/>
                  </a:cubicBezTo>
                  <a:lnTo>
                    <a:pt x="621145" y="77643"/>
                  </a:lnTo>
                  <a:cubicBezTo>
                    <a:pt x="621145" y="34763"/>
                    <a:pt x="586383" y="0"/>
                    <a:pt x="543502" y="0"/>
                  </a:cubicBezTo>
                  <a:close/>
                  <a:moveTo>
                    <a:pt x="459459" y="579822"/>
                  </a:moveTo>
                  <a:cubicBezTo>
                    <a:pt x="464991" y="580884"/>
                    <a:pt x="469687" y="584521"/>
                    <a:pt x="472100" y="589613"/>
                  </a:cubicBezTo>
                  <a:cubicBezTo>
                    <a:pt x="478010" y="601907"/>
                    <a:pt x="475729" y="616572"/>
                    <a:pt x="466364" y="626491"/>
                  </a:cubicBezTo>
                  <a:cubicBezTo>
                    <a:pt x="460372" y="633382"/>
                    <a:pt x="449929" y="634110"/>
                    <a:pt x="443038" y="628118"/>
                  </a:cubicBezTo>
                  <a:cubicBezTo>
                    <a:pt x="441167" y="626491"/>
                    <a:pt x="439686" y="624465"/>
                    <a:pt x="438705" y="622188"/>
                  </a:cubicBezTo>
                  <a:cubicBezTo>
                    <a:pt x="432795" y="609893"/>
                    <a:pt x="435075" y="595228"/>
                    <a:pt x="444441" y="585309"/>
                  </a:cubicBezTo>
                  <a:cubicBezTo>
                    <a:pt x="448286" y="581192"/>
                    <a:pt x="453865" y="579154"/>
                    <a:pt x="459459" y="579822"/>
                  </a:cubicBezTo>
                  <a:close/>
                  <a:moveTo>
                    <a:pt x="392657" y="537104"/>
                  </a:moveTo>
                  <a:cubicBezTo>
                    <a:pt x="393794" y="529028"/>
                    <a:pt x="397624" y="521570"/>
                    <a:pt x="403525" y="515941"/>
                  </a:cubicBezTo>
                  <a:cubicBezTo>
                    <a:pt x="412031" y="507165"/>
                    <a:pt x="426040" y="506946"/>
                    <a:pt x="434815" y="515454"/>
                  </a:cubicBezTo>
                  <a:cubicBezTo>
                    <a:pt x="436621" y="517201"/>
                    <a:pt x="438113" y="519245"/>
                    <a:pt x="439231" y="521494"/>
                  </a:cubicBezTo>
                  <a:cubicBezTo>
                    <a:pt x="447031" y="536272"/>
                    <a:pt x="444208" y="554419"/>
                    <a:pt x="432288" y="566127"/>
                  </a:cubicBezTo>
                  <a:cubicBezTo>
                    <a:pt x="423784" y="574905"/>
                    <a:pt x="409777" y="575126"/>
                    <a:pt x="401002" y="566622"/>
                  </a:cubicBezTo>
                  <a:cubicBezTo>
                    <a:pt x="399195" y="564872"/>
                    <a:pt x="397700" y="562826"/>
                    <a:pt x="396580" y="560572"/>
                  </a:cubicBezTo>
                  <a:cubicBezTo>
                    <a:pt x="392669" y="553413"/>
                    <a:pt x="391287" y="545146"/>
                    <a:pt x="392657" y="537104"/>
                  </a:cubicBezTo>
                  <a:close/>
                  <a:moveTo>
                    <a:pt x="323104" y="479447"/>
                  </a:moveTo>
                  <a:cubicBezTo>
                    <a:pt x="324504" y="469619"/>
                    <a:pt x="329285" y="460585"/>
                    <a:pt x="336622" y="453898"/>
                  </a:cubicBezTo>
                  <a:cubicBezTo>
                    <a:pt x="347966" y="442939"/>
                    <a:pt x="366047" y="443249"/>
                    <a:pt x="377008" y="454593"/>
                  </a:cubicBezTo>
                  <a:cubicBezTo>
                    <a:pt x="378825" y="456474"/>
                    <a:pt x="380376" y="458596"/>
                    <a:pt x="381616" y="460898"/>
                  </a:cubicBezTo>
                  <a:cubicBezTo>
                    <a:pt x="391574" y="478684"/>
                    <a:pt x="388107" y="500969"/>
                    <a:pt x="373215" y="514889"/>
                  </a:cubicBezTo>
                  <a:cubicBezTo>
                    <a:pt x="361877" y="525852"/>
                    <a:pt x="343800" y="525547"/>
                    <a:pt x="332839" y="514209"/>
                  </a:cubicBezTo>
                  <a:cubicBezTo>
                    <a:pt x="331018" y="512325"/>
                    <a:pt x="329463" y="510199"/>
                    <a:pt x="328221" y="507889"/>
                  </a:cubicBezTo>
                  <a:cubicBezTo>
                    <a:pt x="323262" y="499292"/>
                    <a:pt x="321452" y="489235"/>
                    <a:pt x="323104" y="479447"/>
                  </a:cubicBezTo>
                  <a:close/>
                  <a:moveTo>
                    <a:pt x="190536" y="434701"/>
                  </a:moveTo>
                  <a:cubicBezTo>
                    <a:pt x="192885" y="418675"/>
                    <a:pt x="201071" y="404084"/>
                    <a:pt x="213519" y="393725"/>
                  </a:cubicBezTo>
                  <a:cubicBezTo>
                    <a:pt x="235399" y="374983"/>
                    <a:pt x="268325" y="377528"/>
                    <a:pt x="287066" y="399408"/>
                  </a:cubicBezTo>
                  <a:cubicBezTo>
                    <a:pt x="288813" y="401448"/>
                    <a:pt x="290401" y="403620"/>
                    <a:pt x="291814" y="405907"/>
                  </a:cubicBezTo>
                  <a:cubicBezTo>
                    <a:pt x="309552" y="434239"/>
                    <a:pt x="303785" y="471296"/>
                    <a:pt x="278281" y="492902"/>
                  </a:cubicBezTo>
                  <a:cubicBezTo>
                    <a:pt x="256409" y="511643"/>
                    <a:pt x="223486" y="509104"/>
                    <a:pt x="204743" y="487234"/>
                  </a:cubicBezTo>
                  <a:cubicBezTo>
                    <a:pt x="202992" y="485188"/>
                    <a:pt x="201401" y="483010"/>
                    <a:pt x="199984" y="480720"/>
                  </a:cubicBezTo>
                  <a:cubicBezTo>
                    <a:pt x="191270" y="467068"/>
                    <a:pt x="187906" y="450680"/>
                    <a:pt x="190536" y="434701"/>
                  </a:cubicBezTo>
                  <a:close/>
                  <a:moveTo>
                    <a:pt x="474668" y="782498"/>
                  </a:moveTo>
                  <a:cubicBezTo>
                    <a:pt x="469174" y="824844"/>
                    <a:pt x="453731" y="865287"/>
                    <a:pt x="429600" y="900517"/>
                  </a:cubicBezTo>
                  <a:cubicBezTo>
                    <a:pt x="408180" y="928504"/>
                    <a:pt x="393911" y="961292"/>
                    <a:pt x="388030" y="996040"/>
                  </a:cubicBezTo>
                  <a:cubicBezTo>
                    <a:pt x="381032" y="1041024"/>
                    <a:pt x="383602" y="1108197"/>
                    <a:pt x="366897" y="1160849"/>
                  </a:cubicBezTo>
                  <a:cubicBezTo>
                    <a:pt x="350192" y="1213501"/>
                    <a:pt x="314212" y="1251641"/>
                    <a:pt x="230115" y="1238556"/>
                  </a:cubicBezTo>
                  <a:cubicBezTo>
                    <a:pt x="133630" y="1223546"/>
                    <a:pt x="123097" y="1162481"/>
                    <a:pt x="137753" y="1098327"/>
                  </a:cubicBezTo>
                  <a:cubicBezTo>
                    <a:pt x="152408" y="1034170"/>
                    <a:pt x="192250" y="966919"/>
                    <a:pt x="196509" y="939537"/>
                  </a:cubicBezTo>
                  <a:cubicBezTo>
                    <a:pt x="205294" y="882832"/>
                    <a:pt x="200587" y="824854"/>
                    <a:pt x="182774" y="770308"/>
                  </a:cubicBezTo>
                  <a:cubicBezTo>
                    <a:pt x="169885" y="724401"/>
                    <a:pt x="156313" y="682893"/>
                    <a:pt x="164934" y="627483"/>
                  </a:cubicBezTo>
                  <a:cubicBezTo>
                    <a:pt x="170613" y="590973"/>
                    <a:pt x="184595" y="569779"/>
                    <a:pt x="206607" y="559180"/>
                  </a:cubicBezTo>
                  <a:cubicBezTo>
                    <a:pt x="235465" y="548881"/>
                    <a:pt x="266702" y="547243"/>
                    <a:pt x="296479" y="554469"/>
                  </a:cubicBezTo>
                  <a:cubicBezTo>
                    <a:pt x="334291" y="560351"/>
                    <a:pt x="382134" y="596171"/>
                    <a:pt x="418877" y="641113"/>
                  </a:cubicBezTo>
                  <a:cubicBezTo>
                    <a:pt x="455620" y="686055"/>
                    <a:pt x="481262" y="740124"/>
                    <a:pt x="474668" y="782498"/>
                  </a:cubicBezTo>
                  <a:close/>
                  <a:moveTo>
                    <a:pt x="505962" y="667180"/>
                  </a:moveTo>
                  <a:cubicBezTo>
                    <a:pt x="505045" y="673799"/>
                    <a:pt x="502031" y="679948"/>
                    <a:pt x="497365" y="684731"/>
                  </a:cubicBezTo>
                  <a:cubicBezTo>
                    <a:pt x="491369" y="691620"/>
                    <a:pt x="480926" y="692346"/>
                    <a:pt x="474035" y="686352"/>
                  </a:cubicBezTo>
                  <a:cubicBezTo>
                    <a:pt x="472166" y="684725"/>
                    <a:pt x="470687" y="682701"/>
                    <a:pt x="469704" y="680426"/>
                  </a:cubicBezTo>
                  <a:cubicBezTo>
                    <a:pt x="463796" y="668129"/>
                    <a:pt x="466078" y="653464"/>
                    <a:pt x="475442" y="643545"/>
                  </a:cubicBezTo>
                  <a:cubicBezTo>
                    <a:pt x="481440" y="636657"/>
                    <a:pt x="491885" y="635932"/>
                    <a:pt x="498776" y="641930"/>
                  </a:cubicBezTo>
                  <a:cubicBezTo>
                    <a:pt x="500643" y="643555"/>
                    <a:pt x="502120" y="645580"/>
                    <a:pt x="503103" y="647851"/>
                  </a:cubicBezTo>
                  <a:cubicBezTo>
                    <a:pt x="506096" y="653823"/>
                    <a:pt x="507099" y="660598"/>
                    <a:pt x="505962" y="667180"/>
                  </a:cubicBezTo>
                  <a:close/>
                </a:path>
              </a:pathLst>
            </a:custGeom>
            <a:grpFill/>
            <a:ln w="193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8" name="Content Placeholder 13">
            <a:extLst>
              <a:ext uri="{FF2B5EF4-FFF2-40B4-BE49-F238E27FC236}">
                <a16:creationId xmlns:a16="http://schemas.microsoft.com/office/drawing/2014/main" id="{AE565BA1-0216-6D78-275B-3D7266FAD3E3}"/>
              </a:ext>
              <a:ext uri="{C183D7F6-B498-43B3-948B-1728B52AA6E4}">
                <adec:decorative xmlns:adec="http://schemas.microsoft.com/office/drawing/2017/decorative" val="1"/>
              </a:ext>
            </a:extLst>
          </p:cNvPr>
          <p:cNvSpPr/>
          <p:nvPr/>
        </p:nvSpPr>
        <p:spPr>
          <a:xfrm>
            <a:off x="4769717" y="433158"/>
            <a:ext cx="1998804" cy="1819227"/>
          </a:xfrm>
          <a:custGeom>
            <a:avLst/>
            <a:gdLst>
              <a:gd name="connsiteX0" fmla="*/ 1415919 w 2076515"/>
              <a:gd name="connsiteY0" fmla="*/ 259561 h 2019644"/>
              <a:gd name="connsiteX1" fmla="*/ 1270046 w 2076515"/>
              <a:gd name="connsiteY1" fmla="*/ 271501 h 2019644"/>
              <a:gd name="connsiteX2" fmla="*/ 1229035 w 2076515"/>
              <a:gd name="connsiteY2" fmla="*/ 571813 h 2019644"/>
              <a:gd name="connsiteX3" fmla="*/ 1177123 w 2076515"/>
              <a:gd name="connsiteY3" fmla="*/ 599326 h 2019644"/>
              <a:gd name="connsiteX4" fmla="*/ 1142082 w 2076515"/>
              <a:gd name="connsiteY4" fmla="*/ 519122 h 2019644"/>
              <a:gd name="connsiteX5" fmla="*/ 1142082 w 2076515"/>
              <a:gd name="connsiteY5" fmla="*/ 0 h 2019644"/>
              <a:gd name="connsiteX6" fmla="*/ 1090170 w 2076515"/>
              <a:gd name="connsiteY6" fmla="*/ 0 h 2019644"/>
              <a:gd name="connsiteX7" fmla="*/ 1090170 w 2076515"/>
              <a:gd name="connsiteY7" fmla="*/ 51912 h 2019644"/>
              <a:gd name="connsiteX8" fmla="*/ 986346 w 2076515"/>
              <a:gd name="connsiteY8" fmla="*/ 51912 h 2019644"/>
              <a:gd name="connsiteX9" fmla="*/ 986346 w 2076515"/>
              <a:gd name="connsiteY9" fmla="*/ 0 h 2019644"/>
              <a:gd name="connsiteX10" fmla="*/ 934434 w 2076515"/>
              <a:gd name="connsiteY10" fmla="*/ 0 h 2019644"/>
              <a:gd name="connsiteX11" fmla="*/ 934434 w 2076515"/>
              <a:gd name="connsiteY11" fmla="*/ 519122 h 2019644"/>
              <a:gd name="connsiteX12" fmla="*/ 899652 w 2076515"/>
              <a:gd name="connsiteY12" fmla="*/ 600365 h 2019644"/>
              <a:gd name="connsiteX13" fmla="*/ 847740 w 2076515"/>
              <a:gd name="connsiteY13" fmla="*/ 572851 h 2019644"/>
              <a:gd name="connsiteX14" fmla="*/ 806730 w 2076515"/>
              <a:gd name="connsiteY14" fmla="*/ 272539 h 2019644"/>
              <a:gd name="connsiteX15" fmla="*/ 660597 w 2076515"/>
              <a:gd name="connsiteY15" fmla="*/ 259561 h 2019644"/>
              <a:gd name="connsiteX16" fmla="*/ 14 w 2076515"/>
              <a:gd name="connsiteY16" fmla="*/ 1347641 h 2019644"/>
              <a:gd name="connsiteX17" fmla="*/ 163278 w 2076515"/>
              <a:gd name="connsiteY17" fmla="*/ 1976298 h 2019644"/>
              <a:gd name="connsiteX18" fmla="*/ 224015 w 2076515"/>
              <a:gd name="connsiteY18" fmla="*/ 2019644 h 2019644"/>
              <a:gd name="connsiteX19" fmla="*/ 811402 w 2076515"/>
              <a:gd name="connsiteY19" fmla="*/ 1641205 h 2019644"/>
              <a:gd name="connsiteX20" fmla="*/ 910813 w 2076515"/>
              <a:gd name="connsiteY20" fmla="*/ 1004242 h 2019644"/>
              <a:gd name="connsiteX21" fmla="*/ 1038258 w 2076515"/>
              <a:gd name="connsiteY21" fmla="*/ 915212 h 2019644"/>
              <a:gd name="connsiteX22" fmla="*/ 1165702 w 2076515"/>
              <a:gd name="connsiteY22" fmla="*/ 1004242 h 2019644"/>
              <a:gd name="connsiteX23" fmla="*/ 1265114 w 2076515"/>
              <a:gd name="connsiteY23" fmla="*/ 1641205 h 2019644"/>
              <a:gd name="connsiteX24" fmla="*/ 1852501 w 2076515"/>
              <a:gd name="connsiteY24" fmla="*/ 2019644 h 2019644"/>
              <a:gd name="connsiteX25" fmla="*/ 1913238 w 2076515"/>
              <a:gd name="connsiteY25" fmla="*/ 1976298 h 2019644"/>
              <a:gd name="connsiteX26" fmla="*/ 2076502 w 2076515"/>
              <a:gd name="connsiteY26" fmla="*/ 1347641 h 2019644"/>
              <a:gd name="connsiteX27" fmla="*/ 1415919 w 2076515"/>
              <a:gd name="connsiteY27" fmla="*/ 259561 h 2019644"/>
              <a:gd name="connsiteX28" fmla="*/ 986346 w 2076515"/>
              <a:gd name="connsiteY28" fmla="*/ 103824 h 2019644"/>
              <a:gd name="connsiteX29" fmla="*/ 1090170 w 2076515"/>
              <a:gd name="connsiteY29" fmla="*/ 103824 h 2019644"/>
              <a:gd name="connsiteX30" fmla="*/ 1090170 w 2076515"/>
              <a:gd name="connsiteY30" fmla="*/ 155737 h 2019644"/>
              <a:gd name="connsiteX31" fmla="*/ 986346 w 2076515"/>
              <a:gd name="connsiteY31" fmla="*/ 155737 h 2019644"/>
              <a:gd name="connsiteX32" fmla="*/ 986346 w 2076515"/>
              <a:gd name="connsiteY32" fmla="*/ 207649 h 2019644"/>
              <a:gd name="connsiteX33" fmla="*/ 1090170 w 2076515"/>
              <a:gd name="connsiteY33" fmla="*/ 207649 h 2019644"/>
              <a:gd name="connsiteX34" fmla="*/ 1090170 w 2076515"/>
              <a:gd name="connsiteY34" fmla="*/ 259561 h 2019644"/>
              <a:gd name="connsiteX35" fmla="*/ 986346 w 2076515"/>
              <a:gd name="connsiteY35" fmla="*/ 259561 h 2019644"/>
              <a:gd name="connsiteX36" fmla="*/ 986346 w 2076515"/>
              <a:gd name="connsiteY36" fmla="*/ 311473 h 2019644"/>
              <a:gd name="connsiteX37" fmla="*/ 1090170 w 2076515"/>
              <a:gd name="connsiteY37" fmla="*/ 311473 h 2019644"/>
              <a:gd name="connsiteX38" fmla="*/ 1090170 w 2076515"/>
              <a:gd name="connsiteY38" fmla="*/ 363385 h 2019644"/>
              <a:gd name="connsiteX39" fmla="*/ 986346 w 2076515"/>
              <a:gd name="connsiteY39" fmla="*/ 363385 h 2019644"/>
              <a:gd name="connsiteX40" fmla="*/ 986346 w 2076515"/>
              <a:gd name="connsiteY40" fmla="*/ 415298 h 2019644"/>
              <a:gd name="connsiteX41" fmla="*/ 1090170 w 2076515"/>
              <a:gd name="connsiteY41" fmla="*/ 415298 h 2019644"/>
              <a:gd name="connsiteX42" fmla="*/ 1090170 w 2076515"/>
              <a:gd name="connsiteY42" fmla="*/ 467210 h 2019644"/>
              <a:gd name="connsiteX43" fmla="*/ 986346 w 2076515"/>
              <a:gd name="connsiteY43" fmla="*/ 467210 h 2019644"/>
              <a:gd name="connsiteX44" fmla="*/ 1739073 w 2076515"/>
              <a:gd name="connsiteY44" fmla="*/ 1173995 h 2019644"/>
              <a:gd name="connsiteX45" fmla="*/ 1782679 w 2076515"/>
              <a:gd name="connsiteY45" fmla="*/ 1315196 h 2019644"/>
              <a:gd name="connsiteX46" fmla="*/ 1847569 w 2076515"/>
              <a:gd name="connsiteY46" fmla="*/ 1385796 h 2019644"/>
              <a:gd name="connsiteX47" fmla="*/ 1858562 w 2076515"/>
              <a:gd name="connsiteY47" fmla="*/ 1458383 h 2019644"/>
              <a:gd name="connsiteX48" fmla="*/ 1816941 w 2076515"/>
              <a:gd name="connsiteY48" fmla="*/ 1479498 h 2019644"/>
              <a:gd name="connsiteX49" fmla="*/ 1739073 w 2076515"/>
              <a:gd name="connsiteY49" fmla="*/ 1429922 h 2019644"/>
              <a:gd name="connsiteX50" fmla="*/ 1677038 w 2076515"/>
              <a:gd name="connsiteY50" fmla="*/ 1333625 h 2019644"/>
              <a:gd name="connsiteX51" fmla="*/ 1629798 w 2076515"/>
              <a:gd name="connsiteY51" fmla="*/ 1179445 h 2019644"/>
              <a:gd name="connsiteX52" fmla="*/ 1602284 w 2076515"/>
              <a:gd name="connsiteY52" fmla="*/ 1273666 h 2019644"/>
              <a:gd name="connsiteX53" fmla="*/ 1604361 w 2076515"/>
              <a:gd name="connsiteY53" fmla="*/ 1325578 h 2019644"/>
              <a:gd name="connsiteX54" fmla="*/ 1554686 w 2076515"/>
              <a:gd name="connsiteY54" fmla="*/ 1379634 h 2019644"/>
              <a:gd name="connsiteX55" fmla="*/ 1504430 w 2076515"/>
              <a:gd name="connsiteY55" fmla="*/ 1347381 h 2019644"/>
              <a:gd name="connsiteX56" fmla="*/ 1506246 w 2076515"/>
              <a:gd name="connsiteY56" fmla="*/ 1217601 h 2019644"/>
              <a:gd name="connsiteX57" fmla="*/ 1577885 w 2076515"/>
              <a:gd name="connsiteY57" fmla="*/ 1061864 h 2019644"/>
              <a:gd name="connsiteX58" fmla="*/ 1419034 w 2076515"/>
              <a:gd name="connsiteY58" fmla="*/ 898341 h 2019644"/>
              <a:gd name="connsiteX59" fmla="*/ 1430714 w 2076515"/>
              <a:gd name="connsiteY59" fmla="*/ 1044993 h 2019644"/>
              <a:gd name="connsiteX60" fmla="*/ 1422668 w 2076515"/>
              <a:gd name="connsiteY60" fmla="*/ 1121304 h 2019644"/>
              <a:gd name="connsiteX61" fmla="*/ 1359981 w 2076515"/>
              <a:gd name="connsiteY61" fmla="*/ 1159516 h 2019644"/>
              <a:gd name="connsiteX62" fmla="*/ 1338830 w 2076515"/>
              <a:gd name="connsiteY62" fmla="*/ 1148817 h 2019644"/>
              <a:gd name="connsiteX63" fmla="*/ 1324035 w 2076515"/>
              <a:gd name="connsiteY63" fmla="*/ 1079255 h 2019644"/>
              <a:gd name="connsiteX64" fmla="*/ 1272122 w 2076515"/>
              <a:gd name="connsiteY64" fmla="*/ 837863 h 2019644"/>
              <a:gd name="connsiteX65" fmla="*/ 1220210 w 2076515"/>
              <a:gd name="connsiteY65" fmla="*/ 814503 h 2019644"/>
              <a:gd name="connsiteX66" fmla="*/ 1149869 w 2076515"/>
              <a:gd name="connsiteY66" fmla="*/ 794257 h 2019644"/>
              <a:gd name="connsiteX67" fmla="*/ 1038258 w 2076515"/>
              <a:gd name="connsiteY67" fmla="*/ 730664 h 2019644"/>
              <a:gd name="connsiteX68" fmla="*/ 924830 w 2076515"/>
              <a:gd name="connsiteY68" fmla="*/ 792959 h 2019644"/>
              <a:gd name="connsiteX69" fmla="*/ 854489 w 2076515"/>
              <a:gd name="connsiteY69" fmla="*/ 813205 h 2019644"/>
              <a:gd name="connsiteX70" fmla="*/ 800760 w 2076515"/>
              <a:gd name="connsiteY70" fmla="*/ 839161 h 2019644"/>
              <a:gd name="connsiteX71" fmla="*/ 750664 w 2076515"/>
              <a:gd name="connsiteY71" fmla="*/ 953627 h 2019644"/>
              <a:gd name="connsiteX72" fmla="*/ 750664 w 2076515"/>
              <a:gd name="connsiteY72" fmla="*/ 1077698 h 2019644"/>
              <a:gd name="connsiteX73" fmla="*/ 735869 w 2076515"/>
              <a:gd name="connsiteY73" fmla="*/ 1147260 h 2019644"/>
              <a:gd name="connsiteX74" fmla="*/ 662803 w 2076515"/>
              <a:gd name="connsiteY74" fmla="*/ 1140122 h 2019644"/>
              <a:gd name="connsiteX75" fmla="*/ 651772 w 2076515"/>
              <a:gd name="connsiteY75" fmla="*/ 1116113 h 2019644"/>
              <a:gd name="connsiteX76" fmla="*/ 656184 w 2076515"/>
              <a:gd name="connsiteY76" fmla="*/ 896524 h 2019644"/>
              <a:gd name="connsiteX77" fmla="*/ 497592 w 2076515"/>
              <a:gd name="connsiteY77" fmla="*/ 1059528 h 2019644"/>
              <a:gd name="connsiteX78" fmla="*/ 568452 w 2076515"/>
              <a:gd name="connsiteY78" fmla="*/ 1215265 h 2019644"/>
              <a:gd name="connsiteX79" fmla="*/ 575461 w 2076515"/>
              <a:gd name="connsiteY79" fmla="*/ 1300141 h 2019644"/>
              <a:gd name="connsiteX80" fmla="*/ 571048 w 2076515"/>
              <a:gd name="connsiteY80" fmla="*/ 1347641 h 2019644"/>
              <a:gd name="connsiteX81" fmla="*/ 503194 w 2076515"/>
              <a:gd name="connsiteY81" fmla="*/ 1375668 h 2019644"/>
              <a:gd name="connsiteX82" fmla="*/ 471377 w 2076515"/>
              <a:gd name="connsiteY82" fmla="*/ 1332067 h 2019644"/>
              <a:gd name="connsiteX83" fmla="*/ 471377 w 2076515"/>
              <a:gd name="connsiteY83" fmla="*/ 1268215 h 2019644"/>
              <a:gd name="connsiteX84" fmla="*/ 445420 w 2076515"/>
              <a:gd name="connsiteY84" fmla="*/ 1178667 h 2019644"/>
              <a:gd name="connsiteX85" fmla="*/ 357429 w 2076515"/>
              <a:gd name="connsiteY85" fmla="*/ 1407080 h 2019644"/>
              <a:gd name="connsiteX86" fmla="*/ 218564 w 2076515"/>
              <a:gd name="connsiteY86" fmla="*/ 1460810 h 2019644"/>
              <a:gd name="connsiteX87" fmla="*/ 292020 w 2076515"/>
              <a:gd name="connsiteY87" fmla="*/ 1320906 h 2019644"/>
              <a:gd name="connsiteX88" fmla="*/ 323427 w 2076515"/>
              <a:gd name="connsiteY88" fmla="*/ 1222013 h 2019644"/>
              <a:gd name="connsiteX89" fmla="*/ 363399 w 2076515"/>
              <a:gd name="connsiteY89" fmla="*/ 1101058 h 2019644"/>
              <a:gd name="connsiteX90" fmla="*/ 490584 w 2076515"/>
              <a:gd name="connsiteY90" fmla="*/ 898341 h 2019644"/>
              <a:gd name="connsiteX91" fmla="*/ 304219 w 2076515"/>
              <a:gd name="connsiteY91" fmla="*/ 964529 h 2019644"/>
              <a:gd name="connsiteX92" fmla="*/ 224274 w 2076515"/>
              <a:gd name="connsiteY92" fmla="*/ 974392 h 2019644"/>
              <a:gd name="connsiteX93" fmla="*/ 220381 w 2076515"/>
              <a:gd name="connsiteY93" fmla="*/ 903013 h 2019644"/>
              <a:gd name="connsiteX94" fmla="*/ 585064 w 2076515"/>
              <a:gd name="connsiteY94" fmla="*/ 819434 h 2019644"/>
              <a:gd name="connsiteX95" fmla="*/ 600898 w 2076515"/>
              <a:gd name="connsiteY95" fmla="*/ 809052 h 2019644"/>
              <a:gd name="connsiteX96" fmla="*/ 514723 w 2076515"/>
              <a:gd name="connsiteY96" fmla="*/ 635665 h 2019644"/>
              <a:gd name="connsiteX97" fmla="*/ 540679 w 2076515"/>
              <a:gd name="connsiteY97" fmla="*/ 536253 h 2019644"/>
              <a:gd name="connsiteX98" fmla="*/ 605829 w 2076515"/>
              <a:gd name="connsiteY98" fmla="*/ 557797 h 2019644"/>
              <a:gd name="connsiteX99" fmla="*/ 614914 w 2076515"/>
              <a:gd name="connsiteY99" fmla="*/ 606854 h 2019644"/>
              <a:gd name="connsiteX100" fmla="*/ 696935 w 2076515"/>
              <a:gd name="connsiteY100" fmla="*/ 758957 h 2019644"/>
              <a:gd name="connsiteX101" fmla="*/ 828792 w 2076515"/>
              <a:gd name="connsiteY101" fmla="*/ 712495 h 2019644"/>
              <a:gd name="connsiteX102" fmla="*/ 938067 w 2076515"/>
              <a:gd name="connsiteY102" fmla="*/ 677973 h 2019644"/>
              <a:gd name="connsiteX103" fmla="*/ 986346 w 2076515"/>
              <a:gd name="connsiteY103" fmla="*/ 618534 h 2019644"/>
              <a:gd name="connsiteX104" fmla="*/ 986346 w 2076515"/>
              <a:gd name="connsiteY104" fmla="*/ 519122 h 2019644"/>
              <a:gd name="connsiteX105" fmla="*/ 1090170 w 2076515"/>
              <a:gd name="connsiteY105" fmla="*/ 519122 h 2019644"/>
              <a:gd name="connsiteX106" fmla="*/ 1090170 w 2076515"/>
              <a:gd name="connsiteY106" fmla="*/ 618274 h 2019644"/>
              <a:gd name="connsiteX107" fmla="*/ 1142082 w 2076515"/>
              <a:gd name="connsiteY107" fmla="*/ 679012 h 2019644"/>
              <a:gd name="connsiteX108" fmla="*/ 1249021 w 2076515"/>
              <a:gd name="connsiteY108" fmla="*/ 712495 h 2019644"/>
              <a:gd name="connsiteX109" fmla="*/ 1380879 w 2076515"/>
              <a:gd name="connsiteY109" fmla="*/ 758957 h 2019644"/>
              <a:gd name="connsiteX110" fmla="*/ 1463159 w 2076515"/>
              <a:gd name="connsiteY110" fmla="*/ 603220 h 2019644"/>
              <a:gd name="connsiteX111" fmla="*/ 1471984 w 2076515"/>
              <a:gd name="connsiteY111" fmla="*/ 557018 h 2019644"/>
              <a:gd name="connsiteX112" fmla="*/ 1537134 w 2076515"/>
              <a:gd name="connsiteY112" fmla="*/ 535734 h 2019644"/>
              <a:gd name="connsiteX113" fmla="*/ 1563090 w 2076515"/>
              <a:gd name="connsiteY113" fmla="*/ 638261 h 2019644"/>
              <a:gd name="connsiteX114" fmla="*/ 1477435 w 2076515"/>
              <a:gd name="connsiteY114" fmla="*/ 808273 h 2019644"/>
              <a:gd name="connsiteX115" fmla="*/ 1493268 w 2076515"/>
              <a:gd name="connsiteY115" fmla="*/ 818656 h 2019644"/>
              <a:gd name="connsiteX116" fmla="*/ 1856654 w 2076515"/>
              <a:gd name="connsiteY116" fmla="*/ 901456 h 2019644"/>
              <a:gd name="connsiteX117" fmla="*/ 1858211 w 2076515"/>
              <a:gd name="connsiteY117" fmla="*/ 968941 h 2019644"/>
              <a:gd name="connsiteX118" fmla="*/ 1773854 w 2076515"/>
              <a:gd name="connsiteY118" fmla="*/ 964010 h 2019644"/>
              <a:gd name="connsiteX119" fmla="*/ 1587230 w 2076515"/>
              <a:gd name="connsiteY119" fmla="*/ 897562 h 2019644"/>
              <a:gd name="connsiteX120" fmla="*/ 1739073 w 2076515"/>
              <a:gd name="connsiteY120" fmla="*/ 1173995 h 201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076515" h="2019644">
                <a:moveTo>
                  <a:pt x="1415919" y="259561"/>
                </a:moveTo>
                <a:cubicBezTo>
                  <a:pt x="1351029" y="233605"/>
                  <a:pt x="1292887" y="225818"/>
                  <a:pt x="1270046" y="271501"/>
                </a:cubicBezTo>
                <a:cubicBezTo>
                  <a:pt x="1240196" y="331200"/>
                  <a:pt x="1249800" y="534955"/>
                  <a:pt x="1229035" y="571813"/>
                </a:cubicBezTo>
                <a:cubicBezTo>
                  <a:pt x="1220623" y="592295"/>
                  <a:pt x="1198797" y="603864"/>
                  <a:pt x="1177123" y="599326"/>
                </a:cubicBezTo>
                <a:cubicBezTo>
                  <a:pt x="1142082" y="596990"/>
                  <a:pt x="1142082" y="519122"/>
                  <a:pt x="1142082" y="519122"/>
                </a:cubicBezTo>
                <a:lnTo>
                  <a:pt x="1142082" y="0"/>
                </a:lnTo>
                <a:lnTo>
                  <a:pt x="1090170" y="0"/>
                </a:lnTo>
                <a:lnTo>
                  <a:pt x="1090170" y="51912"/>
                </a:lnTo>
                <a:lnTo>
                  <a:pt x="986346" y="51912"/>
                </a:lnTo>
                <a:lnTo>
                  <a:pt x="986346" y="0"/>
                </a:lnTo>
                <a:lnTo>
                  <a:pt x="934434" y="0"/>
                </a:lnTo>
                <a:lnTo>
                  <a:pt x="934434" y="519122"/>
                </a:lnTo>
                <a:cubicBezTo>
                  <a:pt x="934434" y="519122"/>
                  <a:pt x="934434" y="596990"/>
                  <a:pt x="899652" y="600365"/>
                </a:cubicBezTo>
                <a:cubicBezTo>
                  <a:pt x="877979" y="604902"/>
                  <a:pt x="856153" y="593333"/>
                  <a:pt x="847740" y="572851"/>
                </a:cubicBezTo>
                <a:cubicBezTo>
                  <a:pt x="826975" y="535994"/>
                  <a:pt x="836579" y="332238"/>
                  <a:pt x="806730" y="272539"/>
                </a:cubicBezTo>
                <a:cubicBezTo>
                  <a:pt x="783629" y="226856"/>
                  <a:pt x="726785" y="233605"/>
                  <a:pt x="660597" y="259561"/>
                </a:cubicBezTo>
                <a:cubicBezTo>
                  <a:pt x="274370" y="428535"/>
                  <a:pt x="14" y="851620"/>
                  <a:pt x="14" y="1347641"/>
                </a:cubicBezTo>
                <a:cubicBezTo>
                  <a:pt x="-1010" y="1567806"/>
                  <a:pt x="55254" y="1784451"/>
                  <a:pt x="163278" y="1976298"/>
                </a:cubicBezTo>
                <a:cubicBezTo>
                  <a:pt x="168728" y="1983825"/>
                  <a:pt x="197280" y="2019644"/>
                  <a:pt x="224015" y="2019644"/>
                </a:cubicBezTo>
                <a:cubicBezTo>
                  <a:pt x="419984" y="2019644"/>
                  <a:pt x="751703" y="1820561"/>
                  <a:pt x="811402" y="1641205"/>
                </a:cubicBezTo>
                <a:cubicBezTo>
                  <a:pt x="871101" y="1461848"/>
                  <a:pt x="844366" y="1106249"/>
                  <a:pt x="910813" y="1004242"/>
                </a:cubicBezTo>
                <a:cubicBezTo>
                  <a:pt x="938875" y="957954"/>
                  <a:pt x="985141" y="925634"/>
                  <a:pt x="1038258" y="915212"/>
                </a:cubicBezTo>
                <a:cubicBezTo>
                  <a:pt x="1091374" y="925634"/>
                  <a:pt x="1137641" y="957954"/>
                  <a:pt x="1165702" y="1004242"/>
                </a:cubicBezTo>
                <a:cubicBezTo>
                  <a:pt x="1232150" y="1106249"/>
                  <a:pt x="1205415" y="1462107"/>
                  <a:pt x="1265114" y="1641205"/>
                </a:cubicBezTo>
                <a:cubicBezTo>
                  <a:pt x="1324813" y="1820302"/>
                  <a:pt x="1656532" y="2019644"/>
                  <a:pt x="1852501" y="2019644"/>
                </a:cubicBezTo>
                <a:cubicBezTo>
                  <a:pt x="1878457" y="2019644"/>
                  <a:pt x="1907787" y="1983825"/>
                  <a:pt x="1913238" y="1976298"/>
                </a:cubicBezTo>
                <a:cubicBezTo>
                  <a:pt x="2021262" y="1784451"/>
                  <a:pt x="2077527" y="1567806"/>
                  <a:pt x="2076502" y="1347641"/>
                </a:cubicBezTo>
                <a:cubicBezTo>
                  <a:pt x="2076502" y="851620"/>
                  <a:pt x="1802146" y="428535"/>
                  <a:pt x="1415919" y="259561"/>
                </a:cubicBezTo>
                <a:close/>
                <a:moveTo>
                  <a:pt x="986346" y="103824"/>
                </a:moveTo>
                <a:lnTo>
                  <a:pt x="1090170" y="103824"/>
                </a:lnTo>
                <a:lnTo>
                  <a:pt x="1090170" y="155737"/>
                </a:lnTo>
                <a:lnTo>
                  <a:pt x="986346" y="155737"/>
                </a:lnTo>
                <a:close/>
                <a:moveTo>
                  <a:pt x="986346" y="207649"/>
                </a:moveTo>
                <a:lnTo>
                  <a:pt x="1090170" y="207649"/>
                </a:lnTo>
                <a:lnTo>
                  <a:pt x="1090170" y="259561"/>
                </a:lnTo>
                <a:lnTo>
                  <a:pt x="986346" y="259561"/>
                </a:lnTo>
                <a:close/>
                <a:moveTo>
                  <a:pt x="986346" y="311473"/>
                </a:moveTo>
                <a:lnTo>
                  <a:pt x="1090170" y="311473"/>
                </a:lnTo>
                <a:lnTo>
                  <a:pt x="1090170" y="363385"/>
                </a:lnTo>
                <a:lnTo>
                  <a:pt x="986346" y="363385"/>
                </a:lnTo>
                <a:close/>
                <a:moveTo>
                  <a:pt x="986346" y="415298"/>
                </a:moveTo>
                <a:lnTo>
                  <a:pt x="1090170" y="415298"/>
                </a:lnTo>
                <a:lnTo>
                  <a:pt x="1090170" y="467210"/>
                </a:lnTo>
                <a:lnTo>
                  <a:pt x="986346" y="467210"/>
                </a:lnTo>
                <a:close/>
                <a:moveTo>
                  <a:pt x="1739073" y="1173995"/>
                </a:moveTo>
                <a:cubicBezTo>
                  <a:pt x="1750971" y="1221837"/>
                  <a:pt x="1765530" y="1268976"/>
                  <a:pt x="1782679" y="1315196"/>
                </a:cubicBezTo>
                <a:cubicBezTo>
                  <a:pt x="1797850" y="1343937"/>
                  <a:pt x="1820206" y="1368261"/>
                  <a:pt x="1847569" y="1385796"/>
                </a:cubicBezTo>
                <a:cubicBezTo>
                  <a:pt x="1870649" y="1402805"/>
                  <a:pt x="1875571" y="1435305"/>
                  <a:pt x="1858562" y="1458383"/>
                </a:cubicBezTo>
                <a:cubicBezTo>
                  <a:pt x="1848813" y="1471612"/>
                  <a:pt x="1833374" y="1479444"/>
                  <a:pt x="1816941" y="1479498"/>
                </a:cubicBezTo>
                <a:cubicBezTo>
                  <a:pt x="1787092" y="1479498"/>
                  <a:pt x="1759578" y="1449129"/>
                  <a:pt x="1739073" y="1429922"/>
                </a:cubicBezTo>
                <a:cubicBezTo>
                  <a:pt x="1710999" y="1403239"/>
                  <a:pt x="1689728" y="1370218"/>
                  <a:pt x="1677038" y="1333625"/>
                </a:cubicBezTo>
                <a:cubicBezTo>
                  <a:pt x="1659647" y="1281713"/>
                  <a:pt x="1646409" y="1229800"/>
                  <a:pt x="1629798" y="1179445"/>
                </a:cubicBezTo>
                <a:cubicBezTo>
                  <a:pt x="1614754" y="1208830"/>
                  <a:pt x="1605417" y="1240803"/>
                  <a:pt x="1602284" y="1273666"/>
                </a:cubicBezTo>
                <a:cubicBezTo>
                  <a:pt x="1602284" y="1291057"/>
                  <a:pt x="1604101" y="1307669"/>
                  <a:pt x="1604361" y="1325578"/>
                </a:cubicBezTo>
                <a:cubicBezTo>
                  <a:pt x="1605570" y="1354223"/>
                  <a:pt x="1583331" y="1378425"/>
                  <a:pt x="1554686" y="1379634"/>
                </a:cubicBezTo>
                <a:cubicBezTo>
                  <a:pt x="1532807" y="1380559"/>
                  <a:pt x="1512702" y="1367656"/>
                  <a:pt x="1504430" y="1347381"/>
                </a:cubicBezTo>
                <a:cubicBezTo>
                  <a:pt x="1488856" y="1309486"/>
                  <a:pt x="1497681" y="1254459"/>
                  <a:pt x="1506246" y="1217601"/>
                </a:cubicBezTo>
                <a:cubicBezTo>
                  <a:pt x="1521381" y="1162096"/>
                  <a:pt x="1545586" y="1109473"/>
                  <a:pt x="1577885" y="1061864"/>
                </a:cubicBezTo>
                <a:cubicBezTo>
                  <a:pt x="1539112" y="995180"/>
                  <a:pt x="1484568" y="939030"/>
                  <a:pt x="1419034" y="898341"/>
                </a:cubicBezTo>
                <a:cubicBezTo>
                  <a:pt x="1430691" y="946295"/>
                  <a:pt x="1434634" y="995798"/>
                  <a:pt x="1430714" y="1044993"/>
                </a:cubicBezTo>
                <a:cubicBezTo>
                  <a:pt x="1430891" y="1070650"/>
                  <a:pt x="1428191" y="1096248"/>
                  <a:pt x="1422668" y="1121304"/>
                </a:cubicBezTo>
                <a:cubicBezTo>
                  <a:pt x="1415909" y="1149165"/>
                  <a:pt x="1387845" y="1166275"/>
                  <a:pt x="1359981" y="1159516"/>
                </a:cubicBezTo>
                <a:cubicBezTo>
                  <a:pt x="1352200" y="1157629"/>
                  <a:pt x="1344960" y="1153967"/>
                  <a:pt x="1338830" y="1148817"/>
                </a:cubicBezTo>
                <a:cubicBezTo>
                  <a:pt x="1316248" y="1129869"/>
                  <a:pt x="1321180" y="1104692"/>
                  <a:pt x="1324035" y="1079255"/>
                </a:cubicBezTo>
                <a:cubicBezTo>
                  <a:pt x="1333119" y="995936"/>
                  <a:pt x="1330264" y="904830"/>
                  <a:pt x="1272122" y="837863"/>
                </a:cubicBezTo>
                <a:cubicBezTo>
                  <a:pt x="1257465" y="825184"/>
                  <a:pt x="1239420" y="817062"/>
                  <a:pt x="1220210" y="814503"/>
                </a:cubicBezTo>
                <a:cubicBezTo>
                  <a:pt x="1196850" y="807754"/>
                  <a:pt x="1173230" y="801265"/>
                  <a:pt x="1149869" y="794257"/>
                </a:cubicBezTo>
                <a:cubicBezTo>
                  <a:pt x="1107662" y="783386"/>
                  <a:pt x="1069130" y="761430"/>
                  <a:pt x="1038258" y="730664"/>
                </a:cubicBezTo>
                <a:cubicBezTo>
                  <a:pt x="1006729" y="761241"/>
                  <a:pt x="967548" y="782758"/>
                  <a:pt x="924830" y="792959"/>
                </a:cubicBezTo>
                <a:cubicBezTo>
                  <a:pt x="901469" y="799967"/>
                  <a:pt x="877849" y="806456"/>
                  <a:pt x="854489" y="813205"/>
                </a:cubicBezTo>
                <a:cubicBezTo>
                  <a:pt x="831128" y="819953"/>
                  <a:pt x="813478" y="821511"/>
                  <a:pt x="800760" y="839161"/>
                </a:cubicBezTo>
                <a:cubicBezTo>
                  <a:pt x="774785" y="872546"/>
                  <a:pt x="757566" y="911895"/>
                  <a:pt x="750664" y="953627"/>
                </a:cubicBezTo>
                <a:cubicBezTo>
                  <a:pt x="745862" y="994846"/>
                  <a:pt x="745862" y="1036479"/>
                  <a:pt x="750664" y="1077698"/>
                </a:cubicBezTo>
                <a:cubicBezTo>
                  <a:pt x="753519" y="1103654"/>
                  <a:pt x="758451" y="1128312"/>
                  <a:pt x="735869" y="1147260"/>
                </a:cubicBezTo>
                <a:cubicBezTo>
                  <a:pt x="713721" y="1165466"/>
                  <a:pt x="681009" y="1162270"/>
                  <a:pt x="662803" y="1140122"/>
                </a:cubicBezTo>
                <a:cubicBezTo>
                  <a:pt x="657116" y="1133202"/>
                  <a:pt x="653316" y="1124932"/>
                  <a:pt x="651772" y="1116113"/>
                </a:cubicBezTo>
                <a:cubicBezTo>
                  <a:pt x="635951" y="1043589"/>
                  <a:pt x="637462" y="968355"/>
                  <a:pt x="656184" y="896524"/>
                </a:cubicBezTo>
                <a:cubicBezTo>
                  <a:pt x="590801" y="937091"/>
                  <a:pt x="536350" y="993057"/>
                  <a:pt x="497592" y="1059528"/>
                </a:cubicBezTo>
                <a:cubicBezTo>
                  <a:pt x="530891" y="1106467"/>
                  <a:pt x="554942" y="1159322"/>
                  <a:pt x="568452" y="1215265"/>
                </a:cubicBezTo>
                <a:cubicBezTo>
                  <a:pt x="573638" y="1243248"/>
                  <a:pt x="575988" y="1271686"/>
                  <a:pt x="575461" y="1300141"/>
                </a:cubicBezTo>
                <a:cubicBezTo>
                  <a:pt x="576937" y="1316112"/>
                  <a:pt x="575442" y="1332215"/>
                  <a:pt x="571048" y="1347641"/>
                </a:cubicBezTo>
                <a:cubicBezTo>
                  <a:pt x="560050" y="1374119"/>
                  <a:pt x="529671" y="1386666"/>
                  <a:pt x="503194" y="1375668"/>
                </a:cubicBezTo>
                <a:cubicBezTo>
                  <a:pt x="485271" y="1368224"/>
                  <a:pt x="472999" y="1351405"/>
                  <a:pt x="471377" y="1332067"/>
                </a:cubicBezTo>
                <a:cubicBezTo>
                  <a:pt x="469300" y="1311043"/>
                  <a:pt x="471377" y="1289240"/>
                  <a:pt x="471377" y="1268215"/>
                </a:cubicBezTo>
                <a:cubicBezTo>
                  <a:pt x="468773" y="1236936"/>
                  <a:pt x="459948" y="1206489"/>
                  <a:pt x="445420" y="1178667"/>
                </a:cubicBezTo>
                <a:cubicBezTo>
                  <a:pt x="420762" y="1253939"/>
                  <a:pt x="410120" y="1345045"/>
                  <a:pt x="357429" y="1407080"/>
                </a:cubicBezTo>
                <a:cubicBezTo>
                  <a:pt x="329397" y="1440564"/>
                  <a:pt x="262949" y="1516356"/>
                  <a:pt x="218564" y="1460810"/>
                </a:cubicBezTo>
                <a:cubicBezTo>
                  <a:pt x="174179" y="1405264"/>
                  <a:pt x="270476" y="1362176"/>
                  <a:pt x="292020" y="1320906"/>
                </a:cubicBezTo>
                <a:cubicBezTo>
                  <a:pt x="305631" y="1289024"/>
                  <a:pt x="316149" y="1255907"/>
                  <a:pt x="323427" y="1222013"/>
                </a:cubicBezTo>
                <a:cubicBezTo>
                  <a:pt x="337443" y="1181262"/>
                  <a:pt x="348085" y="1142069"/>
                  <a:pt x="363399" y="1101058"/>
                </a:cubicBezTo>
                <a:cubicBezTo>
                  <a:pt x="391728" y="1025619"/>
                  <a:pt x="434986" y="956672"/>
                  <a:pt x="490584" y="898341"/>
                </a:cubicBezTo>
                <a:cubicBezTo>
                  <a:pt x="421014" y="884389"/>
                  <a:pt x="349406" y="909819"/>
                  <a:pt x="304219" y="964529"/>
                </a:cubicBezTo>
                <a:cubicBezTo>
                  <a:pt x="282935" y="988149"/>
                  <a:pt x="250490" y="999570"/>
                  <a:pt x="224274" y="974392"/>
                </a:cubicBezTo>
                <a:cubicBezTo>
                  <a:pt x="204192" y="955423"/>
                  <a:pt x="202482" y="924053"/>
                  <a:pt x="220381" y="903013"/>
                </a:cubicBezTo>
                <a:cubicBezTo>
                  <a:pt x="302921" y="788287"/>
                  <a:pt x="461513" y="766224"/>
                  <a:pt x="585064" y="819434"/>
                </a:cubicBezTo>
                <a:lnTo>
                  <a:pt x="600898" y="809052"/>
                </a:lnTo>
                <a:cubicBezTo>
                  <a:pt x="555851" y="760916"/>
                  <a:pt x="525892" y="700638"/>
                  <a:pt x="514723" y="635665"/>
                </a:cubicBezTo>
                <a:cubicBezTo>
                  <a:pt x="508494" y="600884"/>
                  <a:pt x="500447" y="553384"/>
                  <a:pt x="540679" y="536253"/>
                </a:cubicBezTo>
                <a:cubicBezTo>
                  <a:pt x="564723" y="526011"/>
                  <a:pt x="592631" y="535241"/>
                  <a:pt x="605829" y="557797"/>
                </a:cubicBezTo>
                <a:cubicBezTo>
                  <a:pt x="612108" y="573378"/>
                  <a:pt x="615197" y="590058"/>
                  <a:pt x="614914" y="606854"/>
                </a:cubicBezTo>
                <a:cubicBezTo>
                  <a:pt x="623300" y="665694"/>
                  <a:pt x="652381" y="719620"/>
                  <a:pt x="696935" y="758957"/>
                </a:cubicBezTo>
                <a:cubicBezTo>
                  <a:pt x="739937" y="740888"/>
                  <a:pt x="783963" y="725375"/>
                  <a:pt x="828792" y="712495"/>
                </a:cubicBezTo>
                <a:cubicBezTo>
                  <a:pt x="866213" y="704415"/>
                  <a:pt x="902798" y="692859"/>
                  <a:pt x="938067" y="677973"/>
                </a:cubicBezTo>
                <a:cubicBezTo>
                  <a:pt x="961270" y="665182"/>
                  <a:pt x="978582" y="643865"/>
                  <a:pt x="986346" y="618534"/>
                </a:cubicBezTo>
                <a:lnTo>
                  <a:pt x="986346" y="519122"/>
                </a:lnTo>
                <a:lnTo>
                  <a:pt x="1090170" y="519122"/>
                </a:lnTo>
                <a:lnTo>
                  <a:pt x="1090170" y="618274"/>
                </a:lnTo>
                <a:cubicBezTo>
                  <a:pt x="1098679" y="644635"/>
                  <a:pt x="1117370" y="666501"/>
                  <a:pt x="1142082" y="679012"/>
                </a:cubicBezTo>
                <a:cubicBezTo>
                  <a:pt x="1176721" y="693168"/>
                  <a:pt x="1212496" y="704368"/>
                  <a:pt x="1249021" y="712495"/>
                </a:cubicBezTo>
                <a:cubicBezTo>
                  <a:pt x="1293850" y="725375"/>
                  <a:pt x="1337877" y="740888"/>
                  <a:pt x="1380879" y="758957"/>
                </a:cubicBezTo>
                <a:cubicBezTo>
                  <a:pt x="1426426" y="718852"/>
                  <a:pt x="1455700" y="663448"/>
                  <a:pt x="1463159" y="603220"/>
                </a:cubicBezTo>
                <a:cubicBezTo>
                  <a:pt x="1462923" y="587379"/>
                  <a:pt x="1465926" y="571657"/>
                  <a:pt x="1471984" y="557018"/>
                </a:cubicBezTo>
                <a:cubicBezTo>
                  <a:pt x="1485266" y="534558"/>
                  <a:pt x="1513156" y="525448"/>
                  <a:pt x="1537134" y="535734"/>
                </a:cubicBezTo>
                <a:cubicBezTo>
                  <a:pt x="1578664" y="553384"/>
                  <a:pt x="1569320" y="603220"/>
                  <a:pt x="1563090" y="638261"/>
                </a:cubicBezTo>
                <a:cubicBezTo>
                  <a:pt x="1551350" y="701944"/>
                  <a:pt x="1521628" y="760940"/>
                  <a:pt x="1477435" y="808273"/>
                </a:cubicBezTo>
                <a:lnTo>
                  <a:pt x="1493268" y="818656"/>
                </a:lnTo>
                <a:cubicBezTo>
                  <a:pt x="1618377" y="764667"/>
                  <a:pt x="1772556" y="788547"/>
                  <a:pt x="1856654" y="901456"/>
                </a:cubicBezTo>
                <a:cubicBezTo>
                  <a:pt x="1873201" y="920699"/>
                  <a:pt x="1873855" y="948953"/>
                  <a:pt x="1858211" y="968941"/>
                </a:cubicBezTo>
                <a:cubicBezTo>
                  <a:pt x="1832255" y="999570"/>
                  <a:pt x="1796436" y="989187"/>
                  <a:pt x="1773854" y="964010"/>
                </a:cubicBezTo>
                <a:cubicBezTo>
                  <a:pt x="1728610" y="909209"/>
                  <a:pt x="1656924" y="883686"/>
                  <a:pt x="1587230" y="897562"/>
                </a:cubicBezTo>
                <a:cubicBezTo>
                  <a:pt x="1659112" y="976316"/>
                  <a:pt x="1711170" y="1071084"/>
                  <a:pt x="1739073" y="1173995"/>
                </a:cubicBezTo>
                <a:close/>
              </a:path>
            </a:pathLst>
          </a:custGeom>
          <a:solidFill>
            <a:schemeClr val="bg1"/>
          </a:solidFill>
          <a:ln w="258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Content Placeholder 17">
            <a:extLst>
              <a:ext uri="{FF2B5EF4-FFF2-40B4-BE49-F238E27FC236}">
                <a16:creationId xmlns:a16="http://schemas.microsoft.com/office/drawing/2014/main" id="{F07D0272-C41A-ECFC-5E70-8291A8A93988}"/>
              </a:ext>
              <a:ext uri="{C183D7F6-B498-43B3-948B-1728B52AA6E4}">
                <adec:decorative xmlns:adec="http://schemas.microsoft.com/office/drawing/2017/decorative" val="1"/>
              </a:ext>
            </a:extLst>
          </p:cNvPr>
          <p:cNvSpPr/>
          <p:nvPr/>
        </p:nvSpPr>
        <p:spPr>
          <a:xfrm>
            <a:off x="1180577" y="3144602"/>
            <a:ext cx="1318659" cy="1250794"/>
          </a:xfrm>
          <a:custGeom>
            <a:avLst/>
            <a:gdLst>
              <a:gd name="connsiteX0" fmla="*/ 664179 w 1318659"/>
              <a:gd name="connsiteY0" fmla="*/ 1246524 h 1250794"/>
              <a:gd name="connsiteX1" fmla="*/ 907396 w 1318659"/>
              <a:gd name="connsiteY1" fmla="*/ 1030870 h 1250794"/>
              <a:gd name="connsiteX2" fmla="*/ 1201081 w 1318659"/>
              <a:gd name="connsiteY2" fmla="*/ 676429 h 1250794"/>
              <a:gd name="connsiteX3" fmla="*/ 1301823 w 1318659"/>
              <a:gd name="connsiteY3" fmla="*/ 240851 h 1250794"/>
              <a:gd name="connsiteX4" fmla="*/ 1013961 w 1318659"/>
              <a:gd name="connsiteY4" fmla="*/ 1321 h 1250794"/>
              <a:gd name="connsiteX5" fmla="*/ 658744 w 1318659"/>
              <a:gd name="connsiteY5" fmla="*/ 260650 h 1250794"/>
              <a:gd name="connsiteX6" fmla="*/ 344483 w 1318659"/>
              <a:gd name="connsiteY6" fmla="*/ 545 h 1250794"/>
              <a:gd name="connsiteX7" fmla="*/ 32357 w 1318659"/>
              <a:gd name="connsiteY7" fmla="*/ 200864 h 1250794"/>
              <a:gd name="connsiteX8" fmla="*/ 94084 w 1318659"/>
              <a:gd name="connsiteY8" fmla="*/ 639160 h 1250794"/>
              <a:gd name="connsiteX9" fmla="*/ 384081 w 1318659"/>
              <a:gd name="connsiteY9" fmla="*/ 1004859 h 1250794"/>
              <a:gd name="connsiteX10" fmla="*/ 658744 w 1318659"/>
              <a:gd name="connsiteY10" fmla="*/ 1250794 h 1250794"/>
              <a:gd name="connsiteX11" fmla="*/ 348171 w 1318659"/>
              <a:gd name="connsiteY11" fmla="*/ 586557 h 1250794"/>
              <a:gd name="connsiteX12" fmla="*/ 406403 w 1318659"/>
              <a:gd name="connsiteY12" fmla="*/ 411860 h 1250794"/>
              <a:gd name="connsiteX13" fmla="*/ 440954 w 1318659"/>
              <a:gd name="connsiteY13" fmla="*/ 308012 h 1250794"/>
              <a:gd name="connsiteX14" fmla="*/ 500934 w 1318659"/>
              <a:gd name="connsiteY14" fmla="*/ 260456 h 1250794"/>
              <a:gd name="connsiteX15" fmla="*/ 528691 w 1318659"/>
              <a:gd name="connsiteY15" fmla="*/ 313641 h 1250794"/>
              <a:gd name="connsiteX16" fmla="*/ 544802 w 1318659"/>
              <a:gd name="connsiteY16" fmla="*/ 399631 h 1250794"/>
              <a:gd name="connsiteX17" fmla="*/ 591388 w 1318659"/>
              <a:gd name="connsiteY17" fmla="*/ 648089 h 1250794"/>
              <a:gd name="connsiteX18" fmla="*/ 622251 w 1318659"/>
              <a:gd name="connsiteY18" fmla="*/ 813081 h 1250794"/>
              <a:gd name="connsiteX19" fmla="*/ 734834 w 1318659"/>
              <a:gd name="connsiteY19" fmla="*/ 515319 h 1250794"/>
              <a:gd name="connsiteX20" fmla="*/ 759680 w 1318659"/>
              <a:gd name="connsiteY20" fmla="*/ 449711 h 1250794"/>
              <a:gd name="connsiteX21" fmla="*/ 798501 w 1318659"/>
              <a:gd name="connsiteY21" fmla="*/ 408754 h 1250794"/>
              <a:gd name="connsiteX22" fmla="*/ 845281 w 1318659"/>
              <a:gd name="connsiteY22" fmla="*/ 455340 h 1250794"/>
              <a:gd name="connsiteX23" fmla="*/ 869157 w 1318659"/>
              <a:gd name="connsiteY23" fmla="*/ 537253 h 1250794"/>
              <a:gd name="connsiteX24" fmla="*/ 916519 w 1318659"/>
              <a:gd name="connsiteY24" fmla="*/ 700110 h 1250794"/>
              <a:gd name="connsiteX25" fmla="*/ 963299 w 1318659"/>
              <a:gd name="connsiteY25" fmla="*/ 648671 h 1250794"/>
              <a:gd name="connsiteX26" fmla="*/ 1013573 w 1318659"/>
              <a:gd name="connsiteY26" fmla="*/ 594709 h 1250794"/>
              <a:gd name="connsiteX27" fmla="*/ 1091216 w 1318659"/>
              <a:gd name="connsiteY27" fmla="*/ 587333 h 1250794"/>
              <a:gd name="connsiteX28" fmla="*/ 1163424 w 1318659"/>
              <a:gd name="connsiteY28" fmla="*/ 587333 h 1250794"/>
              <a:gd name="connsiteX29" fmla="*/ 1115868 w 1318659"/>
              <a:gd name="connsiteY29" fmla="*/ 664976 h 1250794"/>
              <a:gd name="connsiteX30" fmla="*/ 1052783 w 1318659"/>
              <a:gd name="connsiteY30" fmla="*/ 664976 h 1250794"/>
              <a:gd name="connsiteX31" fmla="*/ 927971 w 1318659"/>
              <a:gd name="connsiteY31" fmla="*/ 802405 h 1250794"/>
              <a:gd name="connsiteX32" fmla="*/ 873285 w 1318659"/>
              <a:gd name="connsiteY32" fmla="*/ 807263 h 1250794"/>
              <a:gd name="connsiteX33" fmla="*/ 865080 w 1318659"/>
              <a:gd name="connsiteY33" fmla="*/ 797746 h 1250794"/>
              <a:gd name="connsiteX34" fmla="*/ 855957 w 1318659"/>
              <a:gd name="connsiteY34" fmla="*/ 771348 h 1250794"/>
              <a:gd name="connsiteX35" fmla="*/ 823541 w 1318659"/>
              <a:gd name="connsiteY35" fmla="*/ 660512 h 1250794"/>
              <a:gd name="connsiteX36" fmla="*/ 797143 w 1318659"/>
              <a:gd name="connsiteY36" fmla="*/ 569670 h 1250794"/>
              <a:gd name="connsiteX37" fmla="*/ 649038 w 1318659"/>
              <a:gd name="connsiteY37" fmla="*/ 961185 h 1250794"/>
              <a:gd name="connsiteX38" fmla="*/ 631374 w 1318659"/>
              <a:gd name="connsiteY38" fmla="*/ 987972 h 1250794"/>
              <a:gd name="connsiteX39" fmla="*/ 577395 w 1318659"/>
              <a:gd name="connsiteY39" fmla="*/ 977954 h 1250794"/>
              <a:gd name="connsiteX40" fmla="*/ 571201 w 1318659"/>
              <a:gd name="connsiteY40" fmla="*/ 962932 h 1250794"/>
              <a:gd name="connsiteX41" fmla="*/ 560913 w 1318659"/>
              <a:gd name="connsiteY41" fmla="*/ 908582 h 1250794"/>
              <a:gd name="connsiteX42" fmla="*/ 511804 w 1318659"/>
              <a:gd name="connsiteY42" fmla="*/ 646536 h 1250794"/>
              <a:gd name="connsiteX43" fmla="*/ 475117 w 1318659"/>
              <a:gd name="connsiteY43" fmla="*/ 450681 h 1250794"/>
              <a:gd name="connsiteX44" fmla="*/ 420379 w 1318659"/>
              <a:gd name="connsiteY44" fmla="*/ 615091 h 1250794"/>
              <a:gd name="connsiteX45" fmla="*/ 373987 w 1318659"/>
              <a:gd name="connsiteY45" fmla="*/ 664976 h 1250794"/>
              <a:gd name="connsiteX46" fmla="*/ 288386 w 1318659"/>
              <a:gd name="connsiteY46" fmla="*/ 664976 h 1250794"/>
              <a:gd name="connsiteX47" fmla="*/ 201037 w 1318659"/>
              <a:gd name="connsiteY47" fmla="*/ 664976 h 1250794"/>
              <a:gd name="connsiteX48" fmla="*/ 153481 w 1318659"/>
              <a:gd name="connsiteY48" fmla="*/ 587333 h 125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8659" h="1250794">
                <a:moveTo>
                  <a:pt x="664179" y="1246524"/>
                </a:moveTo>
                <a:cubicBezTo>
                  <a:pt x="749291" y="1179329"/>
                  <a:pt x="830496" y="1107327"/>
                  <a:pt x="907396" y="1030870"/>
                </a:cubicBezTo>
                <a:cubicBezTo>
                  <a:pt x="1018870" y="924666"/>
                  <a:pt x="1117444" y="805699"/>
                  <a:pt x="1201081" y="676429"/>
                </a:cubicBezTo>
                <a:cubicBezTo>
                  <a:pt x="1278724" y="551423"/>
                  <a:pt x="1352874" y="389149"/>
                  <a:pt x="1301823" y="240851"/>
                </a:cubicBezTo>
                <a:cubicBezTo>
                  <a:pt x="1260478" y="118174"/>
                  <a:pt x="1145760" y="13938"/>
                  <a:pt x="1013961" y="1321"/>
                </a:cubicBezTo>
                <a:cubicBezTo>
                  <a:pt x="847416" y="-15178"/>
                  <a:pt x="726875" y="125745"/>
                  <a:pt x="658744" y="260650"/>
                </a:cubicBezTo>
                <a:cubicBezTo>
                  <a:pt x="596435" y="137197"/>
                  <a:pt x="493364" y="9862"/>
                  <a:pt x="344483" y="545"/>
                </a:cubicBezTo>
                <a:cubicBezTo>
                  <a:pt x="212295" y="-7607"/>
                  <a:pt x="89231" y="85370"/>
                  <a:pt x="32357" y="200864"/>
                </a:cubicBezTo>
                <a:cubicBezTo>
                  <a:pt x="-38880" y="345863"/>
                  <a:pt x="19158" y="508914"/>
                  <a:pt x="94084" y="639160"/>
                </a:cubicBezTo>
                <a:cubicBezTo>
                  <a:pt x="171727" y="775036"/>
                  <a:pt x="274992" y="894412"/>
                  <a:pt x="384081" y="1004859"/>
                </a:cubicBezTo>
                <a:cubicBezTo>
                  <a:pt x="470076" y="1092841"/>
                  <a:pt x="561833" y="1175001"/>
                  <a:pt x="658744" y="1250794"/>
                </a:cubicBezTo>
                <a:close/>
                <a:moveTo>
                  <a:pt x="348171" y="586557"/>
                </a:moveTo>
                <a:lnTo>
                  <a:pt x="406403" y="411860"/>
                </a:lnTo>
                <a:lnTo>
                  <a:pt x="440954" y="308012"/>
                </a:lnTo>
                <a:cubicBezTo>
                  <a:pt x="449883" y="281031"/>
                  <a:pt x="463665" y="244927"/>
                  <a:pt x="500934" y="260456"/>
                </a:cubicBezTo>
                <a:cubicBezTo>
                  <a:pt x="523450" y="269967"/>
                  <a:pt x="524809" y="293260"/>
                  <a:pt x="528691" y="313641"/>
                </a:cubicBezTo>
                <a:lnTo>
                  <a:pt x="544802" y="399631"/>
                </a:lnTo>
                <a:lnTo>
                  <a:pt x="591388" y="648089"/>
                </a:lnTo>
                <a:lnTo>
                  <a:pt x="622251" y="813081"/>
                </a:lnTo>
                <a:lnTo>
                  <a:pt x="734834" y="515319"/>
                </a:lnTo>
                <a:lnTo>
                  <a:pt x="759680" y="449711"/>
                </a:lnTo>
                <a:cubicBezTo>
                  <a:pt x="766862" y="430300"/>
                  <a:pt x="774238" y="410889"/>
                  <a:pt x="798501" y="408754"/>
                </a:cubicBezTo>
                <a:cubicBezTo>
                  <a:pt x="829364" y="405648"/>
                  <a:pt x="838487" y="432047"/>
                  <a:pt x="845281" y="455340"/>
                </a:cubicBezTo>
                <a:lnTo>
                  <a:pt x="869157" y="537253"/>
                </a:lnTo>
                <a:lnTo>
                  <a:pt x="916519" y="700110"/>
                </a:lnTo>
                <a:lnTo>
                  <a:pt x="963299" y="648671"/>
                </a:lnTo>
                <a:cubicBezTo>
                  <a:pt x="978263" y="629092"/>
                  <a:pt x="995100" y="611018"/>
                  <a:pt x="1013573" y="594709"/>
                </a:cubicBezTo>
                <a:cubicBezTo>
                  <a:pt x="1032984" y="581122"/>
                  <a:pt x="1068894" y="587333"/>
                  <a:pt x="1091216" y="587333"/>
                </a:cubicBezTo>
                <a:lnTo>
                  <a:pt x="1163424" y="587333"/>
                </a:lnTo>
                <a:cubicBezTo>
                  <a:pt x="1149060" y="613150"/>
                  <a:pt x="1133143" y="639160"/>
                  <a:pt x="1115868" y="664976"/>
                </a:cubicBezTo>
                <a:lnTo>
                  <a:pt x="1052783" y="664976"/>
                </a:lnTo>
                <a:cubicBezTo>
                  <a:pt x="1011438" y="710592"/>
                  <a:pt x="971840" y="759119"/>
                  <a:pt x="927971" y="802405"/>
                </a:cubicBezTo>
                <a:cubicBezTo>
                  <a:pt x="914211" y="818848"/>
                  <a:pt x="889728" y="821024"/>
                  <a:pt x="873285" y="807263"/>
                </a:cubicBezTo>
                <a:cubicBezTo>
                  <a:pt x="870051" y="804558"/>
                  <a:pt x="867280" y="801343"/>
                  <a:pt x="865080" y="797746"/>
                </a:cubicBezTo>
                <a:cubicBezTo>
                  <a:pt x="860862" y="789398"/>
                  <a:pt x="857793" y="780519"/>
                  <a:pt x="855957" y="771348"/>
                </a:cubicBezTo>
                <a:lnTo>
                  <a:pt x="823541" y="660512"/>
                </a:lnTo>
                <a:lnTo>
                  <a:pt x="797143" y="569670"/>
                </a:lnTo>
                <a:cubicBezTo>
                  <a:pt x="747645" y="700304"/>
                  <a:pt x="700089" y="831133"/>
                  <a:pt x="649038" y="961185"/>
                </a:cubicBezTo>
                <a:cubicBezTo>
                  <a:pt x="646183" y="971780"/>
                  <a:pt x="639989" y="981174"/>
                  <a:pt x="631374" y="987972"/>
                </a:cubicBezTo>
                <a:cubicBezTo>
                  <a:pt x="613701" y="1000111"/>
                  <a:pt x="589534" y="995626"/>
                  <a:pt x="577395" y="977954"/>
                </a:cubicBezTo>
                <a:cubicBezTo>
                  <a:pt x="574293" y="973439"/>
                  <a:pt x="572183" y="968321"/>
                  <a:pt x="571201" y="962932"/>
                </a:cubicBezTo>
                <a:cubicBezTo>
                  <a:pt x="566736" y="945074"/>
                  <a:pt x="564407" y="926440"/>
                  <a:pt x="560913" y="908582"/>
                </a:cubicBezTo>
                <a:lnTo>
                  <a:pt x="511804" y="646536"/>
                </a:lnTo>
                <a:lnTo>
                  <a:pt x="475117" y="450681"/>
                </a:lnTo>
                <a:lnTo>
                  <a:pt x="420379" y="615091"/>
                </a:lnTo>
                <a:cubicBezTo>
                  <a:pt x="412032" y="639548"/>
                  <a:pt x="405433" y="663424"/>
                  <a:pt x="373987" y="664976"/>
                </a:cubicBezTo>
                <a:cubicBezTo>
                  <a:pt x="345453" y="666335"/>
                  <a:pt x="316725" y="664976"/>
                  <a:pt x="288386" y="664976"/>
                </a:cubicBezTo>
                <a:lnTo>
                  <a:pt x="201037" y="664976"/>
                </a:lnTo>
                <a:cubicBezTo>
                  <a:pt x="183956" y="639160"/>
                  <a:pt x="167845" y="613150"/>
                  <a:pt x="153481" y="587333"/>
                </a:cubicBezTo>
                <a:close/>
              </a:path>
            </a:pathLst>
          </a:custGeom>
          <a:solidFill>
            <a:schemeClr val="bg1"/>
          </a:solidFill>
          <a:ln w="193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3" name="Content Placeholder 21">
            <a:extLst>
              <a:ext uri="{FF2B5EF4-FFF2-40B4-BE49-F238E27FC236}">
                <a16:creationId xmlns:a16="http://schemas.microsoft.com/office/drawing/2014/main" id="{FD92C946-4731-C847-A3A0-EB6CEA1AED18}"/>
              </a:ext>
              <a:ext uri="{C183D7F6-B498-43B3-948B-1728B52AA6E4}">
                <adec:decorative xmlns:adec="http://schemas.microsoft.com/office/drawing/2017/decorative" val="1"/>
              </a:ext>
            </a:extLst>
          </p:cNvPr>
          <p:cNvGrpSpPr/>
          <p:nvPr/>
        </p:nvGrpSpPr>
        <p:grpSpPr>
          <a:xfrm>
            <a:off x="4722993" y="3194645"/>
            <a:ext cx="2169960" cy="3267543"/>
            <a:chOff x="4722993" y="3194645"/>
            <a:chExt cx="2169960" cy="3267543"/>
          </a:xfrm>
          <a:solidFill>
            <a:schemeClr val="bg1"/>
          </a:solidFill>
        </p:grpSpPr>
        <p:sp>
          <p:nvSpPr>
            <p:cNvPr id="24" name="Freeform: Shape 23">
              <a:extLst>
                <a:ext uri="{FF2B5EF4-FFF2-40B4-BE49-F238E27FC236}">
                  <a16:creationId xmlns:a16="http://schemas.microsoft.com/office/drawing/2014/main" id="{834BF2DA-31C7-36DA-07AC-16DBA528CB80}"/>
                </a:ext>
              </a:extLst>
            </p:cNvPr>
            <p:cNvSpPr/>
            <p:nvPr/>
          </p:nvSpPr>
          <p:spPr>
            <a:xfrm>
              <a:off x="4722993" y="3194645"/>
              <a:ext cx="1704968" cy="2940789"/>
            </a:xfrm>
            <a:custGeom>
              <a:avLst/>
              <a:gdLst>
                <a:gd name="connsiteX0" fmla="*/ 1704969 w 1704968"/>
                <a:gd name="connsiteY0" fmla="*/ 2450658 h 2940789"/>
                <a:gd name="connsiteX1" fmla="*/ 1704969 w 1704968"/>
                <a:gd name="connsiteY1" fmla="*/ 2123904 h 2940789"/>
                <a:gd name="connsiteX2" fmla="*/ 387493 w 1704968"/>
                <a:gd name="connsiteY2" fmla="*/ 2123904 h 2940789"/>
                <a:gd name="connsiteX3" fmla="*/ 309994 w 1704968"/>
                <a:gd name="connsiteY3" fmla="*/ 2042215 h 2940789"/>
                <a:gd name="connsiteX4" fmla="*/ 309994 w 1704968"/>
                <a:gd name="connsiteY4" fmla="*/ 1225329 h 2940789"/>
                <a:gd name="connsiteX5" fmla="*/ 387493 w 1704968"/>
                <a:gd name="connsiteY5" fmla="*/ 1143641 h 2940789"/>
                <a:gd name="connsiteX6" fmla="*/ 1704969 w 1704968"/>
                <a:gd name="connsiteY6" fmla="*/ 1143641 h 2940789"/>
                <a:gd name="connsiteX7" fmla="*/ 1704969 w 1704968"/>
                <a:gd name="connsiteY7" fmla="*/ 816886 h 2940789"/>
                <a:gd name="connsiteX8" fmla="*/ 1549972 w 1704968"/>
                <a:gd name="connsiteY8" fmla="*/ 653509 h 2940789"/>
                <a:gd name="connsiteX9" fmla="*/ 1414349 w 1704968"/>
                <a:gd name="connsiteY9" fmla="*/ 653509 h 2940789"/>
                <a:gd name="connsiteX10" fmla="*/ 1394975 w 1704968"/>
                <a:gd name="connsiteY10" fmla="*/ 633087 h 2940789"/>
                <a:gd name="connsiteX11" fmla="*/ 1394975 w 1704968"/>
                <a:gd name="connsiteY11" fmla="*/ 510554 h 2940789"/>
                <a:gd name="connsiteX12" fmla="*/ 1414349 w 1704968"/>
                <a:gd name="connsiteY12" fmla="*/ 490132 h 2940789"/>
                <a:gd name="connsiteX13" fmla="*/ 1511222 w 1704968"/>
                <a:gd name="connsiteY13" fmla="*/ 490132 h 2940789"/>
                <a:gd name="connsiteX14" fmla="*/ 1549972 w 1704968"/>
                <a:gd name="connsiteY14" fmla="*/ 449287 h 2940789"/>
                <a:gd name="connsiteX15" fmla="*/ 1549972 w 1704968"/>
                <a:gd name="connsiteY15" fmla="*/ 163377 h 2940789"/>
                <a:gd name="connsiteX16" fmla="*/ 1394975 w 1704968"/>
                <a:gd name="connsiteY16" fmla="*/ 0 h 2940789"/>
                <a:gd name="connsiteX17" fmla="*/ 309994 w 1704968"/>
                <a:gd name="connsiteY17" fmla="*/ 0 h 2940789"/>
                <a:gd name="connsiteX18" fmla="*/ 154997 w 1704968"/>
                <a:gd name="connsiteY18" fmla="*/ 163377 h 2940789"/>
                <a:gd name="connsiteX19" fmla="*/ 154997 w 1704968"/>
                <a:gd name="connsiteY19" fmla="*/ 449287 h 2940789"/>
                <a:gd name="connsiteX20" fmla="*/ 193746 w 1704968"/>
                <a:gd name="connsiteY20" fmla="*/ 490132 h 2940789"/>
                <a:gd name="connsiteX21" fmla="*/ 290620 w 1704968"/>
                <a:gd name="connsiteY21" fmla="*/ 490132 h 2940789"/>
                <a:gd name="connsiteX22" fmla="*/ 309994 w 1704968"/>
                <a:gd name="connsiteY22" fmla="*/ 510554 h 2940789"/>
                <a:gd name="connsiteX23" fmla="*/ 309994 w 1704968"/>
                <a:gd name="connsiteY23" fmla="*/ 633087 h 2940789"/>
                <a:gd name="connsiteX24" fmla="*/ 290620 w 1704968"/>
                <a:gd name="connsiteY24" fmla="*/ 653509 h 2940789"/>
                <a:gd name="connsiteX25" fmla="*/ 154997 w 1704968"/>
                <a:gd name="connsiteY25" fmla="*/ 653509 h 2940789"/>
                <a:gd name="connsiteX26" fmla="*/ 0 w 1704968"/>
                <a:gd name="connsiteY26" fmla="*/ 816886 h 2940789"/>
                <a:gd name="connsiteX27" fmla="*/ 0 w 1704968"/>
                <a:gd name="connsiteY27" fmla="*/ 2777413 h 2940789"/>
                <a:gd name="connsiteX28" fmla="*/ 154997 w 1704968"/>
                <a:gd name="connsiteY28" fmla="*/ 2940790 h 2940789"/>
                <a:gd name="connsiteX29" fmla="*/ 697487 w 1704968"/>
                <a:gd name="connsiteY29" fmla="*/ 2940790 h 2940789"/>
                <a:gd name="connsiteX30" fmla="*/ 1162479 w 1704968"/>
                <a:gd name="connsiteY30" fmla="*/ 2450658 h 2940789"/>
                <a:gd name="connsiteX31" fmla="*/ 1704969 w 1704968"/>
                <a:gd name="connsiteY31" fmla="*/ 2450658 h 294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04968" h="2940789">
                  <a:moveTo>
                    <a:pt x="1704969" y="2450658"/>
                  </a:moveTo>
                  <a:lnTo>
                    <a:pt x="1704969" y="2123904"/>
                  </a:lnTo>
                  <a:lnTo>
                    <a:pt x="387493" y="2123904"/>
                  </a:lnTo>
                  <a:cubicBezTo>
                    <a:pt x="344869" y="2123904"/>
                    <a:pt x="309994" y="2087144"/>
                    <a:pt x="309994" y="2042215"/>
                  </a:cubicBezTo>
                  <a:lnTo>
                    <a:pt x="309994" y="1225329"/>
                  </a:lnTo>
                  <a:cubicBezTo>
                    <a:pt x="309994" y="1180400"/>
                    <a:pt x="344869" y="1143641"/>
                    <a:pt x="387493" y="1143641"/>
                  </a:cubicBezTo>
                  <a:lnTo>
                    <a:pt x="1704969" y="1143641"/>
                  </a:lnTo>
                  <a:lnTo>
                    <a:pt x="1704969" y="816886"/>
                  </a:lnTo>
                  <a:cubicBezTo>
                    <a:pt x="1704969" y="727029"/>
                    <a:pt x="1635220" y="653509"/>
                    <a:pt x="1549972" y="653509"/>
                  </a:cubicBezTo>
                  <a:lnTo>
                    <a:pt x="1414349" y="653509"/>
                  </a:lnTo>
                  <a:cubicBezTo>
                    <a:pt x="1402724" y="653509"/>
                    <a:pt x="1394975" y="645340"/>
                    <a:pt x="1394975" y="633087"/>
                  </a:cubicBezTo>
                  <a:lnTo>
                    <a:pt x="1394975" y="510554"/>
                  </a:lnTo>
                  <a:cubicBezTo>
                    <a:pt x="1394975" y="498301"/>
                    <a:pt x="1402724" y="490132"/>
                    <a:pt x="1414349" y="490132"/>
                  </a:cubicBezTo>
                  <a:lnTo>
                    <a:pt x="1511222" y="490132"/>
                  </a:lnTo>
                  <a:cubicBezTo>
                    <a:pt x="1534472" y="490132"/>
                    <a:pt x="1549972" y="473794"/>
                    <a:pt x="1549972" y="449287"/>
                  </a:cubicBezTo>
                  <a:lnTo>
                    <a:pt x="1549972" y="163377"/>
                  </a:lnTo>
                  <a:cubicBezTo>
                    <a:pt x="1549972" y="73520"/>
                    <a:pt x="1480223" y="0"/>
                    <a:pt x="1394975" y="0"/>
                  </a:cubicBezTo>
                  <a:lnTo>
                    <a:pt x="309994" y="0"/>
                  </a:lnTo>
                  <a:cubicBezTo>
                    <a:pt x="224746" y="0"/>
                    <a:pt x="154997" y="73520"/>
                    <a:pt x="154997" y="163377"/>
                  </a:cubicBezTo>
                  <a:lnTo>
                    <a:pt x="154997" y="449287"/>
                  </a:lnTo>
                  <a:cubicBezTo>
                    <a:pt x="154997" y="473794"/>
                    <a:pt x="170497" y="490132"/>
                    <a:pt x="193746" y="490132"/>
                  </a:cubicBezTo>
                  <a:lnTo>
                    <a:pt x="290620" y="490132"/>
                  </a:lnTo>
                  <a:cubicBezTo>
                    <a:pt x="302244" y="490132"/>
                    <a:pt x="309994" y="498301"/>
                    <a:pt x="309994" y="510554"/>
                  </a:cubicBezTo>
                  <a:lnTo>
                    <a:pt x="309994" y="633087"/>
                  </a:lnTo>
                  <a:cubicBezTo>
                    <a:pt x="309994" y="645340"/>
                    <a:pt x="302244" y="653509"/>
                    <a:pt x="290620" y="653509"/>
                  </a:cubicBezTo>
                  <a:lnTo>
                    <a:pt x="154997" y="653509"/>
                  </a:lnTo>
                  <a:cubicBezTo>
                    <a:pt x="69749" y="653509"/>
                    <a:pt x="0" y="727029"/>
                    <a:pt x="0" y="816886"/>
                  </a:cubicBezTo>
                  <a:lnTo>
                    <a:pt x="0" y="2777413"/>
                  </a:lnTo>
                  <a:cubicBezTo>
                    <a:pt x="0" y="2867270"/>
                    <a:pt x="69749" y="2940790"/>
                    <a:pt x="154997" y="2940790"/>
                  </a:cubicBezTo>
                  <a:lnTo>
                    <a:pt x="697487" y="2940790"/>
                  </a:lnTo>
                  <a:cubicBezTo>
                    <a:pt x="697487" y="2671218"/>
                    <a:pt x="906734" y="2450658"/>
                    <a:pt x="1162479" y="2450658"/>
                  </a:cubicBezTo>
                  <a:lnTo>
                    <a:pt x="1704969" y="2450658"/>
                  </a:lnTo>
                  <a:close/>
                </a:path>
              </a:pathLst>
            </a:custGeom>
            <a:grp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BA009E06-4157-5FC1-AC7E-41258242A00A}"/>
                </a:ext>
              </a:extLst>
            </p:cNvPr>
            <p:cNvSpPr/>
            <p:nvPr/>
          </p:nvSpPr>
          <p:spPr>
            <a:xfrm>
              <a:off x="5187985" y="4501663"/>
              <a:ext cx="1239977" cy="653508"/>
            </a:xfrm>
            <a:custGeom>
              <a:avLst/>
              <a:gdLst>
                <a:gd name="connsiteX0" fmla="*/ 0 w 1239977"/>
                <a:gd name="connsiteY0" fmla="*/ 40844 h 653508"/>
                <a:gd name="connsiteX1" fmla="*/ 0 w 1239977"/>
                <a:gd name="connsiteY1" fmla="*/ 612665 h 653508"/>
                <a:gd name="connsiteX2" fmla="*/ 38749 w 1239977"/>
                <a:gd name="connsiteY2" fmla="*/ 653509 h 653508"/>
                <a:gd name="connsiteX3" fmla="*/ 1239977 w 1239977"/>
                <a:gd name="connsiteY3" fmla="*/ 653509 h 653508"/>
                <a:gd name="connsiteX4" fmla="*/ 1239977 w 1239977"/>
                <a:gd name="connsiteY4" fmla="*/ 0 h 653508"/>
                <a:gd name="connsiteX5" fmla="*/ 38749 w 1239977"/>
                <a:gd name="connsiteY5" fmla="*/ 0 h 653508"/>
                <a:gd name="connsiteX6" fmla="*/ 0 w 1239977"/>
                <a:gd name="connsiteY6" fmla="*/ 40844 h 6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977" h="653508">
                  <a:moveTo>
                    <a:pt x="0" y="40844"/>
                  </a:moveTo>
                  <a:lnTo>
                    <a:pt x="0" y="612665"/>
                  </a:lnTo>
                  <a:cubicBezTo>
                    <a:pt x="0" y="637171"/>
                    <a:pt x="15500" y="653509"/>
                    <a:pt x="38749" y="653509"/>
                  </a:cubicBezTo>
                  <a:lnTo>
                    <a:pt x="1239977" y="653509"/>
                  </a:lnTo>
                  <a:lnTo>
                    <a:pt x="1239977" y="0"/>
                  </a:lnTo>
                  <a:lnTo>
                    <a:pt x="38749" y="0"/>
                  </a:lnTo>
                  <a:cubicBezTo>
                    <a:pt x="15500" y="0"/>
                    <a:pt x="0" y="16338"/>
                    <a:pt x="0" y="40844"/>
                  </a:cubicBezTo>
                  <a:close/>
                </a:path>
              </a:pathLst>
            </a:custGeom>
            <a:grp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034E1B03-C68D-5D52-70C9-15B9E320DFAF}"/>
                </a:ext>
              </a:extLst>
            </p:cNvPr>
            <p:cNvSpPr/>
            <p:nvPr/>
          </p:nvSpPr>
          <p:spPr>
            <a:xfrm>
              <a:off x="5575478" y="5808680"/>
              <a:ext cx="1317475" cy="653508"/>
            </a:xfrm>
            <a:custGeom>
              <a:avLst/>
              <a:gdLst>
                <a:gd name="connsiteX0" fmla="*/ 658738 w 1317475"/>
                <a:gd name="connsiteY0" fmla="*/ 490132 h 653508"/>
                <a:gd name="connsiteX1" fmla="*/ 309994 w 1317475"/>
                <a:gd name="connsiteY1" fmla="*/ 490132 h 653508"/>
                <a:gd name="connsiteX2" fmla="*/ 154997 w 1317475"/>
                <a:gd name="connsiteY2" fmla="*/ 326754 h 653508"/>
                <a:gd name="connsiteX3" fmla="*/ 309994 w 1317475"/>
                <a:gd name="connsiteY3" fmla="*/ 163377 h 653508"/>
                <a:gd name="connsiteX4" fmla="*/ 658738 w 1317475"/>
                <a:gd name="connsiteY4" fmla="*/ 163377 h 653508"/>
                <a:gd name="connsiteX5" fmla="*/ 658738 w 1317475"/>
                <a:gd name="connsiteY5" fmla="*/ 490132 h 653508"/>
                <a:gd name="connsiteX6" fmla="*/ 1007482 w 1317475"/>
                <a:gd name="connsiteY6" fmla="*/ 0 h 653508"/>
                <a:gd name="connsiteX7" fmla="*/ 309994 w 1317475"/>
                <a:gd name="connsiteY7" fmla="*/ 0 h 653508"/>
                <a:gd name="connsiteX8" fmla="*/ 0 w 1317475"/>
                <a:gd name="connsiteY8" fmla="*/ 326754 h 653508"/>
                <a:gd name="connsiteX9" fmla="*/ 309994 w 1317475"/>
                <a:gd name="connsiteY9" fmla="*/ 653509 h 653508"/>
                <a:gd name="connsiteX10" fmla="*/ 1007482 w 1317475"/>
                <a:gd name="connsiteY10" fmla="*/ 653509 h 653508"/>
                <a:gd name="connsiteX11" fmla="*/ 1317476 w 1317475"/>
                <a:gd name="connsiteY11" fmla="*/ 326754 h 653508"/>
                <a:gd name="connsiteX12" fmla="*/ 1007482 w 1317475"/>
                <a:gd name="connsiteY12" fmla="*/ 0 h 6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475" h="653508">
                  <a:moveTo>
                    <a:pt x="658738" y="490132"/>
                  </a:moveTo>
                  <a:lnTo>
                    <a:pt x="309994" y="490132"/>
                  </a:lnTo>
                  <a:cubicBezTo>
                    <a:pt x="224746" y="490132"/>
                    <a:pt x="154997" y="416612"/>
                    <a:pt x="154997" y="326754"/>
                  </a:cubicBezTo>
                  <a:cubicBezTo>
                    <a:pt x="154997" y="236897"/>
                    <a:pt x="224746" y="163377"/>
                    <a:pt x="309994" y="163377"/>
                  </a:cubicBezTo>
                  <a:lnTo>
                    <a:pt x="658738" y="163377"/>
                  </a:lnTo>
                  <a:lnTo>
                    <a:pt x="658738" y="490132"/>
                  </a:lnTo>
                  <a:close/>
                  <a:moveTo>
                    <a:pt x="1007482" y="0"/>
                  </a:moveTo>
                  <a:lnTo>
                    <a:pt x="309994" y="0"/>
                  </a:lnTo>
                  <a:cubicBezTo>
                    <a:pt x="139497" y="0"/>
                    <a:pt x="0" y="147039"/>
                    <a:pt x="0" y="326754"/>
                  </a:cubicBezTo>
                  <a:cubicBezTo>
                    <a:pt x="0" y="506469"/>
                    <a:pt x="139497" y="653509"/>
                    <a:pt x="309994" y="653509"/>
                  </a:cubicBezTo>
                  <a:lnTo>
                    <a:pt x="1007482" y="653509"/>
                  </a:lnTo>
                  <a:cubicBezTo>
                    <a:pt x="1177979" y="653509"/>
                    <a:pt x="1317476" y="506469"/>
                    <a:pt x="1317476" y="326754"/>
                  </a:cubicBezTo>
                  <a:cubicBezTo>
                    <a:pt x="1317476" y="147039"/>
                    <a:pt x="1177979" y="0"/>
                    <a:pt x="1007482" y="0"/>
                  </a:cubicBezTo>
                  <a:close/>
                </a:path>
              </a:pathLst>
            </a:custGeom>
            <a:grp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9" name="Content Placeholder 15">
            <a:extLst>
              <a:ext uri="{FF2B5EF4-FFF2-40B4-BE49-F238E27FC236}">
                <a16:creationId xmlns:a16="http://schemas.microsoft.com/office/drawing/2014/main" id="{584A6C4D-B712-E91E-9E0F-3E34D9A89F96}"/>
              </a:ext>
              <a:ext uri="{C183D7F6-B498-43B3-948B-1728B52AA6E4}">
                <adec:decorative xmlns:adec="http://schemas.microsoft.com/office/drawing/2017/decorative" val="1"/>
              </a:ext>
            </a:extLst>
          </p:cNvPr>
          <p:cNvSpPr/>
          <p:nvPr/>
        </p:nvSpPr>
        <p:spPr>
          <a:xfrm>
            <a:off x="8988726" y="518397"/>
            <a:ext cx="1749200" cy="1733988"/>
          </a:xfrm>
          <a:custGeom>
            <a:avLst/>
            <a:gdLst>
              <a:gd name="connsiteX0" fmla="*/ 948104 w 1896207"/>
              <a:gd name="connsiteY0" fmla="*/ 0 h 1896207"/>
              <a:gd name="connsiteX1" fmla="*/ 0 w 1896207"/>
              <a:gd name="connsiteY1" fmla="*/ 948104 h 1896207"/>
              <a:gd name="connsiteX2" fmla="*/ 948104 w 1896207"/>
              <a:gd name="connsiteY2" fmla="*/ 1896208 h 1896207"/>
              <a:gd name="connsiteX3" fmla="*/ 1896208 w 1896207"/>
              <a:gd name="connsiteY3" fmla="*/ 948104 h 1896207"/>
              <a:gd name="connsiteX4" fmla="*/ 948104 w 1896207"/>
              <a:gd name="connsiteY4" fmla="*/ 0 h 1896207"/>
              <a:gd name="connsiteX5" fmla="*/ 399202 w 1896207"/>
              <a:gd name="connsiteY5" fmla="*/ 798403 h 1896207"/>
              <a:gd name="connsiteX6" fmla="*/ 548902 w 1896207"/>
              <a:gd name="connsiteY6" fmla="*/ 648703 h 1896207"/>
              <a:gd name="connsiteX7" fmla="*/ 698603 w 1896207"/>
              <a:gd name="connsiteY7" fmla="*/ 798403 h 1896207"/>
              <a:gd name="connsiteX8" fmla="*/ 548902 w 1896207"/>
              <a:gd name="connsiteY8" fmla="*/ 948104 h 1896207"/>
              <a:gd name="connsiteX9" fmla="*/ 399202 w 1896207"/>
              <a:gd name="connsiteY9" fmla="*/ 798403 h 1896207"/>
              <a:gd name="connsiteX10" fmla="*/ 623753 w 1896207"/>
              <a:gd name="connsiteY10" fmla="*/ 1147705 h 1896207"/>
              <a:gd name="connsiteX11" fmla="*/ 548902 w 1896207"/>
              <a:gd name="connsiteY11" fmla="*/ 1222555 h 1896207"/>
              <a:gd name="connsiteX12" fmla="*/ 474052 w 1896207"/>
              <a:gd name="connsiteY12" fmla="*/ 1147705 h 1896207"/>
              <a:gd name="connsiteX13" fmla="*/ 548902 w 1896207"/>
              <a:gd name="connsiteY13" fmla="*/ 998004 h 1896207"/>
              <a:gd name="connsiteX14" fmla="*/ 623753 w 1896207"/>
              <a:gd name="connsiteY14" fmla="*/ 1147705 h 1896207"/>
              <a:gd name="connsiteX15" fmla="*/ 1402196 w 1896207"/>
              <a:gd name="connsiteY15" fmla="*/ 1521956 h 1896207"/>
              <a:gd name="connsiteX16" fmla="*/ 1362276 w 1896207"/>
              <a:gd name="connsiteY16" fmla="*/ 1501996 h 1896207"/>
              <a:gd name="connsiteX17" fmla="*/ 948104 w 1896207"/>
              <a:gd name="connsiteY17" fmla="*/ 1299900 h 1896207"/>
              <a:gd name="connsiteX18" fmla="*/ 533932 w 1896207"/>
              <a:gd name="connsiteY18" fmla="*/ 1501996 h 1896207"/>
              <a:gd name="connsiteX19" fmla="*/ 494012 w 1896207"/>
              <a:gd name="connsiteY19" fmla="*/ 1521956 h 1896207"/>
              <a:gd name="connsiteX20" fmla="*/ 444112 w 1896207"/>
              <a:gd name="connsiteY20" fmla="*/ 1472056 h 1896207"/>
              <a:gd name="connsiteX21" fmla="*/ 454092 w 1896207"/>
              <a:gd name="connsiteY21" fmla="*/ 1442116 h 1896207"/>
              <a:gd name="connsiteX22" fmla="*/ 948104 w 1896207"/>
              <a:gd name="connsiteY22" fmla="*/ 1197605 h 1896207"/>
              <a:gd name="connsiteX23" fmla="*/ 1442116 w 1896207"/>
              <a:gd name="connsiteY23" fmla="*/ 1442116 h 1896207"/>
              <a:gd name="connsiteX24" fmla="*/ 1452096 w 1896207"/>
              <a:gd name="connsiteY24" fmla="*/ 1472056 h 1896207"/>
              <a:gd name="connsiteX25" fmla="*/ 1402196 w 1896207"/>
              <a:gd name="connsiteY25" fmla="*/ 1521956 h 1896207"/>
              <a:gd name="connsiteX26" fmla="*/ 1347306 w 1896207"/>
              <a:gd name="connsiteY26" fmla="*/ 948104 h 1896207"/>
              <a:gd name="connsiteX27" fmla="*/ 1197605 w 1896207"/>
              <a:gd name="connsiteY27" fmla="*/ 798403 h 1896207"/>
              <a:gd name="connsiteX28" fmla="*/ 1347306 w 1896207"/>
              <a:gd name="connsiteY28" fmla="*/ 648703 h 1896207"/>
              <a:gd name="connsiteX29" fmla="*/ 1497006 w 1896207"/>
              <a:gd name="connsiteY29" fmla="*/ 798403 h 1896207"/>
              <a:gd name="connsiteX30" fmla="*/ 1347306 w 1896207"/>
              <a:gd name="connsiteY30" fmla="*/ 948104 h 18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96207" h="1896207">
                <a:moveTo>
                  <a:pt x="948104" y="0"/>
                </a:moveTo>
                <a:cubicBezTo>
                  <a:pt x="424152" y="0"/>
                  <a:pt x="0" y="424152"/>
                  <a:pt x="0" y="948104"/>
                </a:cubicBezTo>
                <a:cubicBezTo>
                  <a:pt x="0" y="1472056"/>
                  <a:pt x="424152" y="1896208"/>
                  <a:pt x="948104" y="1896208"/>
                </a:cubicBezTo>
                <a:cubicBezTo>
                  <a:pt x="1472056" y="1896208"/>
                  <a:pt x="1896208" y="1472056"/>
                  <a:pt x="1896208" y="948104"/>
                </a:cubicBezTo>
                <a:cubicBezTo>
                  <a:pt x="1896208" y="424152"/>
                  <a:pt x="1472056" y="0"/>
                  <a:pt x="948104" y="0"/>
                </a:cubicBezTo>
                <a:close/>
                <a:moveTo>
                  <a:pt x="399202" y="798403"/>
                </a:moveTo>
                <a:cubicBezTo>
                  <a:pt x="399202" y="716068"/>
                  <a:pt x="466567" y="648703"/>
                  <a:pt x="548902" y="648703"/>
                </a:cubicBezTo>
                <a:cubicBezTo>
                  <a:pt x="631238" y="648703"/>
                  <a:pt x="698603" y="716068"/>
                  <a:pt x="698603" y="798403"/>
                </a:cubicBezTo>
                <a:cubicBezTo>
                  <a:pt x="698603" y="880739"/>
                  <a:pt x="631238" y="948104"/>
                  <a:pt x="548902" y="948104"/>
                </a:cubicBezTo>
                <a:cubicBezTo>
                  <a:pt x="466567" y="948104"/>
                  <a:pt x="399202" y="880739"/>
                  <a:pt x="399202" y="798403"/>
                </a:cubicBezTo>
                <a:close/>
                <a:moveTo>
                  <a:pt x="623753" y="1147705"/>
                </a:moveTo>
                <a:cubicBezTo>
                  <a:pt x="623753" y="1190120"/>
                  <a:pt x="591318" y="1222555"/>
                  <a:pt x="548902" y="1222555"/>
                </a:cubicBezTo>
                <a:cubicBezTo>
                  <a:pt x="506487" y="1222555"/>
                  <a:pt x="474052" y="1190120"/>
                  <a:pt x="474052" y="1147705"/>
                </a:cubicBezTo>
                <a:cubicBezTo>
                  <a:pt x="474052" y="1105290"/>
                  <a:pt x="548902" y="998004"/>
                  <a:pt x="548902" y="998004"/>
                </a:cubicBezTo>
                <a:cubicBezTo>
                  <a:pt x="548902" y="998004"/>
                  <a:pt x="623753" y="1105290"/>
                  <a:pt x="623753" y="1147705"/>
                </a:cubicBezTo>
                <a:close/>
                <a:moveTo>
                  <a:pt x="1402196" y="1521956"/>
                </a:moveTo>
                <a:cubicBezTo>
                  <a:pt x="1384731" y="1521956"/>
                  <a:pt x="1369761" y="1514471"/>
                  <a:pt x="1362276" y="1501996"/>
                </a:cubicBezTo>
                <a:cubicBezTo>
                  <a:pt x="1267465" y="1377246"/>
                  <a:pt x="1117765" y="1299900"/>
                  <a:pt x="948104" y="1299900"/>
                </a:cubicBezTo>
                <a:cubicBezTo>
                  <a:pt x="778443" y="1299900"/>
                  <a:pt x="631238" y="1377246"/>
                  <a:pt x="533932" y="1501996"/>
                </a:cubicBezTo>
                <a:cubicBezTo>
                  <a:pt x="523952" y="1514471"/>
                  <a:pt x="508982" y="1521956"/>
                  <a:pt x="494012" y="1521956"/>
                </a:cubicBezTo>
                <a:cubicBezTo>
                  <a:pt x="466567" y="1521956"/>
                  <a:pt x="444112" y="1499501"/>
                  <a:pt x="444112" y="1472056"/>
                </a:cubicBezTo>
                <a:cubicBezTo>
                  <a:pt x="444112" y="1462076"/>
                  <a:pt x="446607" y="1452096"/>
                  <a:pt x="454092" y="1442116"/>
                </a:cubicBezTo>
                <a:cubicBezTo>
                  <a:pt x="568862" y="1292415"/>
                  <a:pt x="746008" y="1197605"/>
                  <a:pt x="948104" y="1197605"/>
                </a:cubicBezTo>
                <a:cubicBezTo>
                  <a:pt x="1150200" y="1197605"/>
                  <a:pt x="1327346" y="1292415"/>
                  <a:pt x="1442116" y="1442116"/>
                </a:cubicBezTo>
                <a:cubicBezTo>
                  <a:pt x="1447106" y="1449601"/>
                  <a:pt x="1452096" y="1459581"/>
                  <a:pt x="1452096" y="1472056"/>
                </a:cubicBezTo>
                <a:cubicBezTo>
                  <a:pt x="1452096" y="1499501"/>
                  <a:pt x="1429641" y="1521956"/>
                  <a:pt x="1402196" y="1521956"/>
                </a:cubicBezTo>
                <a:close/>
                <a:moveTo>
                  <a:pt x="1347306" y="948104"/>
                </a:moveTo>
                <a:cubicBezTo>
                  <a:pt x="1264970" y="948104"/>
                  <a:pt x="1197605" y="880739"/>
                  <a:pt x="1197605" y="798403"/>
                </a:cubicBezTo>
                <a:cubicBezTo>
                  <a:pt x="1197605" y="716068"/>
                  <a:pt x="1264970" y="648703"/>
                  <a:pt x="1347306" y="648703"/>
                </a:cubicBezTo>
                <a:cubicBezTo>
                  <a:pt x="1429641" y="648703"/>
                  <a:pt x="1497006" y="716068"/>
                  <a:pt x="1497006" y="798403"/>
                </a:cubicBezTo>
                <a:cubicBezTo>
                  <a:pt x="1497006" y="880739"/>
                  <a:pt x="1429641" y="948104"/>
                  <a:pt x="1347306" y="948104"/>
                </a:cubicBezTo>
                <a:close/>
              </a:path>
            </a:pathLst>
          </a:custGeom>
          <a:solidFill>
            <a:schemeClr val="bg1"/>
          </a:solidFill>
          <a:ln w="249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173DA06-8ED0-E85D-8E54-82C9D0E6C5E8}"/>
              </a:ext>
            </a:extLst>
          </p:cNvPr>
          <p:cNvSpPr>
            <a:spLocks noGrp="1"/>
          </p:cNvSpPr>
          <p:nvPr>
            <p:ph type="title"/>
          </p:nvPr>
        </p:nvSpPr>
        <p:spPr>
          <a:xfrm>
            <a:off x="0" y="6350"/>
            <a:ext cx="12192000" cy="2667990"/>
          </a:xfrm>
          <a:solidFill>
            <a:schemeClr val="tx2">
              <a:alpha val="90000"/>
            </a:schemeClr>
          </a:solidFill>
        </p:spPr>
        <p:txBody>
          <a:bodyPr anchor="ctr"/>
          <a:lstStyle/>
          <a:p>
            <a:pPr>
              <a:spcBef>
                <a:spcPts val="600"/>
              </a:spcBef>
            </a:pPr>
            <a:r>
              <a:rPr lang="en-US" sz="4800" b="1" dirty="0">
                <a:latin typeface="+mj-lt"/>
              </a:rPr>
              <a:t>Understanding the Effects </a:t>
            </a:r>
            <a:br>
              <a:rPr lang="en-US" sz="4800" b="1" dirty="0">
                <a:latin typeface="+mj-lt"/>
              </a:rPr>
            </a:br>
            <a:r>
              <a:rPr lang="en-US" sz="4800" b="1" dirty="0">
                <a:latin typeface="+mj-lt"/>
              </a:rPr>
              <a:t>of Adverse Childhood Experiences</a:t>
            </a:r>
          </a:p>
        </p:txBody>
      </p:sp>
      <p:cxnSp>
        <p:nvCxnSpPr>
          <p:cNvPr id="45" name="Straight Connector 44">
            <a:extLst>
              <a:ext uri="{FF2B5EF4-FFF2-40B4-BE49-F238E27FC236}">
                <a16:creationId xmlns:a16="http://schemas.microsoft.com/office/drawing/2014/main" id="{4A80AA02-AFBC-6762-7182-492EADB497B5}"/>
              </a:ext>
              <a:ext uri="{C183D7F6-B498-43B3-948B-1728B52AA6E4}">
                <adec:decorative xmlns:adec="http://schemas.microsoft.com/office/drawing/2017/decorative" val="1"/>
              </a:ext>
            </a:extLst>
          </p:cNvPr>
          <p:cNvCxnSpPr>
            <a:cxnSpLocks/>
          </p:cNvCxnSpPr>
          <p:nvPr/>
        </p:nvCxnSpPr>
        <p:spPr>
          <a:xfrm flipH="1">
            <a:off x="0" y="2723518"/>
            <a:ext cx="1219200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2138BEE-1D64-EFA5-54A7-453E5E9E0F4B}"/>
              </a:ext>
              <a:ext uri="{C183D7F6-B498-43B3-948B-1728B52AA6E4}">
                <adec:decorative xmlns:adec="http://schemas.microsoft.com/office/drawing/2017/decorative" val="1"/>
              </a:ext>
            </a:extLst>
          </p:cNvPr>
          <p:cNvCxnSpPr>
            <a:cxnSpLocks/>
          </p:cNvCxnSpPr>
          <p:nvPr/>
        </p:nvCxnSpPr>
        <p:spPr>
          <a:xfrm flipH="1">
            <a:off x="0" y="4773729"/>
            <a:ext cx="367485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BB23E0-8544-D55A-11A6-EB9171B703FC}"/>
              </a:ext>
              <a:ext uri="{C183D7F6-B498-43B3-948B-1728B52AA6E4}">
                <adec:decorative xmlns:adec="http://schemas.microsoft.com/office/drawing/2017/decorative" val="1"/>
              </a:ext>
            </a:extLst>
          </p:cNvPr>
          <p:cNvSpPr/>
          <p:nvPr/>
        </p:nvSpPr>
        <p:spPr>
          <a:xfrm>
            <a:off x="-2" y="2802519"/>
            <a:ext cx="3597212" cy="1922031"/>
          </a:xfrm>
          <a:prstGeom prst="rect">
            <a:avLst/>
          </a:prstGeom>
          <a:solidFill>
            <a:schemeClr val="accent2">
              <a:lumMod val="75000"/>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8CB6AADB-5A67-B94D-2ED1-EAA4D82BACB4}"/>
              </a:ext>
              <a:ext uri="{C183D7F6-B498-43B3-948B-1728B52AA6E4}">
                <adec:decorative xmlns:adec="http://schemas.microsoft.com/office/drawing/2017/decorative" val="1"/>
              </a:ext>
            </a:extLst>
          </p:cNvPr>
          <p:cNvSpPr/>
          <p:nvPr/>
        </p:nvSpPr>
        <p:spPr>
          <a:xfrm>
            <a:off x="-8215" y="4879714"/>
            <a:ext cx="3597214" cy="2021237"/>
          </a:xfrm>
          <a:prstGeom prst="rect">
            <a:avLst/>
          </a:prstGeom>
          <a:solidFill>
            <a:schemeClr val="accent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D0492043-90A3-7D19-55BE-78E8CAEEC53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50943" y="3082123"/>
            <a:ext cx="3468177" cy="3468177"/>
          </a:xfrm>
          <a:prstGeom prst="rect">
            <a:avLst/>
          </a:prstGeom>
        </p:spPr>
      </p:pic>
      <p:sp>
        <p:nvSpPr>
          <p:cNvPr id="3" name="Content Placeholder 2">
            <a:extLst>
              <a:ext uri="{FF2B5EF4-FFF2-40B4-BE49-F238E27FC236}">
                <a16:creationId xmlns:a16="http://schemas.microsoft.com/office/drawing/2014/main" id="{A12F6E1A-4FF6-776B-52D1-EA743E9C763A}"/>
              </a:ext>
            </a:extLst>
          </p:cNvPr>
          <p:cNvSpPr>
            <a:spLocks noGrp="1"/>
          </p:cNvSpPr>
          <p:nvPr>
            <p:ph sz="quarter" idx="13"/>
          </p:nvPr>
        </p:nvSpPr>
        <p:spPr>
          <a:xfrm>
            <a:off x="3723340" y="2764432"/>
            <a:ext cx="8468660" cy="4085304"/>
          </a:xfrm>
          <a:solidFill>
            <a:schemeClr val="accent3">
              <a:alpha val="90000"/>
            </a:schemeClr>
          </a:solidFill>
        </p:spPr>
        <p:txBody>
          <a:bodyPr/>
          <a:lstStyle/>
          <a:p>
            <a:r>
              <a:rPr lang="en-US" sz="4400" dirty="0"/>
              <a:t>As total number of ACEs goes up, so does the level of risk for negative health outcomes.</a:t>
            </a:r>
          </a:p>
        </p:txBody>
      </p:sp>
    </p:spTree>
    <p:extLst>
      <p:ext uri="{BB962C8B-B14F-4D97-AF65-F5344CB8AC3E}">
        <p14:creationId xmlns:p14="http://schemas.microsoft.com/office/powerpoint/2010/main" val="3483607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60612" y="1856535"/>
            <a:ext cx="10470776" cy="2257425"/>
          </a:xfrm>
        </p:spPr>
        <p:txBody>
          <a:bodyPr vert="horz" lIns="91440" tIns="45720" rIns="91440" bIns="45720" rtlCol="0" anchor="ctr">
            <a:noAutofit/>
          </a:bodyPr>
          <a:lstStyle/>
          <a:p>
            <a:r>
              <a:rPr lang="en-US" sz="4800" dirty="0"/>
              <a:t>ACEs: Risk Factors for </a:t>
            </a:r>
            <a:br>
              <a:rPr lang="en-US" sz="4800" dirty="0"/>
            </a:br>
            <a:r>
              <a:rPr lang="en-US" sz="4800" dirty="0"/>
              <a:t>Substance Use &amp; Mental Disorders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4000" y="5652377"/>
            <a:ext cx="9144000" cy="649224"/>
          </a:xfrm>
        </p:spPr>
        <p:txBody>
          <a:bodyPr vert="horz" lIns="91440" tIns="45720" rIns="91440" bIns="45720" rtlCol="0" anchor="b">
            <a:normAutofit/>
          </a:bodyPr>
          <a:lstStyle/>
          <a:p>
            <a:r>
              <a:rPr lang="en-US" dirty="0">
                <a:hlinkClick r:id="rId3"/>
              </a:rPr>
              <a:t>Video by SAMHSA</a:t>
            </a:r>
            <a:endParaRPr lang="en-US" dirty="0"/>
          </a:p>
        </p:txBody>
      </p:sp>
    </p:spTree>
    <p:extLst>
      <p:ext uri="{BB962C8B-B14F-4D97-AF65-F5344CB8AC3E}">
        <p14:creationId xmlns:p14="http://schemas.microsoft.com/office/powerpoint/2010/main" val="3260770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E23F-E51C-E0BE-ADDF-E439278EA272}"/>
              </a:ext>
            </a:extLst>
          </p:cNvPr>
          <p:cNvSpPr>
            <a:spLocks noGrp="1"/>
          </p:cNvSpPr>
          <p:nvPr>
            <p:ph type="title"/>
          </p:nvPr>
        </p:nvSpPr>
        <p:spPr>
          <a:xfrm>
            <a:off x="-1" y="0"/>
            <a:ext cx="7668127" cy="1333500"/>
          </a:xfrm>
        </p:spPr>
        <p:txBody>
          <a:bodyPr anchor="ctr"/>
          <a:lstStyle/>
          <a:p>
            <a:pPr algn="l">
              <a:spcBef>
                <a:spcPts val="600"/>
              </a:spcBef>
            </a:pPr>
            <a:r>
              <a:rPr lang="en-US" dirty="0"/>
              <a:t>  </a:t>
            </a:r>
            <a:r>
              <a:rPr lang="en-US" dirty="0">
                <a:latin typeface="+mj-lt"/>
              </a:rPr>
              <a:t>The More We Know…</a:t>
            </a:r>
          </a:p>
        </p:txBody>
      </p:sp>
      <p:sp>
        <p:nvSpPr>
          <p:cNvPr id="16" name="Oval 15">
            <a:extLst>
              <a:ext uri="{FF2B5EF4-FFF2-40B4-BE49-F238E27FC236}">
                <a16:creationId xmlns:a16="http://schemas.microsoft.com/office/drawing/2014/main" id="{A77ACE09-DE71-CBA9-BC90-0E8300CB1725}"/>
              </a:ext>
              <a:ext uri="{C183D7F6-B498-43B3-948B-1728B52AA6E4}">
                <adec:decorative xmlns:adec="http://schemas.microsoft.com/office/drawing/2017/decorative" val="1"/>
              </a:ext>
            </a:extLst>
          </p:cNvPr>
          <p:cNvSpPr/>
          <p:nvPr/>
        </p:nvSpPr>
        <p:spPr>
          <a:xfrm>
            <a:off x="5018609" y="-884589"/>
            <a:ext cx="9063790" cy="957713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0">
            <a:extLst>
              <a:ext uri="{FF2B5EF4-FFF2-40B4-BE49-F238E27FC236}">
                <a16:creationId xmlns:a16="http://schemas.microsoft.com/office/drawing/2014/main" id="{B68DCC7D-6EA1-0432-900F-5A1FFC70C6D1}"/>
              </a:ext>
              <a:ext uri="{C183D7F6-B498-43B3-948B-1728B52AA6E4}">
                <adec:decorative xmlns:adec="http://schemas.microsoft.com/office/drawing/2017/decorative" val="1"/>
              </a:ext>
            </a:extLst>
          </p:cNvPr>
          <p:cNvSpPr/>
          <p:nvPr/>
        </p:nvSpPr>
        <p:spPr>
          <a:xfrm>
            <a:off x="1151734" y="2275415"/>
            <a:ext cx="2481624" cy="2481624"/>
          </a:xfrm>
          <a:custGeom>
            <a:avLst/>
            <a:gdLst>
              <a:gd name="connsiteX0" fmla="*/ 1240812 w 2481624"/>
              <a:gd name="connsiteY0" fmla="*/ 0 h 2481624"/>
              <a:gd name="connsiteX1" fmla="*/ 0 w 2481624"/>
              <a:gd name="connsiteY1" fmla="*/ 1240812 h 2481624"/>
              <a:gd name="connsiteX2" fmla="*/ 1240812 w 2481624"/>
              <a:gd name="connsiteY2" fmla="*/ 2481625 h 2481624"/>
              <a:gd name="connsiteX3" fmla="*/ 2481625 w 2481624"/>
              <a:gd name="connsiteY3" fmla="*/ 1240812 h 2481624"/>
              <a:gd name="connsiteX4" fmla="*/ 1240812 w 2481624"/>
              <a:gd name="connsiteY4" fmla="*/ 0 h 2481624"/>
              <a:gd name="connsiteX5" fmla="*/ 522447 w 2481624"/>
              <a:gd name="connsiteY5" fmla="*/ 1044895 h 2481624"/>
              <a:gd name="connsiteX6" fmla="*/ 718365 w 2481624"/>
              <a:gd name="connsiteY6" fmla="*/ 848977 h 2481624"/>
              <a:gd name="connsiteX7" fmla="*/ 914283 w 2481624"/>
              <a:gd name="connsiteY7" fmla="*/ 1044895 h 2481624"/>
              <a:gd name="connsiteX8" fmla="*/ 718365 w 2481624"/>
              <a:gd name="connsiteY8" fmla="*/ 1240812 h 2481624"/>
              <a:gd name="connsiteX9" fmla="*/ 522447 w 2481624"/>
              <a:gd name="connsiteY9" fmla="*/ 1044895 h 2481624"/>
              <a:gd name="connsiteX10" fmla="*/ 816324 w 2481624"/>
              <a:gd name="connsiteY10" fmla="*/ 1502036 h 2481624"/>
              <a:gd name="connsiteX11" fmla="*/ 718365 w 2481624"/>
              <a:gd name="connsiteY11" fmla="*/ 1599995 h 2481624"/>
              <a:gd name="connsiteX12" fmla="*/ 620406 w 2481624"/>
              <a:gd name="connsiteY12" fmla="*/ 1502036 h 2481624"/>
              <a:gd name="connsiteX13" fmla="*/ 718365 w 2481624"/>
              <a:gd name="connsiteY13" fmla="*/ 1306118 h 2481624"/>
              <a:gd name="connsiteX14" fmla="*/ 816324 w 2481624"/>
              <a:gd name="connsiteY14" fmla="*/ 1502036 h 2481624"/>
              <a:gd name="connsiteX15" fmla="*/ 1835096 w 2481624"/>
              <a:gd name="connsiteY15" fmla="*/ 1991831 h 2481624"/>
              <a:gd name="connsiteX16" fmla="*/ 1782852 w 2481624"/>
              <a:gd name="connsiteY16" fmla="*/ 1965708 h 2481624"/>
              <a:gd name="connsiteX17" fmla="*/ 1240812 w 2481624"/>
              <a:gd name="connsiteY17" fmla="*/ 1701219 h 2481624"/>
              <a:gd name="connsiteX18" fmla="*/ 698773 w 2481624"/>
              <a:gd name="connsiteY18" fmla="*/ 1965708 h 2481624"/>
              <a:gd name="connsiteX19" fmla="*/ 646529 w 2481624"/>
              <a:gd name="connsiteY19" fmla="*/ 1991831 h 2481624"/>
              <a:gd name="connsiteX20" fmla="*/ 581223 w 2481624"/>
              <a:gd name="connsiteY20" fmla="*/ 1926525 h 2481624"/>
              <a:gd name="connsiteX21" fmla="*/ 594284 w 2481624"/>
              <a:gd name="connsiteY21" fmla="*/ 1887341 h 2481624"/>
              <a:gd name="connsiteX22" fmla="*/ 1240812 w 2481624"/>
              <a:gd name="connsiteY22" fmla="*/ 1567342 h 2481624"/>
              <a:gd name="connsiteX23" fmla="*/ 1887341 w 2481624"/>
              <a:gd name="connsiteY23" fmla="*/ 1887341 h 2481624"/>
              <a:gd name="connsiteX24" fmla="*/ 1900402 w 2481624"/>
              <a:gd name="connsiteY24" fmla="*/ 1926525 h 2481624"/>
              <a:gd name="connsiteX25" fmla="*/ 1835096 w 2481624"/>
              <a:gd name="connsiteY25" fmla="*/ 1991831 h 2481624"/>
              <a:gd name="connsiteX26" fmla="*/ 1763260 w 2481624"/>
              <a:gd name="connsiteY26" fmla="*/ 1240812 h 2481624"/>
              <a:gd name="connsiteX27" fmla="*/ 1567342 w 2481624"/>
              <a:gd name="connsiteY27" fmla="*/ 1044895 h 2481624"/>
              <a:gd name="connsiteX28" fmla="*/ 1763260 w 2481624"/>
              <a:gd name="connsiteY28" fmla="*/ 848977 h 2481624"/>
              <a:gd name="connsiteX29" fmla="*/ 1959178 w 2481624"/>
              <a:gd name="connsiteY29" fmla="*/ 1044895 h 2481624"/>
              <a:gd name="connsiteX30" fmla="*/ 1763260 w 2481624"/>
              <a:gd name="connsiteY30" fmla="*/ 1240812 h 248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81624" h="2481624">
                <a:moveTo>
                  <a:pt x="1240812" y="0"/>
                </a:moveTo>
                <a:cubicBezTo>
                  <a:pt x="555100" y="0"/>
                  <a:pt x="0" y="555100"/>
                  <a:pt x="0" y="1240812"/>
                </a:cubicBezTo>
                <a:cubicBezTo>
                  <a:pt x="0" y="1926525"/>
                  <a:pt x="555100" y="2481625"/>
                  <a:pt x="1240812" y="2481625"/>
                </a:cubicBezTo>
                <a:cubicBezTo>
                  <a:pt x="1926525" y="2481625"/>
                  <a:pt x="2481625" y="1926525"/>
                  <a:pt x="2481625" y="1240812"/>
                </a:cubicBezTo>
                <a:cubicBezTo>
                  <a:pt x="2481625" y="555100"/>
                  <a:pt x="1926525" y="0"/>
                  <a:pt x="1240812" y="0"/>
                </a:cubicBezTo>
                <a:close/>
                <a:moveTo>
                  <a:pt x="522447" y="1044895"/>
                </a:moveTo>
                <a:cubicBezTo>
                  <a:pt x="522447" y="937140"/>
                  <a:pt x="610610" y="848977"/>
                  <a:pt x="718365" y="848977"/>
                </a:cubicBezTo>
                <a:cubicBezTo>
                  <a:pt x="826120" y="848977"/>
                  <a:pt x="914283" y="937140"/>
                  <a:pt x="914283" y="1044895"/>
                </a:cubicBezTo>
                <a:cubicBezTo>
                  <a:pt x="914283" y="1152649"/>
                  <a:pt x="826120" y="1240812"/>
                  <a:pt x="718365" y="1240812"/>
                </a:cubicBezTo>
                <a:cubicBezTo>
                  <a:pt x="610610" y="1240812"/>
                  <a:pt x="522447" y="1152649"/>
                  <a:pt x="522447" y="1044895"/>
                </a:cubicBezTo>
                <a:close/>
                <a:moveTo>
                  <a:pt x="816324" y="1502036"/>
                </a:moveTo>
                <a:cubicBezTo>
                  <a:pt x="816324" y="1557546"/>
                  <a:pt x="773875" y="1599995"/>
                  <a:pt x="718365" y="1599995"/>
                </a:cubicBezTo>
                <a:cubicBezTo>
                  <a:pt x="662855" y="1599995"/>
                  <a:pt x="620406" y="1557546"/>
                  <a:pt x="620406" y="1502036"/>
                </a:cubicBezTo>
                <a:cubicBezTo>
                  <a:pt x="620406" y="1446526"/>
                  <a:pt x="718365" y="1306118"/>
                  <a:pt x="718365" y="1306118"/>
                </a:cubicBezTo>
                <a:cubicBezTo>
                  <a:pt x="718365" y="1306118"/>
                  <a:pt x="816324" y="1446526"/>
                  <a:pt x="816324" y="1502036"/>
                </a:cubicBezTo>
                <a:close/>
                <a:moveTo>
                  <a:pt x="1835096" y="1991831"/>
                </a:moveTo>
                <a:cubicBezTo>
                  <a:pt x="1812239" y="1991831"/>
                  <a:pt x="1792648" y="1982035"/>
                  <a:pt x="1782852" y="1965708"/>
                </a:cubicBezTo>
                <a:cubicBezTo>
                  <a:pt x="1658770" y="1802443"/>
                  <a:pt x="1462853" y="1701219"/>
                  <a:pt x="1240812" y="1701219"/>
                </a:cubicBezTo>
                <a:cubicBezTo>
                  <a:pt x="1018772" y="1701219"/>
                  <a:pt x="826120" y="1802443"/>
                  <a:pt x="698773" y="1965708"/>
                </a:cubicBezTo>
                <a:cubicBezTo>
                  <a:pt x="685712" y="1982035"/>
                  <a:pt x="666120" y="1991831"/>
                  <a:pt x="646529" y="1991831"/>
                </a:cubicBezTo>
                <a:cubicBezTo>
                  <a:pt x="610610" y="1991831"/>
                  <a:pt x="581223" y="1962443"/>
                  <a:pt x="581223" y="1926525"/>
                </a:cubicBezTo>
                <a:cubicBezTo>
                  <a:pt x="581223" y="1913463"/>
                  <a:pt x="584488" y="1900402"/>
                  <a:pt x="594284" y="1887341"/>
                </a:cubicBezTo>
                <a:cubicBezTo>
                  <a:pt x="744487" y="1691423"/>
                  <a:pt x="976324" y="1567342"/>
                  <a:pt x="1240812" y="1567342"/>
                </a:cubicBezTo>
                <a:cubicBezTo>
                  <a:pt x="1505301" y="1567342"/>
                  <a:pt x="1737137" y="1691423"/>
                  <a:pt x="1887341" y="1887341"/>
                </a:cubicBezTo>
                <a:cubicBezTo>
                  <a:pt x="1893872" y="1897137"/>
                  <a:pt x="1900402" y="1910198"/>
                  <a:pt x="1900402" y="1926525"/>
                </a:cubicBezTo>
                <a:cubicBezTo>
                  <a:pt x="1900402" y="1962443"/>
                  <a:pt x="1871015" y="1991831"/>
                  <a:pt x="1835096" y="1991831"/>
                </a:cubicBezTo>
                <a:close/>
                <a:moveTo>
                  <a:pt x="1763260" y="1240812"/>
                </a:moveTo>
                <a:cubicBezTo>
                  <a:pt x="1655505" y="1240812"/>
                  <a:pt x="1567342" y="1152649"/>
                  <a:pt x="1567342" y="1044895"/>
                </a:cubicBezTo>
                <a:cubicBezTo>
                  <a:pt x="1567342" y="937140"/>
                  <a:pt x="1655505" y="848977"/>
                  <a:pt x="1763260" y="848977"/>
                </a:cubicBezTo>
                <a:cubicBezTo>
                  <a:pt x="1871015" y="848977"/>
                  <a:pt x="1959178" y="937140"/>
                  <a:pt x="1959178" y="1044895"/>
                </a:cubicBezTo>
                <a:cubicBezTo>
                  <a:pt x="1959178" y="1152649"/>
                  <a:pt x="1871015" y="1240812"/>
                  <a:pt x="1763260" y="1240812"/>
                </a:cubicBezTo>
                <a:close/>
              </a:path>
            </a:pathLst>
          </a:custGeom>
          <a:solidFill>
            <a:schemeClr val="accent5"/>
          </a:solidFill>
          <a:ln w="32643" cap="flat">
            <a:noFill/>
            <a:prstDash val="solid"/>
            <a:miter/>
          </a:ln>
        </p:spPr>
        <p:txBody>
          <a:bodyPr rtlCol="0" anchor="ctr"/>
          <a:lstStyle/>
          <a:p>
            <a:endParaRPr lang="en-US"/>
          </a:p>
        </p:txBody>
      </p:sp>
      <p:sp>
        <p:nvSpPr>
          <p:cNvPr id="6" name="Content Placeholder 5">
            <a:extLst>
              <a:ext uri="{FF2B5EF4-FFF2-40B4-BE49-F238E27FC236}">
                <a16:creationId xmlns:a16="http://schemas.microsoft.com/office/drawing/2014/main" id="{E46A821A-C3CF-C1BA-61F9-1763B3E2D96A}"/>
              </a:ext>
            </a:extLst>
          </p:cNvPr>
          <p:cNvSpPr>
            <a:spLocks noGrp="1"/>
          </p:cNvSpPr>
          <p:nvPr>
            <p:ph sz="quarter" idx="17"/>
          </p:nvPr>
        </p:nvSpPr>
        <p:spPr>
          <a:xfrm>
            <a:off x="713808" y="5123471"/>
            <a:ext cx="3443856" cy="1333500"/>
          </a:xfrm>
          <a:ln>
            <a:noFill/>
          </a:ln>
        </p:spPr>
        <p:style>
          <a:lnRef idx="2">
            <a:schemeClr val="dk1"/>
          </a:lnRef>
          <a:fillRef idx="1">
            <a:schemeClr val="lt1"/>
          </a:fillRef>
          <a:effectRef idx="0">
            <a:schemeClr val="dk1"/>
          </a:effectRef>
          <a:fontRef idx="minor">
            <a:schemeClr val="dk1"/>
          </a:fontRef>
        </p:style>
        <p:txBody>
          <a:bodyPr/>
          <a:lstStyle/>
          <a:p>
            <a:pPr marL="0" indent="0" algn="ctr">
              <a:buNone/>
            </a:pPr>
            <a:r>
              <a:rPr lang="en-US" sz="6600" b="1" dirty="0">
                <a:solidFill>
                  <a:schemeClr val="accent5"/>
                </a:solidFill>
              </a:rPr>
              <a:t>5x</a:t>
            </a:r>
            <a:r>
              <a:rPr lang="en-US" sz="6600" dirty="0">
                <a:solidFill>
                  <a:schemeClr val="accent5"/>
                </a:solidFill>
              </a:rPr>
              <a:t> </a:t>
            </a:r>
            <a:r>
              <a:rPr lang="en-US" sz="2800" b="1" dirty="0">
                <a:solidFill>
                  <a:schemeClr val="accent5"/>
                </a:solidFill>
              </a:rPr>
              <a:t>more likely to have depression</a:t>
            </a:r>
          </a:p>
        </p:txBody>
      </p:sp>
      <p:sp>
        <p:nvSpPr>
          <p:cNvPr id="9" name="Content Placeholder 8">
            <a:extLst>
              <a:ext uri="{FF2B5EF4-FFF2-40B4-BE49-F238E27FC236}">
                <a16:creationId xmlns:a16="http://schemas.microsoft.com/office/drawing/2014/main" id="{762E1960-268D-7429-EAA8-A245F41742E0}"/>
              </a:ext>
            </a:extLst>
          </p:cNvPr>
          <p:cNvSpPr>
            <a:spLocks noGrp="1"/>
          </p:cNvSpPr>
          <p:nvPr>
            <p:ph sz="quarter" idx="20"/>
          </p:nvPr>
        </p:nvSpPr>
        <p:spPr>
          <a:xfrm>
            <a:off x="5905380" y="4220280"/>
            <a:ext cx="5493176" cy="1604814"/>
          </a:xfrm>
          <a:solidFill>
            <a:schemeClr val="accent1"/>
          </a:solidFill>
          <a:ln/>
        </p:spPr>
        <p:style>
          <a:lnRef idx="1">
            <a:schemeClr val="accent1"/>
          </a:lnRef>
          <a:fillRef idx="3">
            <a:schemeClr val="accent1"/>
          </a:fillRef>
          <a:effectRef idx="2">
            <a:schemeClr val="accent1"/>
          </a:effectRef>
          <a:fontRef idx="minor">
            <a:schemeClr val="lt1"/>
          </a:fontRef>
        </p:style>
        <p:txBody>
          <a:bodyPr/>
          <a:lstStyle/>
          <a:p>
            <a:pPr marL="0" indent="0" algn="ctr">
              <a:buNone/>
            </a:pPr>
            <a:r>
              <a:rPr lang="en-US" sz="7200" b="1" dirty="0"/>
              <a:t>7-10x</a:t>
            </a:r>
            <a:r>
              <a:rPr lang="en-US" dirty="0"/>
              <a:t> </a:t>
            </a:r>
            <a:r>
              <a:rPr lang="en-US" sz="2800" b="1" dirty="0"/>
              <a:t>more likely to have a substance use disorder</a:t>
            </a:r>
          </a:p>
        </p:txBody>
      </p:sp>
      <p:sp>
        <p:nvSpPr>
          <p:cNvPr id="3" name="Footer Placeholder 2">
            <a:extLst>
              <a:ext uri="{FF2B5EF4-FFF2-40B4-BE49-F238E27FC236}">
                <a16:creationId xmlns:a16="http://schemas.microsoft.com/office/drawing/2014/main" id="{0B05DCEE-E423-DA88-2BBF-AAAC9048729E}"/>
              </a:ext>
            </a:extLst>
          </p:cNvPr>
          <p:cNvSpPr>
            <a:spLocks noGrp="1"/>
          </p:cNvSpPr>
          <p:nvPr>
            <p:ph type="ftr" sz="quarter" idx="21"/>
          </p:nvPr>
        </p:nvSpPr>
        <p:spPr>
          <a:xfrm>
            <a:off x="6331376" y="6407634"/>
            <a:ext cx="5257800" cy="371475"/>
          </a:xfrm>
        </p:spPr>
        <p:txBody>
          <a:bodyPr/>
          <a:lstStyle/>
          <a:p>
            <a:r>
              <a:rPr lang="en-US" dirty="0">
                <a:solidFill>
                  <a:schemeClr val="bg1"/>
                </a:solidFill>
                <a:cs typeface="Arial"/>
              </a:rPr>
              <a:t>(Advokids, n.d.; Centers for Disease Control and Prevention, 2021)</a:t>
            </a:r>
          </a:p>
        </p:txBody>
      </p:sp>
      <p:grpSp>
        <p:nvGrpSpPr>
          <p:cNvPr id="17" name="Content Placeholder 14">
            <a:extLst>
              <a:ext uri="{FF2B5EF4-FFF2-40B4-BE49-F238E27FC236}">
                <a16:creationId xmlns:a16="http://schemas.microsoft.com/office/drawing/2014/main" id="{EDE527C9-F461-C980-B6B1-57B73B13C1C3}"/>
              </a:ext>
              <a:ext uri="{C183D7F6-B498-43B3-948B-1728B52AA6E4}">
                <adec:decorative xmlns:adec="http://schemas.microsoft.com/office/drawing/2017/decorative" val="1"/>
              </a:ext>
            </a:extLst>
          </p:cNvPr>
          <p:cNvGrpSpPr/>
          <p:nvPr/>
        </p:nvGrpSpPr>
        <p:grpSpPr>
          <a:xfrm>
            <a:off x="7406689" y="439934"/>
            <a:ext cx="2871798" cy="3930316"/>
            <a:chOff x="7440161" y="727019"/>
            <a:chExt cx="2173866" cy="3105524"/>
          </a:xfrm>
          <a:solidFill>
            <a:schemeClr val="bg1"/>
          </a:solidFill>
        </p:grpSpPr>
        <p:sp>
          <p:nvSpPr>
            <p:cNvPr id="18" name="Freeform: Shape 17">
              <a:extLst>
                <a:ext uri="{FF2B5EF4-FFF2-40B4-BE49-F238E27FC236}">
                  <a16:creationId xmlns:a16="http://schemas.microsoft.com/office/drawing/2014/main" id="{8572A748-2DA1-7803-96FC-79F78C2E1486}"/>
                </a:ext>
              </a:extLst>
            </p:cNvPr>
            <p:cNvSpPr/>
            <p:nvPr/>
          </p:nvSpPr>
          <p:spPr>
            <a:xfrm>
              <a:off x="7440161" y="727019"/>
              <a:ext cx="1708038" cy="2794971"/>
            </a:xfrm>
            <a:custGeom>
              <a:avLst/>
              <a:gdLst>
                <a:gd name="connsiteX0" fmla="*/ 1708038 w 1708038"/>
                <a:gd name="connsiteY0" fmla="*/ 2329143 h 2794971"/>
                <a:gd name="connsiteX1" fmla="*/ 1708038 w 1708038"/>
                <a:gd name="connsiteY1" fmla="*/ 2018591 h 2794971"/>
                <a:gd name="connsiteX2" fmla="*/ 388191 w 1708038"/>
                <a:gd name="connsiteY2" fmla="*/ 2018591 h 2794971"/>
                <a:gd name="connsiteX3" fmla="*/ 310552 w 1708038"/>
                <a:gd name="connsiteY3" fmla="*/ 1940953 h 2794971"/>
                <a:gd name="connsiteX4" fmla="*/ 310552 w 1708038"/>
                <a:gd name="connsiteY4" fmla="*/ 1164572 h 2794971"/>
                <a:gd name="connsiteX5" fmla="*/ 388191 w 1708038"/>
                <a:gd name="connsiteY5" fmla="*/ 1086934 h 2794971"/>
                <a:gd name="connsiteX6" fmla="*/ 1708038 w 1708038"/>
                <a:gd name="connsiteY6" fmla="*/ 1086934 h 2794971"/>
                <a:gd name="connsiteX7" fmla="*/ 1708038 w 1708038"/>
                <a:gd name="connsiteY7" fmla="*/ 776381 h 2794971"/>
                <a:gd name="connsiteX8" fmla="*/ 1552762 w 1708038"/>
                <a:gd name="connsiteY8" fmla="*/ 621105 h 2794971"/>
                <a:gd name="connsiteX9" fmla="*/ 1416895 w 1708038"/>
                <a:gd name="connsiteY9" fmla="*/ 621105 h 2794971"/>
                <a:gd name="connsiteX10" fmla="*/ 1397486 w 1708038"/>
                <a:gd name="connsiteY10" fmla="*/ 601695 h 2794971"/>
                <a:gd name="connsiteX11" fmla="*/ 1397486 w 1708038"/>
                <a:gd name="connsiteY11" fmla="*/ 485238 h 2794971"/>
                <a:gd name="connsiteX12" fmla="*/ 1416895 w 1708038"/>
                <a:gd name="connsiteY12" fmla="*/ 465829 h 2794971"/>
                <a:gd name="connsiteX13" fmla="*/ 1513943 w 1708038"/>
                <a:gd name="connsiteY13" fmla="*/ 465829 h 2794971"/>
                <a:gd name="connsiteX14" fmla="*/ 1552762 w 1708038"/>
                <a:gd name="connsiteY14" fmla="*/ 427010 h 2794971"/>
                <a:gd name="connsiteX15" fmla="*/ 1552762 w 1708038"/>
                <a:gd name="connsiteY15" fmla="*/ 155276 h 2794971"/>
                <a:gd name="connsiteX16" fmla="*/ 1397486 w 1708038"/>
                <a:gd name="connsiteY16" fmla="*/ 0 h 2794971"/>
                <a:gd name="connsiteX17" fmla="*/ 310552 w 1708038"/>
                <a:gd name="connsiteY17" fmla="*/ 0 h 2794971"/>
                <a:gd name="connsiteX18" fmla="*/ 155276 w 1708038"/>
                <a:gd name="connsiteY18" fmla="*/ 155276 h 2794971"/>
                <a:gd name="connsiteX19" fmla="*/ 155276 w 1708038"/>
                <a:gd name="connsiteY19" fmla="*/ 427010 h 2794971"/>
                <a:gd name="connsiteX20" fmla="*/ 194095 w 1708038"/>
                <a:gd name="connsiteY20" fmla="*/ 465829 h 2794971"/>
                <a:gd name="connsiteX21" fmla="*/ 291143 w 1708038"/>
                <a:gd name="connsiteY21" fmla="*/ 465829 h 2794971"/>
                <a:gd name="connsiteX22" fmla="*/ 310552 w 1708038"/>
                <a:gd name="connsiteY22" fmla="*/ 485238 h 2794971"/>
                <a:gd name="connsiteX23" fmla="*/ 310552 w 1708038"/>
                <a:gd name="connsiteY23" fmla="*/ 601695 h 2794971"/>
                <a:gd name="connsiteX24" fmla="*/ 291143 w 1708038"/>
                <a:gd name="connsiteY24" fmla="*/ 621105 h 2794971"/>
                <a:gd name="connsiteX25" fmla="*/ 155276 w 1708038"/>
                <a:gd name="connsiteY25" fmla="*/ 621105 h 2794971"/>
                <a:gd name="connsiteX26" fmla="*/ 0 w 1708038"/>
                <a:gd name="connsiteY26" fmla="*/ 776381 h 2794971"/>
                <a:gd name="connsiteX27" fmla="*/ 0 w 1708038"/>
                <a:gd name="connsiteY27" fmla="*/ 2639696 h 2794971"/>
                <a:gd name="connsiteX28" fmla="*/ 155276 w 1708038"/>
                <a:gd name="connsiteY28" fmla="*/ 2794972 h 2794971"/>
                <a:gd name="connsiteX29" fmla="*/ 698743 w 1708038"/>
                <a:gd name="connsiteY29" fmla="*/ 2794972 h 2794971"/>
                <a:gd name="connsiteX30" fmla="*/ 1164572 w 1708038"/>
                <a:gd name="connsiteY30" fmla="*/ 2329143 h 2794971"/>
                <a:gd name="connsiteX31" fmla="*/ 1708038 w 1708038"/>
                <a:gd name="connsiteY31" fmla="*/ 2329143 h 279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08038" h="2794971">
                  <a:moveTo>
                    <a:pt x="1708038" y="2329143"/>
                  </a:moveTo>
                  <a:lnTo>
                    <a:pt x="1708038" y="2018591"/>
                  </a:lnTo>
                  <a:lnTo>
                    <a:pt x="388191" y="2018591"/>
                  </a:lnTo>
                  <a:cubicBezTo>
                    <a:pt x="345490" y="2018591"/>
                    <a:pt x="310552" y="1983654"/>
                    <a:pt x="310552" y="1940953"/>
                  </a:cubicBezTo>
                  <a:lnTo>
                    <a:pt x="310552" y="1164572"/>
                  </a:lnTo>
                  <a:cubicBezTo>
                    <a:pt x="310552" y="1121871"/>
                    <a:pt x="345490" y="1086934"/>
                    <a:pt x="388191" y="1086934"/>
                  </a:cubicBezTo>
                  <a:lnTo>
                    <a:pt x="1708038" y="1086934"/>
                  </a:lnTo>
                  <a:lnTo>
                    <a:pt x="1708038" y="776381"/>
                  </a:lnTo>
                  <a:cubicBezTo>
                    <a:pt x="1708038" y="690979"/>
                    <a:pt x="1638164" y="621105"/>
                    <a:pt x="1552762" y="621105"/>
                  </a:cubicBezTo>
                  <a:lnTo>
                    <a:pt x="1416895" y="621105"/>
                  </a:lnTo>
                  <a:cubicBezTo>
                    <a:pt x="1405250" y="621105"/>
                    <a:pt x="1397486" y="613341"/>
                    <a:pt x="1397486" y="601695"/>
                  </a:cubicBezTo>
                  <a:lnTo>
                    <a:pt x="1397486" y="485238"/>
                  </a:lnTo>
                  <a:cubicBezTo>
                    <a:pt x="1397486" y="473592"/>
                    <a:pt x="1405250" y="465829"/>
                    <a:pt x="1416895" y="465829"/>
                  </a:cubicBezTo>
                  <a:lnTo>
                    <a:pt x="1513943" y="465829"/>
                  </a:lnTo>
                  <a:cubicBezTo>
                    <a:pt x="1537234" y="465829"/>
                    <a:pt x="1552762" y="450301"/>
                    <a:pt x="1552762" y="427010"/>
                  </a:cubicBezTo>
                  <a:lnTo>
                    <a:pt x="1552762" y="155276"/>
                  </a:lnTo>
                  <a:cubicBezTo>
                    <a:pt x="1552762" y="69874"/>
                    <a:pt x="1482888" y="0"/>
                    <a:pt x="1397486" y="0"/>
                  </a:cubicBezTo>
                  <a:lnTo>
                    <a:pt x="310552" y="0"/>
                  </a:lnTo>
                  <a:cubicBezTo>
                    <a:pt x="225150" y="0"/>
                    <a:pt x="155276" y="69874"/>
                    <a:pt x="155276" y="155276"/>
                  </a:cubicBezTo>
                  <a:lnTo>
                    <a:pt x="155276" y="427010"/>
                  </a:lnTo>
                  <a:cubicBezTo>
                    <a:pt x="155276" y="450301"/>
                    <a:pt x="170804" y="465829"/>
                    <a:pt x="194095" y="465829"/>
                  </a:cubicBezTo>
                  <a:lnTo>
                    <a:pt x="291143" y="465829"/>
                  </a:lnTo>
                  <a:cubicBezTo>
                    <a:pt x="302789" y="465829"/>
                    <a:pt x="310552" y="473592"/>
                    <a:pt x="310552" y="485238"/>
                  </a:cubicBezTo>
                  <a:lnTo>
                    <a:pt x="310552" y="601695"/>
                  </a:lnTo>
                  <a:cubicBezTo>
                    <a:pt x="310552" y="613341"/>
                    <a:pt x="302789" y="621105"/>
                    <a:pt x="291143" y="621105"/>
                  </a:cubicBezTo>
                  <a:lnTo>
                    <a:pt x="155276" y="621105"/>
                  </a:lnTo>
                  <a:cubicBezTo>
                    <a:pt x="69874" y="621105"/>
                    <a:pt x="0" y="690979"/>
                    <a:pt x="0" y="776381"/>
                  </a:cubicBezTo>
                  <a:lnTo>
                    <a:pt x="0" y="2639696"/>
                  </a:lnTo>
                  <a:cubicBezTo>
                    <a:pt x="0" y="2725097"/>
                    <a:pt x="69874" y="2794972"/>
                    <a:pt x="155276" y="2794972"/>
                  </a:cubicBezTo>
                  <a:lnTo>
                    <a:pt x="698743" y="2794972"/>
                  </a:lnTo>
                  <a:cubicBezTo>
                    <a:pt x="698743" y="2538766"/>
                    <a:pt x="908366" y="2329143"/>
                    <a:pt x="1164572" y="2329143"/>
                  </a:cubicBezTo>
                  <a:lnTo>
                    <a:pt x="1708038" y="2329143"/>
                  </a:lnTo>
                  <a:close/>
                </a:path>
              </a:pathLst>
            </a:custGeom>
            <a:grpFill/>
            <a:ln w="3879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96B5809-221B-0F65-50C3-840E97561621}"/>
                </a:ext>
              </a:extLst>
            </p:cNvPr>
            <p:cNvSpPr/>
            <p:nvPr/>
          </p:nvSpPr>
          <p:spPr>
            <a:xfrm>
              <a:off x="7905989" y="1969229"/>
              <a:ext cx="1242209" cy="621104"/>
            </a:xfrm>
            <a:custGeom>
              <a:avLst/>
              <a:gdLst>
                <a:gd name="connsiteX0" fmla="*/ 0 w 1242209"/>
                <a:gd name="connsiteY0" fmla="*/ 38819 h 621104"/>
                <a:gd name="connsiteX1" fmla="*/ 0 w 1242209"/>
                <a:gd name="connsiteY1" fmla="*/ 582286 h 621104"/>
                <a:gd name="connsiteX2" fmla="*/ 38819 w 1242209"/>
                <a:gd name="connsiteY2" fmla="*/ 621105 h 621104"/>
                <a:gd name="connsiteX3" fmla="*/ 1242210 w 1242209"/>
                <a:gd name="connsiteY3" fmla="*/ 621105 h 621104"/>
                <a:gd name="connsiteX4" fmla="*/ 1242210 w 1242209"/>
                <a:gd name="connsiteY4" fmla="*/ 0 h 621104"/>
                <a:gd name="connsiteX5" fmla="*/ 38819 w 1242209"/>
                <a:gd name="connsiteY5" fmla="*/ 0 h 621104"/>
                <a:gd name="connsiteX6" fmla="*/ 0 w 1242209"/>
                <a:gd name="connsiteY6" fmla="*/ 38819 h 6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209" h="621104">
                  <a:moveTo>
                    <a:pt x="0" y="38819"/>
                  </a:moveTo>
                  <a:lnTo>
                    <a:pt x="0" y="582286"/>
                  </a:lnTo>
                  <a:cubicBezTo>
                    <a:pt x="0" y="605577"/>
                    <a:pt x="15528" y="621105"/>
                    <a:pt x="38819" y="621105"/>
                  </a:cubicBezTo>
                  <a:lnTo>
                    <a:pt x="1242210" y="621105"/>
                  </a:lnTo>
                  <a:lnTo>
                    <a:pt x="1242210" y="0"/>
                  </a:lnTo>
                  <a:lnTo>
                    <a:pt x="38819" y="0"/>
                  </a:lnTo>
                  <a:cubicBezTo>
                    <a:pt x="15528" y="0"/>
                    <a:pt x="0" y="15528"/>
                    <a:pt x="0" y="38819"/>
                  </a:cubicBezTo>
                  <a:close/>
                </a:path>
              </a:pathLst>
            </a:custGeom>
            <a:grpFill/>
            <a:ln w="3879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8E926C7-F388-4486-301E-36C7D465E74C}"/>
                </a:ext>
              </a:extLst>
            </p:cNvPr>
            <p:cNvSpPr/>
            <p:nvPr/>
          </p:nvSpPr>
          <p:spPr>
            <a:xfrm>
              <a:off x="8294180" y="3211438"/>
              <a:ext cx="1319847" cy="621104"/>
            </a:xfrm>
            <a:custGeom>
              <a:avLst/>
              <a:gdLst>
                <a:gd name="connsiteX0" fmla="*/ 659924 w 1319847"/>
                <a:gd name="connsiteY0" fmla="*/ 465829 h 621104"/>
                <a:gd name="connsiteX1" fmla="*/ 310552 w 1319847"/>
                <a:gd name="connsiteY1" fmla="*/ 465829 h 621104"/>
                <a:gd name="connsiteX2" fmla="*/ 155276 w 1319847"/>
                <a:gd name="connsiteY2" fmla="*/ 310552 h 621104"/>
                <a:gd name="connsiteX3" fmla="*/ 310552 w 1319847"/>
                <a:gd name="connsiteY3" fmla="*/ 155276 h 621104"/>
                <a:gd name="connsiteX4" fmla="*/ 659924 w 1319847"/>
                <a:gd name="connsiteY4" fmla="*/ 155276 h 621104"/>
                <a:gd name="connsiteX5" fmla="*/ 659924 w 1319847"/>
                <a:gd name="connsiteY5" fmla="*/ 465829 h 621104"/>
                <a:gd name="connsiteX6" fmla="*/ 1009295 w 1319847"/>
                <a:gd name="connsiteY6" fmla="*/ 0 h 621104"/>
                <a:gd name="connsiteX7" fmla="*/ 310552 w 1319847"/>
                <a:gd name="connsiteY7" fmla="*/ 0 h 621104"/>
                <a:gd name="connsiteX8" fmla="*/ 0 w 1319847"/>
                <a:gd name="connsiteY8" fmla="*/ 310552 h 621104"/>
                <a:gd name="connsiteX9" fmla="*/ 310552 w 1319847"/>
                <a:gd name="connsiteY9" fmla="*/ 621105 h 621104"/>
                <a:gd name="connsiteX10" fmla="*/ 1009295 w 1319847"/>
                <a:gd name="connsiteY10" fmla="*/ 621105 h 621104"/>
                <a:gd name="connsiteX11" fmla="*/ 1319848 w 1319847"/>
                <a:gd name="connsiteY11" fmla="*/ 310552 h 621104"/>
                <a:gd name="connsiteX12" fmla="*/ 1009295 w 1319847"/>
                <a:gd name="connsiteY12" fmla="*/ 0 h 6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9847" h="621104">
                  <a:moveTo>
                    <a:pt x="659924" y="465829"/>
                  </a:moveTo>
                  <a:lnTo>
                    <a:pt x="310552" y="465829"/>
                  </a:lnTo>
                  <a:cubicBezTo>
                    <a:pt x="225150" y="465829"/>
                    <a:pt x="155276" y="395954"/>
                    <a:pt x="155276" y="310552"/>
                  </a:cubicBezTo>
                  <a:cubicBezTo>
                    <a:pt x="155276" y="225151"/>
                    <a:pt x="225150" y="155276"/>
                    <a:pt x="310552" y="155276"/>
                  </a:cubicBezTo>
                  <a:lnTo>
                    <a:pt x="659924" y="155276"/>
                  </a:lnTo>
                  <a:lnTo>
                    <a:pt x="659924" y="465829"/>
                  </a:lnTo>
                  <a:close/>
                  <a:moveTo>
                    <a:pt x="1009295" y="0"/>
                  </a:moveTo>
                  <a:lnTo>
                    <a:pt x="310552" y="0"/>
                  </a:lnTo>
                  <a:cubicBezTo>
                    <a:pt x="139749" y="0"/>
                    <a:pt x="0" y="139749"/>
                    <a:pt x="0" y="310552"/>
                  </a:cubicBezTo>
                  <a:cubicBezTo>
                    <a:pt x="0" y="481356"/>
                    <a:pt x="139749" y="621105"/>
                    <a:pt x="310552" y="621105"/>
                  </a:cubicBezTo>
                  <a:lnTo>
                    <a:pt x="1009295" y="621105"/>
                  </a:lnTo>
                  <a:cubicBezTo>
                    <a:pt x="1180099" y="621105"/>
                    <a:pt x="1319848" y="481356"/>
                    <a:pt x="1319848" y="310552"/>
                  </a:cubicBezTo>
                  <a:cubicBezTo>
                    <a:pt x="1319848" y="139749"/>
                    <a:pt x="1180099" y="0"/>
                    <a:pt x="1009295" y="0"/>
                  </a:cubicBezTo>
                  <a:close/>
                </a:path>
              </a:pathLst>
            </a:custGeom>
            <a:grpFill/>
            <a:ln w="38795" cap="flat">
              <a:noFill/>
              <a:prstDash val="solid"/>
              <a:miter/>
            </a:ln>
          </p:spPr>
          <p:txBody>
            <a:bodyPr rtlCol="0" anchor="ctr"/>
            <a:lstStyle/>
            <a:p>
              <a:endParaRPr lang="en-US"/>
            </a:p>
          </p:txBody>
        </p:sp>
      </p:grpSp>
    </p:spTree>
    <p:extLst>
      <p:ext uri="{BB962C8B-B14F-4D97-AF65-F5344CB8AC3E}">
        <p14:creationId xmlns:p14="http://schemas.microsoft.com/office/powerpoint/2010/main" val="3610952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321312-6467-DF8F-7789-DDC986F9B1E1}"/>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54EBD8A-0D81-DDCD-7B33-0AED4557D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E8D83FB-A843-21C3-D22E-5A6CAAC8FEC2}"/>
              </a:ext>
              <a:ext uri="{C183D7F6-B498-43B3-948B-1728B52AA6E4}">
                <adec:decorative xmlns:adec="http://schemas.microsoft.com/office/drawing/2017/decorative" val="1"/>
              </a:ext>
            </a:extLst>
          </p:cNvPr>
          <p:cNvPicPr>
            <a:picLocks noChangeAspect="1"/>
          </p:cNvPicPr>
          <p:nvPr/>
        </p:nvPicPr>
        <p:blipFill>
          <a:blip r:embed="rId3"/>
          <a:srcRect t="9831" b="9831"/>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D750D75E-A3F2-533C-0649-8E53A735C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BF725C2F-4D57-55DE-0038-E4BE0B010B47}"/>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9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B0022594-3BEC-A1C7-4F64-09062CF33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5A29496-C190-E98C-687D-F3493F7E9ADB}"/>
              </a:ext>
            </a:extLst>
          </p:cNvPr>
          <p:cNvSpPr>
            <a:spLocks noGrp="1"/>
          </p:cNvSpPr>
          <p:nvPr>
            <p:ph type="title"/>
          </p:nvPr>
        </p:nvSpPr>
        <p:spPr>
          <a:xfrm>
            <a:off x="7356531" y="-13"/>
            <a:ext cx="4964871" cy="6858013"/>
          </a:xfrm>
          <a:prstGeom prst="rect">
            <a:avLst/>
          </a:prstGeom>
          <a:noFill/>
          <a:ln cmpd="sng">
            <a:noFill/>
          </a:ln>
        </p:spPr>
        <p:txBody>
          <a:bodyPr vert="horz" lIns="914400" tIns="0" rIns="457200" bIns="0" rtlCol="0" anchor="ctr">
            <a:normAutofit/>
          </a:bodyPr>
          <a:lstStyle/>
          <a:p>
            <a:pPr algn="r"/>
            <a:r>
              <a:rPr lang="en-US" sz="4800" b="1" dirty="0">
                <a:solidFill>
                  <a:schemeClr val="bg1"/>
                </a:solidFill>
                <a:latin typeface="+mj-lt"/>
                <a:cs typeface="+mj-cs"/>
              </a:rPr>
              <a:t>Preventing &amp; Reducing Toxic Stress</a:t>
            </a:r>
          </a:p>
        </p:txBody>
      </p:sp>
    </p:spTree>
    <p:extLst>
      <p:ext uri="{BB962C8B-B14F-4D97-AF65-F5344CB8AC3E}">
        <p14:creationId xmlns:p14="http://schemas.microsoft.com/office/powerpoint/2010/main" val="139875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7F77CE-5817-C0FA-F389-7DD326F556C9}"/>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0F86B03D-8D87-E70B-5D2A-114A10FB3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797645D-3FA2-D941-8D99-F8BE19F441C7}"/>
              </a:ext>
              <a:ext uri="{C183D7F6-B498-43B3-948B-1728B52AA6E4}">
                <adec:decorative xmlns:adec="http://schemas.microsoft.com/office/drawing/2017/decorative" val="1"/>
              </a:ext>
            </a:extLst>
          </p:cNvPr>
          <p:cNvPicPr>
            <a:picLocks noChangeAspect="1"/>
          </p:cNvPicPr>
          <p:nvPr/>
        </p:nvPicPr>
        <p:blipFill rotWithShape="1">
          <a:blip r:embed="rId3"/>
          <a:srcRect l="3057" r="3057"/>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DF3758B3-B076-0464-109F-196872D84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5D4FA81C-605E-6E9E-3FB6-5D4723F51D73}"/>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9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06CEFA01-A949-FF92-A502-39DAB4BA5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51A8D92-C4D5-325A-9739-82D0FC99148A}"/>
              </a:ext>
            </a:extLst>
          </p:cNvPr>
          <p:cNvSpPr>
            <a:spLocks noGrp="1"/>
          </p:cNvSpPr>
          <p:nvPr>
            <p:ph type="title"/>
          </p:nvPr>
        </p:nvSpPr>
        <p:spPr>
          <a:xfrm>
            <a:off x="7800722" y="-13"/>
            <a:ext cx="4388229" cy="6858013"/>
          </a:xfrm>
          <a:prstGeom prst="rect">
            <a:avLst/>
          </a:prstGeom>
          <a:noFill/>
          <a:ln cmpd="sng">
            <a:noFill/>
          </a:ln>
        </p:spPr>
        <p:txBody>
          <a:bodyPr vert="horz" lIns="0" tIns="0" rIns="457200" bIns="0" rtlCol="0" anchor="ctr">
            <a:normAutofit/>
          </a:bodyPr>
          <a:lstStyle/>
          <a:p>
            <a:pPr algn="r"/>
            <a:r>
              <a:rPr lang="en-US" sz="4800" b="1" dirty="0">
                <a:solidFill>
                  <a:schemeClr val="bg1"/>
                </a:solidFill>
                <a:latin typeface="+mj-lt"/>
                <a:cs typeface="+mj-cs"/>
              </a:rPr>
              <a:t>Effects of Prenatal </a:t>
            </a:r>
            <a:br>
              <a:rPr lang="en-US" sz="4800" b="1" dirty="0">
                <a:solidFill>
                  <a:schemeClr val="bg1"/>
                </a:solidFill>
                <a:latin typeface="+mj-lt"/>
                <a:cs typeface="+mj-cs"/>
              </a:rPr>
            </a:br>
            <a:r>
              <a:rPr lang="en-US" sz="4800" b="1" dirty="0">
                <a:solidFill>
                  <a:schemeClr val="bg1"/>
                </a:solidFill>
                <a:latin typeface="+mj-lt"/>
                <a:cs typeface="+mj-cs"/>
              </a:rPr>
              <a:t>Substance Exposure</a:t>
            </a:r>
          </a:p>
        </p:txBody>
      </p:sp>
    </p:spTree>
    <p:extLst>
      <p:ext uri="{BB962C8B-B14F-4D97-AF65-F5344CB8AC3E}">
        <p14:creationId xmlns:p14="http://schemas.microsoft.com/office/powerpoint/2010/main" val="1911494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100000">
              <a:schemeClr val="accent4">
                <a:lumMod val="60000"/>
                <a:lumOff val="4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22E14287-F8C4-67E8-F7E1-FCC9A2B25BF4}"/>
            </a:ext>
          </a:extLst>
        </p:cNvPr>
        <p:cNvGrpSpPr/>
        <p:nvPr/>
      </p:nvGrpSpPr>
      <p:grpSpPr>
        <a:xfrm>
          <a:off x="0" y="0"/>
          <a:ext cx="0" cy="0"/>
          <a:chOff x="0" y="0"/>
          <a:chExt cx="0" cy="0"/>
        </a:xfrm>
      </p:grpSpPr>
      <p:sp>
        <p:nvSpPr>
          <p:cNvPr id="10" name="Arc 9">
            <a:extLst>
              <a:ext uri="{FF2B5EF4-FFF2-40B4-BE49-F238E27FC236}">
                <a16:creationId xmlns:a16="http://schemas.microsoft.com/office/drawing/2014/main" id="{E7F8D43B-559A-FF5D-6EC1-8F0ED1CC8FDF}"/>
              </a:ext>
              <a:ext uri="{C183D7F6-B498-43B3-948B-1728B52AA6E4}">
                <adec:decorative xmlns:adec="http://schemas.microsoft.com/office/drawing/2017/decorative" val="1"/>
              </a:ext>
            </a:extLst>
          </p:cNvPr>
          <p:cNvSpPr/>
          <p:nvPr/>
        </p:nvSpPr>
        <p:spPr>
          <a:xfrm>
            <a:off x="1419367" y="1225530"/>
            <a:ext cx="9389660" cy="6604335"/>
          </a:xfrm>
          <a:prstGeom prst="arc">
            <a:avLst>
              <a:gd name="adj1" fmla="val 10982495"/>
              <a:gd name="adj2" fmla="val 21406745"/>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1013052E-CC98-5BEE-6BF6-1FA8D86970A5}"/>
              </a:ext>
            </a:extLst>
          </p:cNvPr>
          <p:cNvSpPr>
            <a:spLocks noGrp="1"/>
          </p:cNvSpPr>
          <p:nvPr>
            <p:ph type="title"/>
          </p:nvPr>
        </p:nvSpPr>
        <p:spPr>
          <a:xfrm>
            <a:off x="0" y="4653601"/>
            <a:ext cx="12192000" cy="1533445"/>
          </a:xfrm>
          <a:prstGeom prst="rect">
            <a:avLst/>
          </a:prstGeom>
          <a:solidFill>
            <a:schemeClr val="tx2"/>
          </a:solidFill>
          <a:ln>
            <a:noFill/>
          </a:ln>
          <a:effectLst/>
          <a:scene3d>
            <a:camera prst="orthographicFront">
              <a:rot lat="0" lon="0" rev="0"/>
            </a:camera>
            <a:lightRig rig="glow" dir="t">
              <a:rot lat="0" lon="0" rev="4800000"/>
            </a:lightRig>
          </a:scene3d>
          <a:sp3d prstMaterial="matte">
            <a:bevelT/>
          </a:sp3d>
        </p:spPr>
        <p:txBody>
          <a:bodyPr vert="horz" lIns="1097280" tIns="91440" rIns="1828800" bIns="45720" rtlCol="0" anchor="ctr" anchorCtr="0">
            <a:normAutofit/>
          </a:bodyPr>
          <a:lstStyle/>
          <a:p>
            <a:pPr marL="914400"/>
            <a:r>
              <a:rPr lang="en-US" sz="4000" dirty="0">
                <a:latin typeface="+mj-lt"/>
              </a:rPr>
              <a:t>Building Resiliency Through Protective Factors</a:t>
            </a:r>
          </a:p>
        </p:txBody>
      </p:sp>
      <p:sp>
        <p:nvSpPr>
          <p:cNvPr id="8" name="Content Placeholder 7">
            <a:extLst>
              <a:ext uri="{FF2B5EF4-FFF2-40B4-BE49-F238E27FC236}">
                <a16:creationId xmlns:a16="http://schemas.microsoft.com/office/drawing/2014/main" id="{CE6BBD57-8FA1-70E0-EF03-3E2D8F920EBA}"/>
              </a:ext>
            </a:extLst>
          </p:cNvPr>
          <p:cNvSpPr>
            <a:spLocks noGrp="1"/>
          </p:cNvSpPr>
          <p:nvPr>
            <p:ph sz="quarter" idx="14"/>
          </p:nvPr>
        </p:nvSpPr>
        <p:spPr>
          <a:xfrm>
            <a:off x="405793" y="3097141"/>
            <a:ext cx="2194560" cy="2194560"/>
          </a:xfrm>
          <a:prstGeom prst="ellipse">
            <a:avLst/>
          </a:prstGeom>
          <a:solidFill>
            <a:schemeClr val="accent1">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Positive parent-child relationships</a:t>
            </a:r>
          </a:p>
        </p:txBody>
      </p:sp>
      <p:sp>
        <p:nvSpPr>
          <p:cNvPr id="12" name="Content Placeholder 11">
            <a:extLst>
              <a:ext uri="{FF2B5EF4-FFF2-40B4-BE49-F238E27FC236}">
                <a16:creationId xmlns:a16="http://schemas.microsoft.com/office/drawing/2014/main" id="{9FB1D328-B498-479B-0A28-EE173087799E}"/>
              </a:ext>
            </a:extLst>
          </p:cNvPr>
          <p:cNvSpPr>
            <a:spLocks noGrp="1"/>
          </p:cNvSpPr>
          <p:nvPr>
            <p:ph sz="quarter" idx="17"/>
          </p:nvPr>
        </p:nvSpPr>
        <p:spPr>
          <a:xfrm>
            <a:off x="2128047" y="976426"/>
            <a:ext cx="2194560" cy="2194560"/>
          </a:xfrm>
          <a:prstGeom prst="ellipse">
            <a:avLst/>
          </a:prstGeom>
          <a:solidFill>
            <a:schemeClr val="accent3"/>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Other supportive adult-child relationships</a:t>
            </a:r>
          </a:p>
        </p:txBody>
      </p:sp>
      <p:sp>
        <p:nvSpPr>
          <p:cNvPr id="2" name="Content Placeholder 1">
            <a:extLst>
              <a:ext uri="{FF2B5EF4-FFF2-40B4-BE49-F238E27FC236}">
                <a16:creationId xmlns:a16="http://schemas.microsoft.com/office/drawing/2014/main" id="{872D683B-CDF8-0387-84D1-406318102E81}"/>
              </a:ext>
            </a:extLst>
          </p:cNvPr>
          <p:cNvSpPr>
            <a:spLocks noGrp="1"/>
          </p:cNvSpPr>
          <p:nvPr>
            <p:ph sz="quarter" idx="19"/>
          </p:nvPr>
        </p:nvSpPr>
        <p:spPr>
          <a:xfrm>
            <a:off x="4998720" y="128250"/>
            <a:ext cx="2194560" cy="219456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lIns="0" rIns="0" anchor="ctr"/>
          <a:lstStyle/>
          <a:p>
            <a:pPr marL="0" indent="0" algn="ctr">
              <a:buNone/>
            </a:pPr>
            <a:r>
              <a:rPr lang="en-US" b="1" dirty="0">
                <a:solidFill>
                  <a:schemeClr val="bg1"/>
                </a:solidFill>
              </a:rPr>
              <a:t>Positive sense of self worth and efficacy</a:t>
            </a:r>
          </a:p>
        </p:txBody>
      </p:sp>
      <p:sp>
        <p:nvSpPr>
          <p:cNvPr id="3" name="Oval 2">
            <a:extLst>
              <a:ext uri="{FF2B5EF4-FFF2-40B4-BE49-F238E27FC236}">
                <a16:creationId xmlns:a16="http://schemas.microsoft.com/office/drawing/2014/main" id="{0224F86F-CA1F-D2ED-B37B-2B0EDA5DB567}"/>
              </a:ext>
              <a:ext uri="{C183D7F6-B498-43B3-948B-1728B52AA6E4}">
                <adec:decorative xmlns:adec="http://schemas.microsoft.com/office/drawing/2017/decorative" val="1"/>
              </a:ext>
            </a:extLst>
          </p:cNvPr>
          <p:cNvSpPr/>
          <p:nvPr/>
        </p:nvSpPr>
        <p:spPr>
          <a:xfrm>
            <a:off x="7818554" y="850688"/>
            <a:ext cx="2194560" cy="2194560"/>
          </a:xfrm>
          <a:prstGeom prst="ellipse">
            <a:avLst/>
          </a:prstGeom>
          <a:solidFill>
            <a:schemeClr val="accent2"/>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descr="Strengthening adaptive and self-regulatory skills">
            <a:extLst>
              <a:ext uri="{FF2B5EF4-FFF2-40B4-BE49-F238E27FC236}">
                <a16:creationId xmlns:a16="http://schemas.microsoft.com/office/drawing/2014/main" id="{94DB6B77-9004-9610-B4E9-58096A9608C7}"/>
              </a:ext>
            </a:extLst>
          </p:cNvPr>
          <p:cNvSpPr>
            <a:spLocks noGrp="1"/>
          </p:cNvSpPr>
          <p:nvPr>
            <p:ph sz="quarter" idx="16"/>
          </p:nvPr>
        </p:nvSpPr>
        <p:spPr>
          <a:xfrm>
            <a:off x="7818554" y="876585"/>
            <a:ext cx="2267940" cy="2194560"/>
          </a:xfrm>
          <a:prstGeom prst="ellipse">
            <a:avLst/>
          </a:prstGeom>
          <a:noFill/>
          <a:ln>
            <a:noFill/>
          </a:ln>
          <a:effectLst/>
          <a:scene3d>
            <a:camera prst="orthographicFront"/>
            <a:lightRig rig="threePt" dir="t"/>
          </a:scene3d>
          <a:sp3d>
            <a:bevelT w="152400" h="50800" prst="softRound"/>
          </a:sp3d>
        </p:spPr>
        <p:txBody>
          <a:bodyPr vert="horz" lIns="0" tIns="0" rIns="0" bIns="0" anchor="ctr"/>
          <a:lstStyle/>
          <a:p>
            <a:pPr marL="0" indent="0" algn="ctr">
              <a:spcBef>
                <a:spcPts val="400"/>
              </a:spcBef>
              <a:buNone/>
            </a:pPr>
            <a:r>
              <a:rPr lang="en-US" sz="1800" b="1" dirty="0">
                <a:solidFill>
                  <a:schemeClr val="bg1"/>
                </a:solidFill>
              </a:rPr>
              <a:t>Strengthening adaptive and self-regulatory skills</a:t>
            </a:r>
          </a:p>
        </p:txBody>
      </p:sp>
      <p:sp>
        <p:nvSpPr>
          <p:cNvPr id="14" name="Content Placeholder 13">
            <a:extLst>
              <a:ext uri="{FF2B5EF4-FFF2-40B4-BE49-F238E27FC236}">
                <a16:creationId xmlns:a16="http://schemas.microsoft.com/office/drawing/2014/main" id="{55538106-9542-A15C-E1BD-94274A64A5C9}"/>
              </a:ext>
            </a:extLst>
          </p:cNvPr>
          <p:cNvSpPr>
            <a:spLocks noGrp="1"/>
          </p:cNvSpPr>
          <p:nvPr>
            <p:ph sz="quarter" idx="18"/>
          </p:nvPr>
        </p:nvSpPr>
        <p:spPr>
          <a:xfrm>
            <a:off x="9591647" y="3060870"/>
            <a:ext cx="2194560" cy="2194560"/>
          </a:xfrm>
          <a:prstGeom prst="ellipse">
            <a:avLst/>
          </a:prstGeom>
          <a:solidFill>
            <a:schemeClr val="accent3">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Mobilizing resources to support health and well-being</a:t>
            </a:r>
          </a:p>
        </p:txBody>
      </p:sp>
      <p:pic>
        <p:nvPicPr>
          <p:cNvPr id="23" name="Graphic 22">
            <a:extLst>
              <a:ext uri="{FF2B5EF4-FFF2-40B4-BE49-F238E27FC236}">
                <a16:creationId xmlns:a16="http://schemas.microsoft.com/office/drawing/2014/main" id="{6940E9FD-07CA-5291-981E-D9ECFA896E7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80258" y="2103881"/>
            <a:ext cx="2467878" cy="2467878"/>
          </a:xfrm>
          <a:prstGeom prst="rect">
            <a:avLst/>
          </a:prstGeom>
        </p:spPr>
      </p:pic>
    </p:spTree>
    <p:extLst>
      <p:ext uri="{BB962C8B-B14F-4D97-AF65-F5344CB8AC3E}">
        <p14:creationId xmlns:p14="http://schemas.microsoft.com/office/powerpoint/2010/main" val="2711164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AF19-7E36-0C2C-3FF5-F038AB570B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D47A04-3D47-73C2-4101-9B4887521928}"/>
              </a:ext>
            </a:extLst>
          </p:cNvPr>
          <p:cNvSpPr>
            <a:spLocks noGrp="1"/>
          </p:cNvSpPr>
          <p:nvPr>
            <p:ph type="title"/>
          </p:nvPr>
        </p:nvSpPr>
        <p:spPr>
          <a:xfrm>
            <a:off x="1" y="2819"/>
            <a:ext cx="12191999" cy="1201558"/>
          </a:xfrm>
        </p:spPr>
        <p:txBody>
          <a:bodyPr lIns="640080" rIns="640080"/>
          <a:lstStyle/>
          <a:p>
            <a:r>
              <a:rPr lang="en-US" sz="3600" dirty="0">
                <a:solidFill>
                  <a:schemeClr val="bg1"/>
                </a:solidFill>
              </a:rPr>
              <a:t>Practice Examples of Protective Factors for </a:t>
            </a:r>
            <a:br>
              <a:rPr lang="en-US" sz="3600" dirty="0">
                <a:solidFill>
                  <a:schemeClr val="bg1"/>
                </a:solidFill>
              </a:rPr>
            </a:br>
            <a:r>
              <a:rPr lang="en-US" sz="3600" dirty="0">
                <a:solidFill>
                  <a:schemeClr val="bg1"/>
                </a:solidFill>
              </a:rPr>
              <a:t>Optimal Child, Youth &amp; Adolescent Well-Being</a:t>
            </a:r>
          </a:p>
        </p:txBody>
      </p:sp>
      <p:pic>
        <p:nvPicPr>
          <p:cNvPr id="8" name="Graphic 7">
            <a:extLst>
              <a:ext uri="{FF2B5EF4-FFF2-40B4-BE49-F238E27FC236}">
                <a16:creationId xmlns:a16="http://schemas.microsoft.com/office/drawing/2014/main" id="{93BC44C6-1CEC-493A-D00C-8E127B43852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0936" y="2085326"/>
            <a:ext cx="914400" cy="914400"/>
          </a:xfrm>
          <a:prstGeom prst="rect">
            <a:avLst/>
          </a:prstGeom>
        </p:spPr>
      </p:pic>
      <p:pic>
        <p:nvPicPr>
          <p:cNvPr id="10" name="Graphic 9">
            <a:extLst>
              <a:ext uri="{FF2B5EF4-FFF2-40B4-BE49-F238E27FC236}">
                <a16:creationId xmlns:a16="http://schemas.microsoft.com/office/drawing/2014/main" id="{BE797D02-366A-5982-E96A-62ECB670B44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3548" y="2017175"/>
            <a:ext cx="914400" cy="914400"/>
          </a:xfrm>
          <a:prstGeom prst="rect">
            <a:avLst/>
          </a:prstGeom>
        </p:spPr>
      </p:pic>
      <p:pic>
        <p:nvPicPr>
          <p:cNvPr id="20" name="Graphic 19">
            <a:extLst>
              <a:ext uri="{FF2B5EF4-FFF2-40B4-BE49-F238E27FC236}">
                <a16:creationId xmlns:a16="http://schemas.microsoft.com/office/drawing/2014/main" id="{5E965C57-1519-0BCC-E533-B741CD2D140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296623" y="2029207"/>
            <a:ext cx="914400" cy="914400"/>
          </a:xfrm>
          <a:prstGeom prst="rect">
            <a:avLst/>
          </a:prstGeom>
        </p:spPr>
      </p:pic>
      <p:cxnSp>
        <p:nvCxnSpPr>
          <p:cNvPr id="27" name="Straight Connector 26">
            <a:extLst>
              <a:ext uri="{FF2B5EF4-FFF2-40B4-BE49-F238E27FC236}">
                <a16:creationId xmlns:a16="http://schemas.microsoft.com/office/drawing/2014/main" id="{CC630C16-CA4C-EE58-075D-9EDBA0DF931B}"/>
              </a:ext>
              <a:ext uri="{C183D7F6-B498-43B3-948B-1728B52AA6E4}">
                <adec:decorative xmlns:adec="http://schemas.microsoft.com/office/drawing/2017/decorative" val="1"/>
              </a:ext>
            </a:extLst>
          </p:cNvPr>
          <p:cNvCxnSpPr/>
          <p:nvPr/>
        </p:nvCxnSpPr>
        <p:spPr>
          <a:xfrm>
            <a:off x="1239253" y="3960505"/>
            <a:ext cx="2177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21BDE60-CFE9-09D5-D749-719F774B3B79}"/>
              </a:ext>
              <a:ext uri="{C183D7F6-B498-43B3-948B-1728B52AA6E4}">
                <adec:decorative xmlns:adec="http://schemas.microsoft.com/office/drawing/2017/decorative" val="1"/>
              </a:ext>
            </a:extLst>
          </p:cNvPr>
          <p:cNvCxnSpPr/>
          <p:nvPr/>
        </p:nvCxnSpPr>
        <p:spPr>
          <a:xfrm>
            <a:off x="1199278" y="4938526"/>
            <a:ext cx="2177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6266D30-69E1-9498-E826-B72AA2F2E550}"/>
              </a:ext>
              <a:ext uri="{C183D7F6-B498-43B3-948B-1728B52AA6E4}">
                <adec:decorative xmlns:adec="http://schemas.microsoft.com/office/drawing/2017/decorative" val="1"/>
              </a:ext>
            </a:extLst>
          </p:cNvPr>
          <p:cNvCxnSpPr/>
          <p:nvPr/>
        </p:nvCxnSpPr>
        <p:spPr>
          <a:xfrm>
            <a:off x="5002162" y="4007286"/>
            <a:ext cx="2177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A89A5AB-B730-4A8D-FE10-68C80E80BCEB}"/>
              </a:ext>
              <a:ext uri="{C183D7F6-B498-43B3-948B-1728B52AA6E4}">
                <adec:decorative xmlns:adec="http://schemas.microsoft.com/office/drawing/2017/decorative" val="1"/>
              </a:ext>
            </a:extLst>
          </p:cNvPr>
          <p:cNvCxnSpPr/>
          <p:nvPr/>
        </p:nvCxnSpPr>
        <p:spPr>
          <a:xfrm>
            <a:off x="8833390" y="4198914"/>
            <a:ext cx="2177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3B5949-FD81-EEAA-65B0-4B85985C964C}"/>
              </a:ext>
              <a:ext uri="{C183D7F6-B498-43B3-948B-1728B52AA6E4}">
                <adec:decorative xmlns:adec="http://schemas.microsoft.com/office/drawing/2017/decorative" val="1"/>
              </a:ext>
            </a:extLst>
          </p:cNvPr>
          <p:cNvCxnSpPr/>
          <p:nvPr/>
        </p:nvCxnSpPr>
        <p:spPr>
          <a:xfrm>
            <a:off x="8833390" y="5139965"/>
            <a:ext cx="2177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Content Placeholder 21">
            <a:extLst>
              <a:ext uri="{FF2B5EF4-FFF2-40B4-BE49-F238E27FC236}">
                <a16:creationId xmlns:a16="http://schemas.microsoft.com/office/drawing/2014/main" id="{0C0EE729-04A9-BB14-95E1-61C94715A0B3}"/>
              </a:ext>
            </a:extLst>
          </p:cNvPr>
          <p:cNvSpPr>
            <a:spLocks noGrp="1"/>
          </p:cNvSpPr>
          <p:nvPr/>
        </p:nvSpPr>
        <p:spPr>
          <a:xfrm>
            <a:off x="399222" y="2085326"/>
            <a:ext cx="3657600" cy="3544553"/>
          </a:xfrm>
          <a:prstGeom prst="roundRect">
            <a:avLst/>
          </a:prstGeom>
          <a:solidFill>
            <a:schemeClr val="accent2">
              <a:lumMod val="50000"/>
            </a:schemeClr>
          </a:solidFill>
          <a:scene3d>
            <a:camera prst="orthographicFront"/>
            <a:lightRig rig="threePt" dir="t"/>
          </a:scene3d>
          <a:sp3d>
            <a:bevelT/>
          </a:sp3d>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5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rPr>
              <a:t>Individual</a:t>
            </a:r>
          </a:p>
        </p:txBody>
      </p:sp>
      <p:pic>
        <p:nvPicPr>
          <p:cNvPr id="53" name="Graphic 7">
            <a:extLst>
              <a:ext uri="{FF2B5EF4-FFF2-40B4-BE49-F238E27FC236}">
                <a16:creationId xmlns:a16="http://schemas.microsoft.com/office/drawing/2014/main" id="{93BC44C6-1CEC-493A-D00C-8E127B43852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8062" y="3142703"/>
            <a:ext cx="1670086" cy="1670086"/>
          </a:xfrm>
          <a:prstGeom prst="rect">
            <a:avLst/>
          </a:prstGeom>
        </p:spPr>
      </p:pic>
      <p:sp>
        <p:nvSpPr>
          <p:cNvPr id="54" name="Content Placeholder 10">
            <a:extLst>
              <a:ext uri="{FF2B5EF4-FFF2-40B4-BE49-F238E27FC236}">
                <a16:creationId xmlns:a16="http://schemas.microsoft.com/office/drawing/2014/main" id="{A7BCBB79-B9C5-34A5-8E58-D3067CB076AE}"/>
              </a:ext>
              <a:ext uri="{C183D7F6-B498-43B3-948B-1728B52AA6E4}">
                <adec:decorative xmlns:adec="http://schemas.microsoft.com/office/drawing/2017/decorative" val="0"/>
              </a:ext>
            </a:extLst>
          </p:cNvPr>
          <p:cNvSpPr>
            <a:spLocks noGrp="1"/>
          </p:cNvSpPr>
          <p:nvPr/>
        </p:nvSpPr>
        <p:spPr>
          <a:xfrm>
            <a:off x="4217024" y="2066720"/>
            <a:ext cx="3657600" cy="3547872"/>
          </a:xfrm>
          <a:prstGeom prst="roundRect">
            <a:avLst/>
          </a:prstGeom>
          <a:solidFill>
            <a:schemeClr val="accent3">
              <a:lumMod val="75000"/>
            </a:schemeClr>
          </a:solidFill>
          <a:scene3d>
            <a:camera prst="orthographicFront"/>
            <a:lightRig rig="threePt" dir="t"/>
          </a:scene3d>
          <a:sp3d>
            <a:bevelT/>
          </a:sp3d>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Family</a:t>
            </a:r>
          </a:p>
        </p:txBody>
      </p:sp>
      <p:sp>
        <p:nvSpPr>
          <p:cNvPr id="64" name="Content Placeholder 15">
            <a:extLst>
              <a:ext uri="{FF2B5EF4-FFF2-40B4-BE49-F238E27FC236}">
                <a16:creationId xmlns:a16="http://schemas.microsoft.com/office/drawing/2014/main" id="{8E8382A4-8A07-13BF-2C68-5AD557F88D6C}"/>
              </a:ext>
              <a:ext uri="{C183D7F6-B498-43B3-948B-1728B52AA6E4}">
                <adec:decorative xmlns:adec="http://schemas.microsoft.com/office/drawing/2017/decorative" val="0"/>
              </a:ext>
            </a:extLst>
          </p:cNvPr>
          <p:cNvSpPr>
            <a:spLocks noGrp="1"/>
          </p:cNvSpPr>
          <p:nvPr/>
        </p:nvSpPr>
        <p:spPr>
          <a:xfrm>
            <a:off x="8093447" y="2058100"/>
            <a:ext cx="3657600" cy="3547872"/>
          </a:xfrm>
          <a:prstGeom prst="roundRect">
            <a:avLst/>
          </a:prstGeom>
          <a:solidFill>
            <a:schemeClr val="accent1"/>
          </a:solidFill>
          <a:scene3d>
            <a:camera prst="orthographicFront"/>
            <a:lightRig rig="threePt" dir="t"/>
          </a:scene3d>
          <a:sp3d>
            <a:bevelT/>
          </a:sp3d>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Community</a:t>
            </a:r>
          </a:p>
        </p:txBody>
      </p:sp>
      <p:pic>
        <p:nvPicPr>
          <p:cNvPr id="65" name="Graphic 22">
            <a:extLst>
              <a:ext uri="{FF2B5EF4-FFF2-40B4-BE49-F238E27FC236}">
                <a16:creationId xmlns:a16="http://schemas.microsoft.com/office/drawing/2014/main" id="{E9466FC2-D19C-61B5-7D89-C89368F4FA7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94114" y="2704560"/>
            <a:ext cx="2158963" cy="2158963"/>
          </a:xfrm>
          <a:prstGeom prst="rect">
            <a:avLst/>
          </a:prstGeom>
        </p:spPr>
      </p:pic>
      <p:sp>
        <p:nvSpPr>
          <p:cNvPr id="68" name="Rectangle 67">
            <a:extLst>
              <a:ext uri="{FF2B5EF4-FFF2-40B4-BE49-F238E27FC236}">
                <a16:creationId xmlns:a16="http://schemas.microsoft.com/office/drawing/2014/main" id="{C7BCBA1E-DBA7-F8C1-D054-0D592C409E19}"/>
              </a:ext>
              <a:ext uri="{C183D7F6-B498-43B3-948B-1728B52AA6E4}">
                <adec:decorative xmlns:adec="http://schemas.microsoft.com/office/drawing/2017/decorative" val="1"/>
              </a:ext>
            </a:extLst>
          </p:cNvPr>
          <p:cNvSpPr/>
          <p:nvPr/>
        </p:nvSpPr>
        <p:spPr>
          <a:xfrm>
            <a:off x="0" y="6494106"/>
            <a:ext cx="12192000" cy="363894"/>
          </a:xfrm>
          <a:prstGeom prst="rect">
            <a:avLst/>
          </a:prstGeom>
          <a:gradFill>
            <a:gsLst>
              <a:gs pos="0">
                <a:schemeClr val="accent1">
                  <a:lumMod val="40000"/>
                  <a:lumOff val="60000"/>
                </a:schemeClr>
              </a:gs>
              <a:gs pos="0">
                <a:schemeClr val="accent2">
                  <a:lumMod val="75000"/>
                </a:schemeClr>
              </a:gs>
              <a:gs pos="26000">
                <a:schemeClr val="accent3">
                  <a:lumMod val="75000"/>
                </a:schemeClr>
              </a:gs>
              <a:gs pos="100000">
                <a:schemeClr val="accent1">
                  <a:lumMod val="60000"/>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979AB3A1-B78C-1A15-0446-8AE66709E8E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61173" y="2971800"/>
            <a:ext cx="1966726" cy="1966726"/>
          </a:xfrm>
          <a:prstGeom prst="rect">
            <a:avLst/>
          </a:prstGeom>
        </p:spPr>
      </p:pic>
    </p:spTree>
    <p:extLst>
      <p:ext uri="{BB962C8B-B14F-4D97-AF65-F5344CB8AC3E}">
        <p14:creationId xmlns:p14="http://schemas.microsoft.com/office/powerpoint/2010/main" val="226296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B531EC2F-578C-F8CF-30D2-C9EFA7BC915A}"/>
            </a:ext>
          </a:extLst>
        </p:cNvPr>
        <p:cNvGrpSpPr/>
        <p:nvPr/>
      </p:nvGrpSpPr>
      <p:grpSpPr>
        <a:xfrm>
          <a:off x="0" y="0"/>
          <a:ext cx="0" cy="0"/>
          <a:chOff x="0" y="0"/>
          <a:chExt cx="0" cy="0"/>
        </a:xfrm>
      </p:grpSpPr>
      <p:cxnSp>
        <p:nvCxnSpPr>
          <p:cNvPr id="74" name="Straight Connector 73">
            <a:extLst>
              <a:ext uri="{FF2B5EF4-FFF2-40B4-BE49-F238E27FC236}">
                <a16:creationId xmlns:a16="http://schemas.microsoft.com/office/drawing/2014/main" id="{42E7CE96-3CF4-40C9-80B3-61E22A61D45B}"/>
              </a:ext>
              <a:ext uri="{C183D7F6-B498-43B3-948B-1728B52AA6E4}">
                <adec:decorative xmlns:adec="http://schemas.microsoft.com/office/drawing/2017/decorative" val="1"/>
              </a:ext>
            </a:extLst>
          </p:cNvPr>
          <p:cNvCxnSpPr>
            <a:cxnSpLocks/>
          </p:cNvCxnSpPr>
          <p:nvPr/>
        </p:nvCxnSpPr>
        <p:spPr>
          <a:xfrm flipH="1">
            <a:off x="4538926" y="5671198"/>
            <a:ext cx="2169924" cy="43854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6B33540-EDB3-1F6C-C3CD-885D338A62EE}"/>
              </a:ext>
              <a:ext uri="{C183D7F6-B498-43B3-948B-1728B52AA6E4}">
                <adec:decorative xmlns:adec="http://schemas.microsoft.com/office/drawing/2017/decorative" val="1"/>
              </a:ext>
            </a:extLst>
          </p:cNvPr>
          <p:cNvCxnSpPr>
            <a:cxnSpLocks/>
          </p:cNvCxnSpPr>
          <p:nvPr/>
        </p:nvCxnSpPr>
        <p:spPr>
          <a:xfrm>
            <a:off x="3920456" y="3615285"/>
            <a:ext cx="231440" cy="155787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C93F6BA-8FC6-D051-727C-6D7070F0213A}"/>
              </a:ext>
              <a:ext uri="{C183D7F6-B498-43B3-948B-1728B52AA6E4}">
                <adec:decorative xmlns:adec="http://schemas.microsoft.com/office/drawing/2017/decorative" val="1"/>
              </a:ext>
            </a:extLst>
          </p:cNvPr>
          <p:cNvCxnSpPr>
            <a:cxnSpLocks/>
          </p:cNvCxnSpPr>
          <p:nvPr/>
        </p:nvCxnSpPr>
        <p:spPr>
          <a:xfrm flipH="1">
            <a:off x="8438323" y="2137465"/>
            <a:ext cx="951602" cy="189968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14A680E-95E7-BD4E-89C4-0C2355F2C2A1}"/>
              </a:ext>
              <a:ext uri="{C183D7F6-B498-43B3-948B-1728B52AA6E4}">
                <adec:decorative xmlns:adec="http://schemas.microsoft.com/office/drawing/2017/decorative" val="1"/>
              </a:ext>
            </a:extLst>
          </p:cNvPr>
          <p:cNvCxnSpPr>
            <a:cxnSpLocks/>
          </p:cNvCxnSpPr>
          <p:nvPr/>
        </p:nvCxnSpPr>
        <p:spPr>
          <a:xfrm flipV="1">
            <a:off x="8870416" y="4493972"/>
            <a:ext cx="1558680" cy="56972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0AE6E6-C569-B6DF-F22A-C936520DCD93}"/>
              </a:ext>
              <a:ext uri="{C183D7F6-B498-43B3-948B-1728B52AA6E4}">
                <adec:decorative xmlns:adec="http://schemas.microsoft.com/office/drawing/2017/decorative" val="1"/>
              </a:ext>
            </a:extLst>
          </p:cNvPr>
          <p:cNvCxnSpPr>
            <a:cxnSpLocks/>
          </p:cNvCxnSpPr>
          <p:nvPr/>
        </p:nvCxnSpPr>
        <p:spPr>
          <a:xfrm>
            <a:off x="10429096" y="2027652"/>
            <a:ext cx="564750" cy="9606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E707C61-A3D3-E1CA-071B-DAB1E0B7BBFA}"/>
              </a:ext>
              <a:ext uri="{C183D7F6-B498-43B3-948B-1728B52AA6E4}">
                <adec:decorative xmlns:adec="http://schemas.microsoft.com/office/drawing/2017/decorative" val="1"/>
              </a:ext>
            </a:extLst>
          </p:cNvPr>
          <p:cNvCxnSpPr>
            <a:cxnSpLocks/>
          </p:cNvCxnSpPr>
          <p:nvPr/>
        </p:nvCxnSpPr>
        <p:spPr>
          <a:xfrm>
            <a:off x="4955982" y="3230591"/>
            <a:ext cx="2326707" cy="126338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E6AF06-8BC8-B36C-C126-AD7BDB04783C}"/>
              </a:ext>
              <a:ext uri="{C183D7F6-B498-43B3-948B-1728B52AA6E4}">
                <adec:decorative xmlns:adec="http://schemas.microsoft.com/office/drawing/2017/decorative" val="1"/>
              </a:ext>
            </a:extLst>
          </p:cNvPr>
          <p:cNvCxnSpPr>
            <a:cxnSpLocks/>
          </p:cNvCxnSpPr>
          <p:nvPr/>
        </p:nvCxnSpPr>
        <p:spPr>
          <a:xfrm flipV="1">
            <a:off x="4955982" y="998917"/>
            <a:ext cx="1591006" cy="110933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B06A33-0430-A37F-012D-384DA46ED772}"/>
              </a:ext>
              <a:ext uri="{C183D7F6-B498-43B3-948B-1728B52AA6E4}">
                <adec:decorative xmlns:adec="http://schemas.microsoft.com/office/drawing/2017/decorative" val="1"/>
              </a:ext>
            </a:extLst>
          </p:cNvPr>
          <p:cNvCxnSpPr>
            <a:cxnSpLocks/>
          </p:cNvCxnSpPr>
          <p:nvPr/>
        </p:nvCxnSpPr>
        <p:spPr>
          <a:xfrm>
            <a:off x="7282689" y="638070"/>
            <a:ext cx="2348271" cy="72169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C109032-F08B-AF28-2DE2-C02E64BB7E09}"/>
              </a:ext>
            </a:extLst>
          </p:cNvPr>
          <p:cNvSpPr>
            <a:spLocks noGrp="1"/>
          </p:cNvSpPr>
          <p:nvPr>
            <p:ph type="title"/>
          </p:nvPr>
        </p:nvSpPr>
        <p:spPr>
          <a:xfrm>
            <a:off x="-63655" y="1037960"/>
            <a:ext cx="3491914" cy="4782079"/>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91440" rIns="457200" bIns="0" rtlCol="0" anchor="ctr" anchorCtr="0">
            <a:normAutofit/>
          </a:bodyPr>
          <a:lstStyle/>
          <a:p>
            <a:pPr marL="234950" algn="l"/>
            <a:r>
              <a:rPr lang="en-US" sz="3600" dirty="0">
                <a:latin typeface="+mj-lt"/>
              </a:rPr>
              <a:t>Strategies for Ensuring </a:t>
            </a:r>
            <a:br>
              <a:rPr lang="en-US" sz="3600" dirty="0">
                <a:latin typeface="+mj-lt"/>
              </a:rPr>
            </a:br>
            <a:r>
              <a:rPr lang="en-US" sz="3600" dirty="0">
                <a:latin typeface="+mj-lt"/>
              </a:rPr>
              <a:t>Continuity of Care</a:t>
            </a:r>
          </a:p>
        </p:txBody>
      </p:sp>
      <p:sp>
        <p:nvSpPr>
          <p:cNvPr id="9" name="Content Placeholder 8">
            <a:extLst>
              <a:ext uri="{FF2B5EF4-FFF2-40B4-BE49-F238E27FC236}">
                <a16:creationId xmlns:a16="http://schemas.microsoft.com/office/drawing/2014/main" id="{6E37277F-4A7A-82FC-5C17-A772D1E36472}"/>
              </a:ext>
            </a:extLst>
          </p:cNvPr>
          <p:cNvSpPr>
            <a:spLocks noGrp="1"/>
          </p:cNvSpPr>
          <p:nvPr>
            <p:ph sz="quarter" idx="16"/>
          </p:nvPr>
        </p:nvSpPr>
        <p:spPr>
          <a:xfrm>
            <a:off x="3084829" y="1279977"/>
            <a:ext cx="2464414" cy="2425775"/>
          </a:xfrm>
          <a:prstGeom prst="ellipse">
            <a:avLst/>
          </a:prstGeom>
          <a:solidFill>
            <a:schemeClr val="accent2"/>
          </a:solidFill>
          <a:ln>
            <a:noFill/>
          </a:ln>
          <a:effectLst/>
          <a:scene3d>
            <a:camera prst="orthographicFront"/>
            <a:lightRig rig="threePt" dir="t"/>
          </a:scene3d>
          <a:sp3d>
            <a:bevelT w="152400" h="50800" prst="softRound"/>
          </a:sp3d>
        </p:spPr>
        <p:txBody>
          <a:bodyPr vert="horz" lIns="0" tIns="0" rIns="0" bIns="0" anchor="ctr"/>
          <a:lstStyle/>
          <a:p>
            <a:pPr marL="0" indent="0" algn="ctr">
              <a:spcBef>
                <a:spcPts val="400"/>
              </a:spcBef>
              <a:buNone/>
            </a:pPr>
            <a:r>
              <a:rPr lang="en-US" sz="2400" b="1" dirty="0">
                <a:solidFill>
                  <a:schemeClr val="bg1"/>
                </a:solidFill>
              </a:rPr>
              <a:t>Partnership with other service providers</a:t>
            </a:r>
          </a:p>
        </p:txBody>
      </p:sp>
      <p:sp>
        <p:nvSpPr>
          <p:cNvPr id="2" name="Content Placeholder 1">
            <a:extLst>
              <a:ext uri="{FF2B5EF4-FFF2-40B4-BE49-F238E27FC236}">
                <a16:creationId xmlns:a16="http://schemas.microsoft.com/office/drawing/2014/main" id="{5A02A5B9-6860-D70D-5541-226B4693088F}"/>
              </a:ext>
            </a:extLst>
          </p:cNvPr>
          <p:cNvSpPr>
            <a:spLocks noGrp="1"/>
          </p:cNvSpPr>
          <p:nvPr>
            <p:ph sz="quarter" idx="19"/>
          </p:nvPr>
        </p:nvSpPr>
        <p:spPr>
          <a:xfrm>
            <a:off x="6283872" y="54318"/>
            <a:ext cx="2011680" cy="201168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lIns="0" tIns="0" rIns="0" bIns="0" anchor="ctr"/>
          <a:lstStyle/>
          <a:p>
            <a:pPr marL="0" indent="0" algn="ctr">
              <a:buNone/>
            </a:pPr>
            <a:r>
              <a:rPr lang="en-US" sz="2400" b="1" dirty="0">
                <a:solidFill>
                  <a:schemeClr val="bg1"/>
                </a:solidFill>
              </a:rPr>
              <a:t>Child and family teaming</a:t>
            </a:r>
          </a:p>
        </p:txBody>
      </p:sp>
      <p:sp>
        <p:nvSpPr>
          <p:cNvPr id="14" name="Content Placeholder 13">
            <a:extLst>
              <a:ext uri="{FF2B5EF4-FFF2-40B4-BE49-F238E27FC236}">
                <a16:creationId xmlns:a16="http://schemas.microsoft.com/office/drawing/2014/main" id="{865F4936-5BE8-CD99-8002-49D418B97079}"/>
              </a:ext>
            </a:extLst>
          </p:cNvPr>
          <p:cNvSpPr>
            <a:spLocks noGrp="1"/>
          </p:cNvSpPr>
          <p:nvPr>
            <p:ph sz="quarter" idx="18"/>
          </p:nvPr>
        </p:nvSpPr>
        <p:spPr>
          <a:xfrm>
            <a:off x="8914124" y="211375"/>
            <a:ext cx="2300925" cy="2252188"/>
          </a:xfrm>
          <a:prstGeom prst="ellipse">
            <a:avLst/>
          </a:prstGeom>
          <a:solidFill>
            <a:schemeClr val="accent3">
              <a:lumMod val="75000"/>
            </a:schemeClr>
          </a:solidFill>
          <a:ln>
            <a:noFill/>
          </a:ln>
          <a:effectLst/>
          <a:scene3d>
            <a:camera prst="orthographicFront"/>
            <a:lightRig rig="threePt" dir="t"/>
          </a:scene3d>
          <a:sp3d>
            <a:bevelT w="152400" h="50800" prst="softRound"/>
          </a:sp3d>
        </p:spPr>
        <p:txBody>
          <a:bodyPr vert="horz" lIns="0" tIns="0" rIns="0" bIns="0" anchor="ctr"/>
          <a:lstStyle/>
          <a:p>
            <a:pPr marL="0" indent="0" algn="ctr">
              <a:spcBef>
                <a:spcPts val="400"/>
              </a:spcBef>
              <a:buNone/>
            </a:pPr>
            <a:r>
              <a:rPr lang="en-US" sz="2400" b="1" dirty="0">
                <a:solidFill>
                  <a:schemeClr val="bg1"/>
                </a:solidFill>
              </a:rPr>
              <a:t>Peer-to-peer strategies</a:t>
            </a:r>
          </a:p>
        </p:txBody>
      </p:sp>
      <p:sp>
        <p:nvSpPr>
          <p:cNvPr id="8" name="Content Placeholder 7">
            <a:extLst>
              <a:ext uri="{FF2B5EF4-FFF2-40B4-BE49-F238E27FC236}">
                <a16:creationId xmlns:a16="http://schemas.microsoft.com/office/drawing/2014/main" id="{DC545D90-3017-9133-03BF-787F3221496F}"/>
              </a:ext>
            </a:extLst>
          </p:cNvPr>
          <p:cNvSpPr>
            <a:spLocks noGrp="1"/>
          </p:cNvSpPr>
          <p:nvPr>
            <p:ph sz="quarter" idx="14"/>
          </p:nvPr>
        </p:nvSpPr>
        <p:spPr>
          <a:xfrm>
            <a:off x="3117315" y="4022522"/>
            <a:ext cx="2632445" cy="2646852"/>
          </a:xfrm>
          <a:prstGeom prst="ellipse">
            <a:avLst/>
          </a:prstGeom>
          <a:solidFill>
            <a:schemeClr val="accent4">
              <a:lumMod val="50000"/>
            </a:schemeClr>
          </a:solidFill>
          <a:ln>
            <a:noFill/>
          </a:ln>
          <a:effectLst/>
          <a:scene3d>
            <a:camera prst="orthographicFront"/>
            <a:lightRig rig="threePt" dir="t"/>
          </a:scene3d>
          <a:sp3d>
            <a:bevelT w="152400" h="50800" prst="softRound"/>
          </a:sp3d>
        </p:spPr>
        <p:txBody>
          <a:bodyPr vert="horz" lIns="0" tIns="0" rIns="0" bIns="0" anchor="ctr"/>
          <a:lstStyle/>
          <a:p>
            <a:pPr marL="0" indent="0" algn="ctr">
              <a:spcBef>
                <a:spcPts val="400"/>
              </a:spcBef>
              <a:buNone/>
            </a:pPr>
            <a:r>
              <a:rPr lang="en-US" sz="2400" b="1" dirty="0">
                <a:solidFill>
                  <a:schemeClr val="bg1"/>
                </a:solidFill>
              </a:rPr>
              <a:t>Meaningful family engagement</a:t>
            </a:r>
          </a:p>
        </p:txBody>
      </p:sp>
      <p:sp>
        <p:nvSpPr>
          <p:cNvPr id="12" name="Content Placeholder 11">
            <a:extLst>
              <a:ext uri="{FF2B5EF4-FFF2-40B4-BE49-F238E27FC236}">
                <a16:creationId xmlns:a16="http://schemas.microsoft.com/office/drawing/2014/main" id="{117CB083-064D-96E2-D03F-7C886AFAD4D2}"/>
              </a:ext>
            </a:extLst>
          </p:cNvPr>
          <p:cNvSpPr>
            <a:spLocks noGrp="1"/>
          </p:cNvSpPr>
          <p:nvPr>
            <p:ph sz="quarter" idx="17"/>
          </p:nvPr>
        </p:nvSpPr>
        <p:spPr>
          <a:xfrm>
            <a:off x="9680297" y="2879351"/>
            <a:ext cx="2464412" cy="2466597"/>
          </a:xfrm>
          <a:prstGeom prst="ellipse">
            <a:avLst/>
          </a:prstGeom>
          <a:solidFill>
            <a:schemeClr val="accent3"/>
          </a:solidFill>
          <a:ln>
            <a:noFill/>
          </a:ln>
          <a:effectLst/>
          <a:scene3d>
            <a:camera prst="orthographicFront"/>
            <a:lightRig rig="threePt" dir="t"/>
          </a:scene3d>
          <a:sp3d>
            <a:bevelT w="152400" h="50800" prst="softRound"/>
          </a:sp3d>
        </p:spPr>
        <p:txBody>
          <a:bodyPr vert="horz" lIns="0" tIns="0" rIns="0" bIns="0" anchor="ctr"/>
          <a:lstStyle/>
          <a:p>
            <a:pPr marL="0" indent="0" algn="ctr">
              <a:spcBef>
                <a:spcPts val="400"/>
              </a:spcBef>
              <a:buNone/>
            </a:pPr>
            <a:r>
              <a:rPr lang="en-US" sz="2400" b="1" dirty="0">
                <a:solidFill>
                  <a:schemeClr val="bg1"/>
                </a:solidFill>
              </a:rPr>
              <a:t>Monitoring and adapting</a:t>
            </a:r>
          </a:p>
        </p:txBody>
      </p:sp>
      <p:sp>
        <p:nvSpPr>
          <p:cNvPr id="56" name="Content Placeholder 7">
            <a:extLst>
              <a:ext uri="{FF2B5EF4-FFF2-40B4-BE49-F238E27FC236}">
                <a16:creationId xmlns:a16="http://schemas.microsoft.com/office/drawing/2014/main" id="{30BE76B2-9E6F-4555-F33F-8F1D4E423CE8}"/>
              </a:ext>
              <a:ext uri="{C183D7F6-B498-43B3-948B-1728B52AA6E4}">
                <adec:decorative xmlns:adec="http://schemas.microsoft.com/office/drawing/2017/decorative" val="1"/>
              </a:ext>
            </a:extLst>
          </p:cNvPr>
          <p:cNvSpPr txBox="1">
            <a:spLocks/>
          </p:cNvSpPr>
          <p:nvPr/>
        </p:nvSpPr>
        <p:spPr>
          <a:xfrm>
            <a:off x="6422870" y="3627409"/>
            <a:ext cx="2931160" cy="2983514"/>
          </a:xfrm>
          <a:prstGeom prst="ellipse">
            <a:avLst/>
          </a:prstGeom>
          <a:solidFill>
            <a:schemeClr val="accent1">
              <a:lumMod val="75000"/>
            </a:schemeClr>
          </a:solidFill>
          <a:ln>
            <a:noFill/>
          </a:ln>
          <a:effectLst/>
          <a:scene3d>
            <a:camera prst="orthographicFront"/>
            <a:lightRig rig="threePt" dir="t"/>
          </a:scene3d>
          <a:sp3d>
            <a:bevelT w="152400" h="50800" prst="softRound"/>
          </a:sp3d>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3" name="Graphic 22">
            <a:extLst>
              <a:ext uri="{FF2B5EF4-FFF2-40B4-BE49-F238E27FC236}">
                <a16:creationId xmlns:a16="http://schemas.microsoft.com/office/drawing/2014/main" id="{B9FFF4A3-5917-7A8F-893A-2E07C71FFDC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813265" y="4112650"/>
            <a:ext cx="2107280" cy="2107280"/>
          </a:xfrm>
          <a:prstGeom prst="rect">
            <a:avLst/>
          </a:prstGeom>
        </p:spPr>
      </p:pic>
    </p:spTree>
    <p:extLst>
      <p:ext uri="{BB962C8B-B14F-4D97-AF65-F5344CB8AC3E}">
        <p14:creationId xmlns:p14="http://schemas.microsoft.com/office/powerpoint/2010/main" val="4092285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1808402"/>
            <a:ext cx="10515600" cy="1325563"/>
          </a:xfrm>
        </p:spPr>
        <p:txBody>
          <a:bodyPr vert="horz" lIns="91440" tIns="45720" rIns="91440" bIns="45720" rtlCol="0" anchor="ctr">
            <a:noAutofit/>
          </a:bodyPr>
          <a:lstStyle/>
          <a:p>
            <a:pPr>
              <a:lnSpc>
                <a:spcPct val="100000"/>
              </a:lnSpc>
              <a:spcBef>
                <a:spcPts val="1000"/>
              </a:spcBef>
              <a:spcAft>
                <a:spcPts val="600"/>
              </a:spcAft>
            </a:pPr>
            <a:r>
              <a:rPr lang="en-US" sz="4800" dirty="0"/>
              <a:t>Doorway Recovery Videos</a:t>
            </a:r>
          </a:p>
        </p:txBody>
      </p:sp>
      <p:sp>
        <p:nvSpPr>
          <p:cNvPr id="3" name="Content Placeholder 2">
            <a:extLst>
              <a:ext uri="{FF2B5EF4-FFF2-40B4-BE49-F238E27FC236}">
                <a16:creationId xmlns:a16="http://schemas.microsoft.com/office/drawing/2014/main" id="{464C2D3F-E24E-3BBE-E729-732ABB142ED9}"/>
              </a:ext>
            </a:extLst>
          </p:cNvPr>
          <p:cNvSpPr>
            <a:spLocks noGrp="1"/>
          </p:cNvSpPr>
          <p:nvPr>
            <p:ph sz="quarter" idx="15"/>
          </p:nvPr>
        </p:nvSpPr>
        <p:spPr>
          <a:xfrm>
            <a:off x="1926764" y="3037399"/>
            <a:ext cx="8643272" cy="815975"/>
          </a:xfrm>
        </p:spPr>
        <p:txBody>
          <a:bodyPr/>
          <a:lstStyle/>
          <a:p>
            <a:pPr marL="0" indent="0" algn="ctr">
              <a:buNone/>
            </a:pPr>
            <a:r>
              <a:rPr lang="en-US" sz="2400" dirty="0">
                <a:solidFill>
                  <a:srgbClr val="000000"/>
                </a:solidFill>
              </a:rPr>
              <a:t>Permission to Use &amp; Video Credit provided by </a:t>
            </a:r>
            <a:br>
              <a:rPr lang="en-US" sz="2400" dirty="0">
                <a:solidFill>
                  <a:srgbClr val="000000"/>
                </a:solidFill>
              </a:rPr>
            </a:br>
            <a:r>
              <a:rPr lang="en-US" sz="2400" dirty="0">
                <a:solidFill>
                  <a:srgbClr val="000000"/>
                </a:solidFill>
              </a:rPr>
              <a:t>New Hampshire Department of Health and Human Services</a:t>
            </a:r>
            <a:endParaRPr lang="en-IN" sz="2400" dirty="0"/>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r>
              <a:rPr lang="en-US" dirty="0">
                <a:hlinkClick r:id="rId3"/>
              </a:rPr>
              <a:t>Jessica’s Story: Connections Changed Her Life </a:t>
            </a:r>
            <a:endParaRPr lang="en-US" dirty="0"/>
          </a:p>
        </p:txBody>
      </p:sp>
    </p:spTree>
    <p:extLst>
      <p:ext uri="{BB962C8B-B14F-4D97-AF65-F5344CB8AC3E}">
        <p14:creationId xmlns:p14="http://schemas.microsoft.com/office/powerpoint/2010/main" val="3769447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194890" y="3252436"/>
            <a:ext cx="4576176" cy="2395538"/>
          </a:xfrm>
        </p:spPr>
        <p:txBody>
          <a:bodyPr/>
          <a:lstStyle/>
          <a:p>
            <a:r>
              <a:rPr lang="en-US" dirty="0"/>
              <a:t>Connect with programs that are developing tools and implementing practices and protocols to support their collaborative</a:t>
            </a:r>
          </a:p>
          <a:p>
            <a:r>
              <a:rPr lang="en-US" dirty="0"/>
              <a:t>Training and technical assistance to support collaboration and systems change</a:t>
            </a:r>
          </a:p>
        </p:txBody>
      </p:sp>
      <p:pic>
        <p:nvPicPr>
          <p:cNvPr id="6" name="Picture 5" descr="National Center on Substance Abuse and Child Welfare logo.">
            <a:extLst>
              <a:ext uri="{FF2B5EF4-FFF2-40B4-BE49-F238E27FC236}">
                <a16:creationId xmlns:a16="http://schemas.microsoft.com/office/drawing/2014/main" id="{D2B01079-90B3-7D22-0EE1-A6AD7407B467}"/>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dirty="0"/>
              <a:t>https://ncsacw.acf.hhs.gov/</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err="1"/>
              <a:t>ncsacw@cffutures.org</a:t>
            </a:r>
            <a:endParaRPr lang="en-US"/>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a:t>Toll-Free @ 1-866-493-2758</a:t>
            </a:r>
          </a:p>
        </p:txBody>
      </p:sp>
    </p:spTree>
    <p:extLst>
      <p:ext uri="{BB962C8B-B14F-4D97-AF65-F5344CB8AC3E}">
        <p14:creationId xmlns:p14="http://schemas.microsoft.com/office/powerpoint/2010/main" val="1560383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F518C98C-F88D-FD11-3B6C-117A2168111E}"/>
              </a:ext>
            </a:extLst>
          </p:cNvPr>
          <p:cNvSpPr>
            <a:spLocks noGrp="1"/>
          </p:cNvSpPr>
          <p:nvPr>
            <p:ph type="ctrTitle"/>
          </p:nvPr>
        </p:nvSpPr>
        <p:spPr/>
        <p:txBody>
          <a:bodyPr/>
          <a:lstStyle/>
          <a:p>
            <a:r>
              <a:rPr lang="en-US" sz="4800" dirty="0">
                <a:solidFill>
                  <a:prstClr val="white"/>
                </a:solidFill>
                <a:latin typeface="+mj-lt"/>
              </a:rPr>
              <a:t>References</a:t>
            </a:r>
            <a:endParaRPr lang="en-US" dirty="0">
              <a:latin typeface="+mj-lt"/>
            </a:endParaRPr>
          </a:p>
        </p:txBody>
      </p:sp>
    </p:spTree>
    <p:extLst>
      <p:ext uri="{BB962C8B-B14F-4D97-AF65-F5344CB8AC3E}">
        <p14:creationId xmlns:p14="http://schemas.microsoft.com/office/powerpoint/2010/main" val="3536638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31D-EBF5-3A5D-DE76-0C0B41E4BB79}"/>
              </a:ext>
            </a:extLst>
          </p:cNvPr>
          <p:cNvSpPr>
            <a:spLocks noGrp="1"/>
          </p:cNvSpPr>
          <p:nvPr>
            <p:ph type="title"/>
          </p:nvPr>
        </p:nvSpPr>
        <p:spPr>
          <a:xfrm>
            <a:off x="0" y="0"/>
            <a:ext cx="12192000" cy="1216152"/>
          </a:xfrm>
          <a:solidFill>
            <a:schemeClr val="tx2"/>
          </a:solidFill>
        </p:spPr>
        <p:txBody>
          <a:bodyPr/>
          <a:lstStyle/>
          <a:p>
            <a:r>
              <a:rPr lang="en-US" dirty="0"/>
              <a:t>References, 1 of 4 </a:t>
            </a:r>
          </a:p>
        </p:txBody>
      </p:sp>
      <p:sp>
        <p:nvSpPr>
          <p:cNvPr id="3" name="Content Placeholder 2">
            <a:extLst>
              <a:ext uri="{FF2B5EF4-FFF2-40B4-BE49-F238E27FC236}">
                <a16:creationId xmlns:a16="http://schemas.microsoft.com/office/drawing/2014/main" id="{6E84DB23-FB08-2DA3-74E0-14F074656CBC}"/>
              </a:ext>
            </a:extLst>
          </p:cNvPr>
          <p:cNvSpPr>
            <a:spLocks noGrp="1"/>
          </p:cNvSpPr>
          <p:nvPr>
            <p:ph idx="1"/>
          </p:nvPr>
        </p:nvSpPr>
        <p:spPr>
          <a:xfrm>
            <a:off x="627017" y="1343152"/>
            <a:ext cx="10782011" cy="4715416"/>
          </a:xfrm>
        </p:spPr>
        <p:txBody>
          <a:bodyPr vert="horz" lIns="91440" tIns="45720" rIns="91440" bIns="45720" rtlCol="0" anchor="t">
            <a:noAutofit/>
          </a:bodyPr>
          <a:lstStyle/>
          <a:p>
            <a:pPr>
              <a:lnSpc>
                <a:spcPct val="100000"/>
              </a:lnSpc>
              <a:spcBef>
                <a:spcPts val="600"/>
              </a:spcBef>
            </a:pPr>
            <a:r>
              <a:rPr lang="en-US" sz="1400" dirty="0"/>
              <a:t>Advokids. (n.d.). </a:t>
            </a:r>
            <a:r>
              <a:rPr lang="en-US" sz="1400" i="1" dirty="0"/>
              <a:t>Adverse childhood experience study (ACES). </a:t>
            </a:r>
            <a:r>
              <a:rPr lang="en-US" sz="1400" dirty="0">
                <a:hlinkClick r:id="rId4"/>
              </a:rPr>
              <a:t>https://advokids.org/adverse-childhood-experience-study-aces/</a:t>
            </a:r>
            <a:r>
              <a:rPr lang="en-US" sz="1400" dirty="0"/>
              <a:t> </a:t>
            </a:r>
          </a:p>
          <a:p>
            <a:pPr>
              <a:lnSpc>
                <a:spcPct val="100000"/>
              </a:lnSpc>
              <a:spcBef>
                <a:spcPts val="600"/>
              </a:spcBef>
            </a:pPr>
            <a:r>
              <a:rPr lang="en-US" sz="1400" noProof="0" dirty="0"/>
              <a:t>Aktar, E., Qu, J., Lawrence, P. J., Tollenaar, M. S., Elzinga, B. M., &amp; Bögels, S. M. (2019). Fetal and infant outcomes in the offspring of parents with perinatal mental disorders: E</a:t>
            </a:r>
            <a:r>
              <a:rPr lang="en-US" sz="1400" dirty="0"/>
              <a:t>arliest </a:t>
            </a:r>
            <a:r>
              <a:rPr lang="en-US" sz="1400" noProof="0" dirty="0"/>
              <a:t>influences.</a:t>
            </a:r>
            <a:r>
              <a:rPr lang="en-US" sz="1400" dirty="0"/>
              <a:t> </a:t>
            </a:r>
            <a:r>
              <a:rPr lang="en-US" sz="1400" i="1" noProof="0" dirty="0"/>
              <a:t>Frontiers in </a:t>
            </a:r>
            <a:r>
              <a:rPr lang="en-US" sz="1400" i="1" dirty="0"/>
              <a:t>Psychiatry</a:t>
            </a:r>
            <a:r>
              <a:rPr lang="en-US" sz="1400" i="1" noProof="0" dirty="0"/>
              <a:t>,</a:t>
            </a:r>
            <a:r>
              <a:rPr lang="en-US" sz="1400" i="1" dirty="0"/>
              <a:t> 10</a:t>
            </a:r>
            <a:r>
              <a:rPr lang="en-US" sz="1400" noProof="0" dirty="0"/>
              <a:t>, </a:t>
            </a:r>
            <a:r>
              <a:rPr lang="en-US" sz="1400" dirty="0"/>
              <a:t>391. </a:t>
            </a:r>
            <a:r>
              <a:rPr lang="en-US" sz="1400" noProof="0" dirty="0">
                <a:hlinkClick r:id="rId5"/>
              </a:rPr>
              <a:t>https://</a:t>
            </a:r>
            <a:r>
              <a:rPr lang="en-US" sz="1400" dirty="0">
                <a:hlinkClick r:id="rId5"/>
              </a:rPr>
              <a:t>doi</a:t>
            </a:r>
            <a:r>
              <a:rPr lang="en-US" sz="1400" noProof="0" dirty="0">
                <a:hlinkClick r:id="rId5"/>
              </a:rPr>
              <a:t>.</a:t>
            </a:r>
            <a:r>
              <a:rPr lang="en-US" sz="1400" dirty="0">
                <a:hlinkClick r:id="rId5"/>
              </a:rPr>
              <a:t>org</a:t>
            </a:r>
            <a:r>
              <a:rPr lang="en-US" sz="1400" noProof="0" dirty="0">
                <a:hlinkClick r:id="rId5"/>
              </a:rPr>
              <a:t>/</a:t>
            </a:r>
            <a:r>
              <a:rPr lang="en-US" sz="1400" dirty="0">
                <a:hlinkClick r:id="rId5"/>
              </a:rPr>
              <a:t>10.3389</a:t>
            </a:r>
            <a:r>
              <a:rPr lang="en-US" sz="1400" noProof="0" dirty="0">
                <a:hlinkClick r:id="rId5"/>
              </a:rPr>
              <a:t>/</a:t>
            </a:r>
            <a:r>
              <a:rPr lang="en-US" sz="1400" dirty="0">
                <a:hlinkClick r:id="rId5"/>
              </a:rPr>
              <a:t>fpsyt.2019.00391</a:t>
            </a:r>
            <a:endParaRPr lang="en-US" sz="1400" dirty="0"/>
          </a:p>
          <a:p>
            <a:pPr>
              <a:lnSpc>
                <a:spcPct val="100000"/>
              </a:lnSpc>
              <a:spcBef>
                <a:spcPts val="600"/>
              </a:spcBef>
            </a:pPr>
            <a:r>
              <a:rPr lang="en-US" sz="1400" noProof="0" dirty="0"/>
              <a:t>American College of Obstetricians and Gynecologists. (2017). </a:t>
            </a:r>
            <a:r>
              <a:rPr lang="en-US" sz="1400" dirty="0"/>
              <a:t>Committee opinion No. 711: </a:t>
            </a:r>
            <a:r>
              <a:rPr lang="en-US" sz="1400" noProof="0" dirty="0"/>
              <a:t>Opioid use and opioid use disorder in pregnancy. </a:t>
            </a:r>
            <a:r>
              <a:rPr lang="en-US" sz="1400" i="1" noProof="0" dirty="0"/>
              <a:t>Obstetrics &amp;</a:t>
            </a:r>
            <a:r>
              <a:rPr lang="en-US" sz="1400" i="1" dirty="0"/>
              <a:t> </a:t>
            </a:r>
            <a:r>
              <a:rPr lang="en-US" sz="1400" i="1" noProof="0" dirty="0"/>
              <a:t>Gynecology, 130</a:t>
            </a:r>
            <a:r>
              <a:rPr lang="en-US" sz="1400" noProof="0" dirty="0"/>
              <a:t>(2), e81–e94.</a:t>
            </a:r>
            <a:r>
              <a:rPr lang="en-US" sz="1400" dirty="0"/>
              <a:t> </a:t>
            </a:r>
            <a:r>
              <a:rPr lang="en-US" sz="1400" dirty="0">
                <a:hlinkClick r:id="rId6"/>
              </a:rPr>
              <a:t>https://doi.org/10.1097/AOG.0000000000002235</a:t>
            </a:r>
            <a:endParaRPr lang="en-US" sz="1400" dirty="0"/>
          </a:p>
          <a:p>
            <a:pPr>
              <a:lnSpc>
                <a:spcPct val="100000"/>
              </a:lnSpc>
              <a:spcBef>
                <a:spcPts val="600"/>
              </a:spcBef>
            </a:pPr>
            <a:r>
              <a:rPr lang="en-US" sz="1400" noProof="0" dirty="0"/>
              <a:t>Baldacchino, A., Arbuckle, K., Petrie, D. J., &amp; McCowan, C. (2014). Neurobehavioral consequences of chronic intrauterine opioid exposure in infants and preschool children:</a:t>
            </a:r>
            <a:r>
              <a:rPr lang="en-US" sz="1400" dirty="0"/>
              <a:t> A </a:t>
            </a:r>
            <a:r>
              <a:rPr lang="en-US" sz="1400" noProof="0" dirty="0"/>
              <a:t>systematic review and meta-analysis.</a:t>
            </a:r>
            <a:r>
              <a:rPr lang="en-US" sz="1400" dirty="0"/>
              <a:t> </a:t>
            </a:r>
            <a:r>
              <a:rPr lang="en-US" sz="1400" i="1" noProof="0" dirty="0"/>
              <a:t>BMC </a:t>
            </a:r>
            <a:r>
              <a:rPr lang="en-US" sz="1400" i="1" dirty="0"/>
              <a:t>Psychiatry, 14</a:t>
            </a:r>
            <a:r>
              <a:rPr lang="en-US" sz="1400" noProof="0" dirty="0"/>
              <a:t>, 104. </a:t>
            </a:r>
            <a:r>
              <a:rPr lang="en-US" sz="1400" dirty="0">
                <a:hlinkClick r:id="rId7"/>
              </a:rPr>
              <a:t>https://doi.org/10.1186/1471-244X-14-104</a:t>
            </a:r>
            <a:r>
              <a:rPr lang="en-US" sz="1400" dirty="0"/>
              <a:t> </a:t>
            </a:r>
            <a:endParaRPr lang="en-US" sz="1400" noProof="0" dirty="0"/>
          </a:p>
          <a:p>
            <a:pPr>
              <a:lnSpc>
                <a:spcPct val="100000"/>
              </a:lnSpc>
              <a:spcBef>
                <a:spcPts val="600"/>
              </a:spcBef>
            </a:pPr>
            <a:r>
              <a:rPr lang="en-US" sz="1400" noProof="0" dirty="0"/>
              <a:t>Bandstra, E. S., Morrow, C. E., Mansoor, E., &amp; Accornero, V. H. (2010). Prenatal drug exposure: Infant and toddler outcomes. </a:t>
            </a:r>
            <a:r>
              <a:rPr lang="en-US" sz="1400" i="1" noProof="0" dirty="0"/>
              <a:t>Journal of Addictive Diseases, 29</a:t>
            </a:r>
            <a:r>
              <a:rPr lang="en-US" sz="1400" noProof="0" dirty="0"/>
              <a:t>(2), 245–258. </a:t>
            </a:r>
            <a:r>
              <a:rPr lang="en-US" sz="1400" dirty="0">
                <a:hlinkClick r:id="rId8"/>
              </a:rPr>
              <a:t>https://doi.org/10.1080/10550881003684871</a:t>
            </a:r>
            <a:r>
              <a:rPr lang="en-US" sz="1400" dirty="0"/>
              <a:t> </a:t>
            </a:r>
            <a:endParaRPr lang="en-US" sz="1400" noProof="0" dirty="0"/>
          </a:p>
          <a:p>
            <a:pPr>
              <a:lnSpc>
                <a:spcPct val="100000"/>
              </a:lnSpc>
              <a:spcBef>
                <a:spcPts val="600"/>
              </a:spcBef>
            </a:pPr>
            <a:r>
              <a:rPr lang="en-US" sz="1400" dirty="0"/>
              <a:t>Behnke, M., Smith, V. C., Committee on Substance Abuse, &amp; Committee on Fetus and Newborn. (2013). Prenatal substance abuse: Short- and long-term effects on the exposed fetus. </a:t>
            </a:r>
            <a:r>
              <a:rPr lang="en-US" sz="1400" i="1" dirty="0"/>
              <a:t>Pediatrics, 131</a:t>
            </a:r>
            <a:r>
              <a:rPr lang="en-US" sz="1400" dirty="0"/>
              <a:t>(3), e1009–e1024. </a:t>
            </a:r>
            <a:r>
              <a:rPr lang="en-US" sz="1400" dirty="0">
                <a:hlinkClick r:id="rId9"/>
              </a:rPr>
              <a:t>https://doi.org/10.1542/peds.2012-3931</a:t>
            </a:r>
            <a:r>
              <a:rPr lang="en-US" sz="1400" dirty="0"/>
              <a:t> </a:t>
            </a:r>
          </a:p>
          <a:p>
            <a:pPr>
              <a:lnSpc>
                <a:spcPct val="100000"/>
              </a:lnSpc>
              <a:spcBef>
                <a:spcPts val="600"/>
              </a:spcBef>
            </a:pPr>
            <a:r>
              <a:rPr lang="en-US" sz="1400" dirty="0"/>
              <a:t>Center for Children and Family Futures. </a:t>
            </a:r>
            <a:r>
              <a:rPr lang="en-US" sz="1400"/>
              <a:t>(2024). </a:t>
            </a:r>
            <a:r>
              <a:rPr lang="en-US" sz="1400" i="1" dirty="0"/>
              <a:t>Analyses of the 2021 Adoption and Foster Care Analysis and Reporting System from the National Data Archive on Child Abuse and Neglect </a:t>
            </a:r>
            <a:r>
              <a:rPr lang="en-US" sz="1400" dirty="0"/>
              <a:t>(file number 274) [Data set]. NDACAN. </a:t>
            </a:r>
            <a:r>
              <a:rPr lang="en-US" sz="1400" dirty="0">
                <a:hlinkClick r:id="rId10"/>
              </a:rPr>
              <a:t>https://www.ndacan.acf.hhs.gov/</a:t>
            </a:r>
            <a:r>
              <a:rPr lang="en-US" sz="1400" dirty="0"/>
              <a:t> </a:t>
            </a:r>
            <a:endParaRPr lang="en-US" sz="1400" noProof="0" dirty="0"/>
          </a:p>
          <a:p>
            <a:pPr>
              <a:lnSpc>
                <a:spcPct val="100000"/>
              </a:lnSpc>
              <a:spcBef>
                <a:spcPts val="600"/>
              </a:spcBef>
            </a:pPr>
            <a:r>
              <a:rPr lang="en-US" sz="1400" dirty="0"/>
              <a:t>Center on the Developing Child. (2020). </a:t>
            </a:r>
            <a:r>
              <a:rPr lang="en-US" sz="1400" i="1" dirty="0"/>
              <a:t>ACEs and toxic stress: Frequently asked questions. </a:t>
            </a:r>
            <a:r>
              <a:rPr lang="en-US" sz="1400" dirty="0"/>
              <a:t>Harvard University. </a:t>
            </a:r>
            <a:r>
              <a:rPr lang="en-US" sz="1400" dirty="0">
                <a:hlinkClick r:id="rId11"/>
              </a:rPr>
              <a:t>https://developingchild.harvard.edu/resources/aces-and-toxic-stress-frequently-asked-questions/</a:t>
            </a:r>
            <a:r>
              <a:rPr lang="en-US" sz="1400" dirty="0"/>
              <a:t> </a:t>
            </a:r>
          </a:p>
          <a:p>
            <a:pPr>
              <a:lnSpc>
                <a:spcPct val="100000"/>
              </a:lnSpc>
              <a:spcBef>
                <a:spcPts val="600"/>
              </a:spcBef>
            </a:pPr>
            <a:r>
              <a:rPr lang="en-US" sz="1400" dirty="0">
                <a:cs typeface="Arial" panose="020B0604020202020204" pitchFamily="34" charset="0"/>
              </a:rPr>
              <a:t>Centers for Disease Control and Prevention (2019</a:t>
            </a:r>
            <a:r>
              <a:rPr lang="en-US" sz="1400" i="1" dirty="0">
                <a:cs typeface="Arial" panose="020B0604020202020204" pitchFamily="34" charset="0"/>
              </a:rPr>
              <a:t>). Adverse childhood experiences (ACEs) prevention resource for action: A compilation of the best available evidence.</a:t>
            </a:r>
            <a:r>
              <a:rPr lang="en-US" sz="1400" dirty="0">
                <a:cs typeface="Arial" panose="020B0604020202020204" pitchFamily="34" charset="0"/>
              </a:rPr>
              <a:t> National Center for Injury Prevention and Control. </a:t>
            </a:r>
            <a:r>
              <a:rPr lang="en-US" sz="1400" dirty="0">
                <a:cs typeface="Arial" panose="020B0604020202020204" pitchFamily="34" charset="0"/>
                <a:hlinkClick r:id="rId12"/>
              </a:rPr>
              <a:t>https://www.cdc.gov/violenceprevention/pdf/ACEs-Prevention-Resource_508.pdf</a:t>
            </a:r>
            <a:r>
              <a:rPr lang="en-US" sz="1400" dirty="0">
                <a:cs typeface="Arial" panose="020B0604020202020204" pitchFamily="34" charset="0"/>
              </a:rPr>
              <a:t> </a:t>
            </a:r>
            <a:endParaRPr lang="en-US" sz="1400" dirty="0"/>
          </a:p>
          <a:p>
            <a:pPr>
              <a:lnSpc>
                <a:spcPct val="100000"/>
              </a:lnSpc>
              <a:spcBef>
                <a:spcPts val="600"/>
              </a:spcBef>
            </a:pPr>
            <a:r>
              <a:rPr lang="en-US" sz="1400" dirty="0"/>
              <a:t>Centers for Disease Control and Prevention. (2021). </a:t>
            </a:r>
            <a:r>
              <a:rPr lang="en-US" sz="1400" i="1" dirty="0"/>
              <a:t>We can prevent childhood adversity. </a:t>
            </a:r>
            <a:r>
              <a:rPr lang="en-US" sz="1400" dirty="0"/>
              <a:t>National Center for Injury Prevention and Control, Division of Violence Prevention. </a:t>
            </a:r>
            <a:r>
              <a:rPr lang="en-US" sz="1400" dirty="0">
                <a:hlinkClick r:id="rId13"/>
              </a:rPr>
              <a:t>https://vetoviolence.cdc.gov/apps/aces-infographic/</a:t>
            </a:r>
            <a:r>
              <a:rPr lang="en-US" sz="1400" dirty="0"/>
              <a:t> </a:t>
            </a:r>
            <a:endParaRPr lang="en-US" sz="1400" dirty="0">
              <a:hlinkClick r:id="rId1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968021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31D-EBF5-3A5D-DE76-0C0B41E4BB79}"/>
              </a:ext>
            </a:extLst>
          </p:cNvPr>
          <p:cNvSpPr>
            <a:spLocks noGrp="1"/>
          </p:cNvSpPr>
          <p:nvPr>
            <p:ph type="title"/>
          </p:nvPr>
        </p:nvSpPr>
        <p:spPr>
          <a:xfrm>
            <a:off x="0" y="0"/>
            <a:ext cx="12192000" cy="1216152"/>
          </a:xfrm>
          <a:solidFill>
            <a:schemeClr val="tx2"/>
          </a:solidFill>
        </p:spPr>
        <p:txBody>
          <a:bodyPr/>
          <a:lstStyle/>
          <a:p>
            <a:r>
              <a:rPr lang="en-US" dirty="0"/>
              <a:t>References, 2 of 4 </a:t>
            </a:r>
          </a:p>
        </p:txBody>
      </p:sp>
      <p:sp>
        <p:nvSpPr>
          <p:cNvPr id="3" name="Content Placeholder 2">
            <a:extLst>
              <a:ext uri="{FF2B5EF4-FFF2-40B4-BE49-F238E27FC236}">
                <a16:creationId xmlns:a16="http://schemas.microsoft.com/office/drawing/2014/main" id="{6E84DB23-FB08-2DA3-74E0-14F074656CBC}"/>
              </a:ext>
            </a:extLst>
          </p:cNvPr>
          <p:cNvSpPr>
            <a:spLocks noGrp="1"/>
          </p:cNvSpPr>
          <p:nvPr>
            <p:ph idx="1"/>
          </p:nvPr>
        </p:nvSpPr>
        <p:spPr>
          <a:xfrm>
            <a:off x="640080" y="1444752"/>
            <a:ext cx="10716768" cy="4715416"/>
          </a:xfrm>
        </p:spPr>
        <p:txBody>
          <a:bodyPr vert="horz" lIns="91440" tIns="45720" rIns="91440" bIns="45720" rtlCol="0" anchor="t">
            <a:noAutofit/>
          </a:bodyPr>
          <a:lstStyle/>
          <a:p>
            <a:r>
              <a:rPr lang="en-US" sz="1400" dirty="0"/>
              <a:t>Centers for Disease Control and Prevention. (2023). </a:t>
            </a:r>
            <a:r>
              <a:rPr lang="en-US" sz="1400" i="1" dirty="0"/>
              <a:t>Milestone moments checklist. </a:t>
            </a:r>
            <a:r>
              <a:rPr lang="en-US" sz="1400" dirty="0"/>
              <a:t>The National Center on Birth Defects and Developmental Disabilities, U.S. Department of Health and Human Services. </a:t>
            </a:r>
            <a:r>
              <a:rPr lang="en-US" sz="1400" dirty="0">
                <a:hlinkClick r:id="rId3"/>
              </a:rPr>
              <a:t>https://www.cdc.gov/ncbddd/actearly/pdf/LTSAE-Checklist_COMPLIANT_30MCorrection_508.pdf</a:t>
            </a:r>
            <a:r>
              <a:rPr lang="en-US" sz="1400" dirty="0"/>
              <a:t> </a:t>
            </a:r>
          </a:p>
          <a:p>
            <a:r>
              <a:rPr lang="en-US" sz="1400" kern="1200" dirty="0">
                <a:solidFill>
                  <a:srgbClr val="000000"/>
                </a:solidFill>
                <a:effectLst/>
                <a:ea typeface="Arial" panose="020B0604020202020204" pitchFamily="34" charset="0"/>
              </a:rPr>
              <a:t>Centers for Disease Control and Prevention. (</a:t>
            </a:r>
            <a:r>
              <a:rPr lang="en-US" sz="1400" kern="1200" dirty="0" err="1">
                <a:solidFill>
                  <a:srgbClr val="000000"/>
                </a:solidFill>
                <a:effectLst/>
                <a:ea typeface="Arial" panose="020B0604020202020204" pitchFamily="34" charset="0"/>
              </a:rPr>
              <a:t>2024a</a:t>
            </a:r>
            <a:r>
              <a:rPr lang="en-US" sz="1400" kern="1200" dirty="0">
                <a:solidFill>
                  <a:srgbClr val="000000"/>
                </a:solidFill>
                <a:effectLst/>
                <a:ea typeface="Arial" panose="020B0604020202020204" pitchFamily="34" charset="0"/>
              </a:rPr>
              <a:t>). </a:t>
            </a:r>
            <a:r>
              <a:rPr lang="en-US" sz="1400" i="1" kern="1200" dirty="0">
                <a:solidFill>
                  <a:srgbClr val="000000"/>
                </a:solidFill>
                <a:effectLst/>
                <a:ea typeface="Arial" panose="020B0604020202020204" pitchFamily="34" charset="0"/>
              </a:rPr>
              <a:t>Child abuse and neglect prevention: Risk and protective factors</a:t>
            </a:r>
            <a:r>
              <a:rPr lang="en-US" sz="1400" kern="1200" dirty="0">
                <a:solidFill>
                  <a:srgbClr val="000000"/>
                </a:solidFill>
                <a:effectLst/>
                <a:ea typeface="Arial" panose="020B0604020202020204" pitchFamily="34" charset="0"/>
              </a:rPr>
              <a:t>. </a:t>
            </a:r>
            <a:r>
              <a:rPr lang="en-US" sz="1400" u="sng" kern="1200" dirty="0">
                <a:solidFill>
                  <a:srgbClr val="000000"/>
                </a:solidFill>
                <a:effectLst/>
                <a:ea typeface="Arial" panose="020B0604020202020204" pitchFamily="34" charset="0"/>
                <a:hlinkClick r:id="rId4"/>
              </a:rPr>
              <a:t>https://www.cdc.gov/child-abuse-neglect/risk-factors/?CDC_AAref_Val=https://www.cdc.gov/violenceprevention/childabuseandneglect/riskprotectivefactors.html</a:t>
            </a:r>
            <a:endParaRPr lang="en-US" sz="1400" u="sng" kern="1200" dirty="0">
              <a:solidFill>
                <a:srgbClr val="000000"/>
              </a:solidFill>
              <a:effectLst/>
              <a:ea typeface="Arial" panose="020B0604020202020204" pitchFamily="34" charset="0"/>
            </a:endParaRPr>
          </a:p>
          <a:p>
            <a:r>
              <a:rPr lang="en-US" sz="1400" kern="1200" dirty="0">
                <a:solidFill>
                  <a:srgbClr val="000000"/>
                </a:solidFill>
                <a:effectLst/>
                <a:ea typeface="Arial" panose="020B0604020202020204" pitchFamily="34" charset="0"/>
              </a:rPr>
              <a:t>Centers for Disease Control and Prevention. (</a:t>
            </a:r>
            <a:r>
              <a:rPr lang="en-US" sz="1400" kern="1200" dirty="0" err="1">
                <a:solidFill>
                  <a:srgbClr val="000000"/>
                </a:solidFill>
                <a:effectLst/>
                <a:ea typeface="Arial" panose="020B0604020202020204" pitchFamily="34" charset="0"/>
              </a:rPr>
              <a:t>2024b</a:t>
            </a:r>
            <a:r>
              <a:rPr lang="en-US" sz="1400" kern="1200" dirty="0">
                <a:solidFill>
                  <a:srgbClr val="000000"/>
                </a:solidFill>
                <a:effectLst/>
                <a:ea typeface="Arial" panose="020B0604020202020204" pitchFamily="34" charset="0"/>
              </a:rPr>
              <a:t>). </a:t>
            </a:r>
            <a:r>
              <a:rPr lang="en-US" sz="1400" i="1" kern="1200" dirty="0">
                <a:solidFill>
                  <a:srgbClr val="000000"/>
                </a:solidFill>
                <a:effectLst/>
                <a:ea typeface="Arial" panose="020B0604020202020204" pitchFamily="34" charset="0"/>
              </a:rPr>
              <a:t>Youth risk behavior survey data summary &amp; trends report: 2013-2023. </a:t>
            </a:r>
            <a:r>
              <a:rPr lang="en-US" sz="1400" u="sng" kern="1200" dirty="0">
                <a:solidFill>
                  <a:srgbClr val="000000"/>
                </a:solidFill>
                <a:effectLst/>
                <a:ea typeface="Arial" panose="020B0604020202020204" pitchFamily="34" charset="0"/>
                <a:hlinkClick r:id="rId5"/>
              </a:rPr>
              <a:t>https://www.cdc.gov/yrbs/dstr/index.html</a:t>
            </a:r>
            <a:r>
              <a:rPr lang="en-US" sz="1400" kern="1200" dirty="0">
                <a:solidFill>
                  <a:srgbClr val="000000"/>
                </a:solidFill>
                <a:effectLst/>
                <a:ea typeface="Arial" panose="020B0604020202020204" pitchFamily="34" charset="0"/>
              </a:rPr>
              <a:t> </a:t>
            </a:r>
            <a:endParaRPr lang="en-US" sz="1400" dirty="0"/>
          </a:p>
          <a:p>
            <a:r>
              <a:rPr lang="en-US" sz="1400" dirty="0"/>
              <a:t>Child Welfare Information Gateway. (2021). </a:t>
            </a:r>
            <a:r>
              <a:rPr lang="en-US" sz="1400" i="1" dirty="0"/>
              <a:t>Parental substance use: A primer for child welfare professionals</a:t>
            </a:r>
            <a:r>
              <a:rPr lang="en-US" sz="1400" dirty="0"/>
              <a:t>. Administration for Children and Families, U.S Department of Health and Human Services, Children’s Bureau. </a:t>
            </a:r>
            <a:r>
              <a:rPr lang="en-US" sz="1400" dirty="0">
                <a:hlinkClick r:id="rId6"/>
              </a:rPr>
              <a:t>https://www.childwelfare.gov/pubPDFs/parentalsubuse.pdf</a:t>
            </a:r>
            <a:r>
              <a:rPr lang="en-US" sz="1400" dirty="0"/>
              <a:t> </a:t>
            </a:r>
          </a:p>
          <a:p>
            <a:r>
              <a:rPr lang="en-US" sz="1400" dirty="0"/>
              <a:t>Children's Bureau. (2022). </a:t>
            </a:r>
            <a:r>
              <a:rPr lang="en-US" sz="1400" i="1" dirty="0"/>
              <a:t>Quality improvement center on engaging youth in finding permanency - QIC-EY. </a:t>
            </a:r>
            <a:r>
              <a:rPr lang="en-US" sz="1400" dirty="0"/>
              <a:t>Administration for Children and Families, U.S Department of Health and Human Services. </a:t>
            </a:r>
            <a:r>
              <a:rPr lang="en-US" sz="1400" dirty="0">
                <a:hlinkClick r:id="rId7"/>
              </a:rPr>
              <a:t>https://qic-ey.org/wp-content/uploads/2022/02/QIC-EY-2022-Summary-final.pdf</a:t>
            </a:r>
            <a:r>
              <a:rPr lang="en-US" sz="1400" dirty="0"/>
              <a:t> </a:t>
            </a:r>
          </a:p>
          <a:p>
            <a:r>
              <a:rPr lang="en-US" sz="1400" dirty="0"/>
              <a:t>Fill, M-M. A., Miller, A. M., Wilkinson, R. H., Warren, M. D., Dunn, W. S., &amp; Jones, T. F. (2018). Educational disabilities among children born with neonatal abstinence syndrome. </a:t>
            </a:r>
            <a:r>
              <a:rPr lang="en-US" sz="1400" i="1" dirty="0"/>
              <a:t>Pediatrics, 142</a:t>
            </a:r>
            <a:r>
              <a:rPr lang="en-US" sz="1400" dirty="0"/>
              <a:t>(3). </a:t>
            </a:r>
            <a:r>
              <a:rPr lang="en-US" sz="1400" dirty="0">
                <a:hlinkClick r:id="rId8"/>
              </a:rPr>
              <a:t>https://doi.org/10.1542/peds.2018-0562</a:t>
            </a:r>
            <a:r>
              <a:rPr lang="en-US" sz="1400" dirty="0"/>
              <a:t> </a:t>
            </a:r>
          </a:p>
          <a:p>
            <a:r>
              <a:rPr lang="en-US" sz="1400" dirty="0"/>
              <a:t>Fraley, C. R. (2018). </a:t>
            </a:r>
            <a:r>
              <a:rPr lang="en-US" sz="1400" i="1" dirty="0"/>
              <a:t>Adult attachment theory and research: A brief overview. </a:t>
            </a:r>
            <a:r>
              <a:rPr lang="en-US" sz="1400" dirty="0"/>
              <a:t>University of Illinois at Urbana-Champaign, Department of Psychology. </a:t>
            </a:r>
            <a:r>
              <a:rPr lang="en-US" sz="1400" dirty="0">
                <a:hlinkClick r:id="rId9"/>
              </a:rPr>
              <a:t>http://labs.psychology.illinois.edu/~rcfraley/attachment.htm</a:t>
            </a:r>
            <a:r>
              <a:rPr lang="en-US" sz="1400" dirty="0"/>
              <a:t> </a:t>
            </a:r>
          </a:p>
          <a:p>
            <a:r>
              <a:rPr lang="pt-BR" sz="1400" dirty="0">
                <a:solidFill>
                  <a:srgbClr val="000000"/>
                </a:solidFill>
                <a:effectLst/>
                <a:ea typeface="Calibri" panose="020F0502020204030204" pitchFamily="34" charset="0"/>
                <a:cs typeface="Times New Roman" panose="02020603050405020304" pitchFamily="18" charset="0"/>
              </a:rPr>
              <a:t>Ko, J. Y., D’Angelo, V. D., Haight, S. C., Morrow, B., Cox, S., Salvesen von Essen, B., Strahan, A. E., Harrison, L., Tevendale, H. D., Warner, L., Kroelinger, C. D., &amp; Barfield, W. D. (2020). </a:t>
            </a:r>
            <a:r>
              <a:rPr lang="en-US" sz="1400" i="1" dirty="0">
                <a:solidFill>
                  <a:srgbClr val="000000"/>
                </a:solidFill>
                <a:effectLst/>
                <a:ea typeface="Calibri" panose="020F0502020204030204" pitchFamily="34" charset="0"/>
                <a:cs typeface="Times New Roman" panose="02020603050405020304" pitchFamily="18" charset="0"/>
              </a:rPr>
              <a:t>Vital signs: Prescription opioid pain reliever use during pregnancy — 34 U.S. jurisdictions, 2019 </a:t>
            </a:r>
            <a:r>
              <a:rPr lang="en-US" sz="1400" dirty="0">
                <a:solidFill>
                  <a:srgbClr val="000000"/>
                </a:solidFill>
                <a:effectLst/>
                <a:ea typeface="Calibri" panose="020F0502020204030204" pitchFamily="34" charset="0"/>
                <a:cs typeface="Times New Roman" panose="02020603050405020304" pitchFamily="18" charset="0"/>
              </a:rPr>
              <a:t>(Morbidity and Mortality Weekly Report, Vol. 69 No. 28, 897–903). U.S. Department of Health and Human Services, Centers for Disease Control and Prevention. </a:t>
            </a:r>
            <a:r>
              <a:rPr lang="en-US" sz="1400" u="sng" dirty="0">
                <a:solidFill>
                  <a:srgbClr val="000000"/>
                </a:solidFill>
                <a:effectLst/>
                <a:ea typeface="Calibri" panose="020F0502020204030204" pitchFamily="34" charset="0"/>
                <a:cs typeface="Times New Roman" panose="02020603050405020304" pitchFamily="18" charset="0"/>
                <a:hlinkClick r:id="rId10"/>
              </a:rPr>
              <a:t>https://www.cdc.gov/mmwr/volumes/69/wr/pdfs/mm6928a1-H.pdf</a:t>
            </a:r>
            <a:r>
              <a:rPr lang="en-US" sz="1400" dirty="0">
                <a:solidFill>
                  <a:srgbClr val="000000"/>
                </a:solidFill>
                <a:effectLst/>
                <a:ea typeface="Calibri" panose="020F050202020403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6205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2D501C-F954-E1CD-B257-955A83D98040}"/>
              </a:ext>
            </a:extLst>
          </p:cNvPr>
          <p:cNvSpPr>
            <a:spLocks noGrp="1"/>
          </p:cNvSpPr>
          <p:nvPr>
            <p:ph type="title"/>
          </p:nvPr>
        </p:nvSpPr>
        <p:spPr>
          <a:solidFill>
            <a:schemeClr val="tx2"/>
          </a:solidFill>
        </p:spPr>
        <p:txBody>
          <a:bodyPr/>
          <a:lstStyle/>
          <a:p>
            <a:r>
              <a:rPr lang="en-US" dirty="0"/>
              <a:t>References, 3 of 4</a:t>
            </a:r>
          </a:p>
        </p:txBody>
      </p:sp>
      <p:sp>
        <p:nvSpPr>
          <p:cNvPr id="4" name="Content Placeholder 3"/>
          <p:cNvSpPr>
            <a:spLocks noGrp="1"/>
          </p:cNvSpPr>
          <p:nvPr>
            <p:ph idx="1"/>
          </p:nvPr>
        </p:nvSpPr>
        <p:spPr>
          <a:xfrm>
            <a:off x="679474" y="1390806"/>
            <a:ext cx="10833052" cy="5144861"/>
          </a:xfrm>
        </p:spPr>
        <p:txBody>
          <a:bodyPr vert="horz" lIns="91440" tIns="45720" rIns="91440" bIns="45720" rtlCol="0" anchor="t">
            <a:noAutofit/>
          </a:bodyPr>
          <a:lstStyle/>
          <a:p>
            <a:r>
              <a:rPr lang="en-US" sz="1400" b="0" i="0" dirty="0">
                <a:solidFill>
                  <a:srgbClr val="000000"/>
                </a:solidFill>
                <a:effectLst/>
                <a:cs typeface="Calibri"/>
              </a:rPr>
              <a:t>Lee, S.</a:t>
            </a:r>
            <a:r>
              <a:rPr lang="en-US" sz="1400" dirty="0">
                <a:solidFill>
                  <a:srgbClr val="000000"/>
                </a:solidFill>
                <a:cs typeface="Calibri"/>
              </a:rPr>
              <a:t> </a:t>
            </a:r>
            <a:r>
              <a:rPr lang="en-US" sz="1400" b="0" i="0" dirty="0">
                <a:solidFill>
                  <a:srgbClr val="000000"/>
                </a:solidFill>
                <a:effectLst/>
                <a:cs typeface="Calibri"/>
              </a:rPr>
              <a:t>J., Woodward, L.</a:t>
            </a:r>
            <a:r>
              <a:rPr lang="en-US" sz="1400" dirty="0">
                <a:solidFill>
                  <a:srgbClr val="000000"/>
                </a:solidFill>
                <a:cs typeface="Calibri"/>
              </a:rPr>
              <a:t> </a:t>
            </a:r>
            <a:r>
              <a:rPr lang="en-US" sz="1400" b="0" i="0" dirty="0">
                <a:solidFill>
                  <a:srgbClr val="000000"/>
                </a:solidFill>
                <a:effectLst/>
                <a:cs typeface="Calibri"/>
              </a:rPr>
              <a:t>J., </a:t>
            </a:r>
            <a:r>
              <a:rPr lang="en-US" sz="1400" dirty="0">
                <a:solidFill>
                  <a:srgbClr val="000000"/>
                </a:solidFill>
                <a:cs typeface="Calibri"/>
              </a:rPr>
              <a:t>&amp; </a:t>
            </a:r>
            <a:r>
              <a:rPr lang="en-US" sz="1400" b="0" i="0" dirty="0">
                <a:solidFill>
                  <a:srgbClr val="000000"/>
                </a:solidFill>
                <a:effectLst/>
                <a:cs typeface="Calibri"/>
              </a:rPr>
              <a:t>Henderson, J.</a:t>
            </a:r>
            <a:r>
              <a:rPr lang="en-US" sz="1400" dirty="0">
                <a:solidFill>
                  <a:srgbClr val="000000"/>
                </a:solidFill>
                <a:cs typeface="Calibri"/>
              </a:rPr>
              <a:t> </a:t>
            </a:r>
            <a:r>
              <a:rPr lang="en-US" sz="1400" b="0" i="0" dirty="0">
                <a:solidFill>
                  <a:srgbClr val="000000"/>
                </a:solidFill>
                <a:effectLst/>
                <a:cs typeface="Calibri"/>
              </a:rPr>
              <a:t>M.</a:t>
            </a:r>
            <a:r>
              <a:rPr lang="en-US" sz="1400" dirty="0">
                <a:solidFill>
                  <a:srgbClr val="000000"/>
                </a:solidFill>
                <a:cs typeface="Calibri"/>
              </a:rPr>
              <a:t> </a:t>
            </a:r>
            <a:r>
              <a:rPr lang="en-US" sz="1400" b="0" i="0" dirty="0">
                <a:solidFill>
                  <a:srgbClr val="000000"/>
                </a:solidFill>
                <a:effectLst/>
                <a:cs typeface="Calibri"/>
              </a:rPr>
              <a:t>T. (2019). Educational achievement at age 9.5 years of children born to parents maintained on methadone during pregnancy. </a:t>
            </a:r>
            <a:r>
              <a:rPr lang="en-US" sz="1400" b="0" i="1" dirty="0">
                <a:solidFill>
                  <a:srgbClr val="000000"/>
                </a:solidFill>
                <a:effectLst/>
                <a:cs typeface="Calibri"/>
              </a:rPr>
              <a:t>PLoS One, 14</a:t>
            </a:r>
            <a:r>
              <a:rPr lang="en-US" sz="1400" b="0" i="0" dirty="0">
                <a:solidFill>
                  <a:srgbClr val="000000"/>
                </a:solidFill>
                <a:effectLst/>
                <a:cs typeface="Calibri"/>
              </a:rPr>
              <a:t>(10), e0223685. </a:t>
            </a:r>
            <a:r>
              <a:rPr lang="en-US" sz="1400" b="0" i="0" strike="noStrike" dirty="0">
                <a:solidFill>
                  <a:srgbClr val="202020"/>
                </a:solidFill>
                <a:effectLst/>
                <a:cs typeface="Helvetica"/>
                <a:hlinkClick r:id="rId3"/>
              </a:rPr>
              <a:t>https://</a:t>
            </a:r>
            <a:r>
              <a:rPr lang="en-US" sz="1400" dirty="0">
                <a:solidFill>
                  <a:srgbClr val="202020"/>
                </a:solidFill>
                <a:cs typeface="Helvetica"/>
                <a:hlinkClick r:id="rId3"/>
              </a:rPr>
              <a:t>doi</a:t>
            </a:r>
            <a:r>
              <a:rPr lang="en-US" sz="1400" b="0" i="0" strike="noStrike" dirty="0">
                <a:solidFill>
                  <a:srgbClr val="202020"/>
                </a:solidFill>
                <a:effectLst/>
                <a:cs typeface="Helvetica"/>
                <a:hlinkClick r:id="rId3"/>
              </a:rPr>
              <a:t>.</a:t>
            </a:r>
            <a:r>
              <a:rPr lang="en-US" sz="1400" dirty="0">
                <a:solidFill>
                  <a:srgbClr val="202020"/>
                </a:solidFill>
                <a:cs typeface="Helvetica"/>
                <a:hlinkClick r:id="rId3"/>
              </a:rPr>
              <a:t>org</a:t>
            </a:r>
            <a:r>
              <a:rPr lang="en-US" sz="1400" b="0" i="0" strike="noStrike" dirty="0">
                <a:solidFill>
                  <a:srgbClr val="202020"/>
                </a:solidFill>
                <a:effectLst/>
                <a:cs typeface="Helvetica"/>
                <a:hlinkClick r:id="rId3"/>
              </a:rPr>
              <a:t>/</a:t>
            </a:r>
            <a:r>
              <a:rPr lang="en-US" sz="1400" dirty="0">
                <a:solidFill>
                  <a:srgbClr val="202020"/>
                </a:solidFill>
                <a:cs typeface="Helvetica"/>
                <a:hlinkClick r:id="rId3"/>
              </a:rPr>
              <a:t>10.1371</a:t>
            </a:r>
            <a:r>
              <a:rPr lang="en-US" sz="1400" b="0" i="0" strike="noStrike" dirty="0">
                <a:solidFill>
                  <a:srgbClr val="202020"/>
                </a:solidFill>
                <a:effectLst/>
                <a:cs typeface="Helvetica"/>
                <a:hlinkClick r:id="rId3"/>
              </a:rPr>
              <a:t>/</a:t>
            </a:r>
            <a:r>
              <a:rPr lang="en-US" sz="1400" dirty="0">
                <a:solidFill>
                  <a:srgbClr val="202020"/>
                </a:solidFill>
                <a:cs typeface="Helvetica"/>
                <a:hlinkClick r:id="rId3"/>
              </a:rPr>
              <a:t>journal.pone.0223685</a:t>
            </a:r>
            <a:endParaRPr lang="en-US" sz="1400" dirty="0">
              <a:cs typeface="Arial"/>
            </a:endParaRPr>
          </a:p>
          <a:p>
            <a:r>
              <a:rPr lang="en-US" sz="1400" dirty="0">
                <a:cs typeface="Arial"/>
              </a:rPr>
              <a:t>National Association for Children of Addiction (NACoA). (2018). </a:t>
            </a:r>
            <a:r>
              <a:rPr lang="en-US" sz="1400" i="1" dirty="0">
                <a:cs typeface="Arial"/>
              </a:rPr>
              <a:t>Children of addiction: A kit for educators </a:t>
            </a:r>
            <a:r>
              <a:rPr lang="en-US" sz="1400" dirty="0">
                <a:cs typeface="Arial"/>
              </a:rPr>
              <a:t>(5</a:t>
            </a:r>
            <a:r>
              <a:rPr lang="en-US" sz="1400" baseline="30000" dirty="0">
                <a:cs typeface="Arial"/>
              </a:rPr>
              <a:t>th</a:t>
            </a:r>
            <a:r>
              <a:rPr lang="en-US" sz="1400" dirty="0">
                <a:cs typeface="Arial"/>
              </a:rPr>
              <a:t> ed.). </a:t>
            </a:r>
            <a:r>
              <a:rPr lang="en-US" sz="1400" u="sng" dirty="0">
                <a:solidFill>
                  <a:srgbClr val="0563C1"/>
                </a:solidFill>
                <a:effectLst/>
                <a:ea typeface="Times New Roman" panose="02020603050405020304" pitchFamily="18" charset="0"/>
                <a:hlinkClick r:id="rId4"/>
              </a:rPr>
              <a:t>https://nacoa.org/wp-content/uploads/2018/04/Kit-For-Educators.NACoA_.2018-1.pdf</a:t>
            </a:r>
            <a:endParaRPr lang="en-US" sz="1400" dirty="0">
              <a:cs typeface="Arial"/>
            </a:endParaRPr>
          </a:p>
          <a:p>
            <a:r>
              <a:rPr lang="en-US" sz="1400" dirty="0">
                <a:solidFill>
                  <a:srgbClr val="000000"/>
                </a:solidFill>
                <a:cs typeface="Calibri"/>
              </a:rPr>
              <a:t>National Center on Substance Abuse and Child Welfare. (2022). </a:t>
            </a:r>
            <a:r>
              <a:rPr lang="en-US" sz="1400" i="1" dirty="0">
                <a:solidFill>
                  <a:srgbClr val="000000"/>
                </a:solidFill>
                <a:cs typeface="Calibri"/>
              </a:rPr>
              <a:t>Understanding fetal alcohol spectrum disorders for substance use treatment professionals</a:t>
            </a:r>
            <a:r>
              <a:rPr lang="en-US" sz="1400" dirty="0">
                <a:solidFill>
                  <a:srgbClr val="000000"/>
                </a:solidFill>
                <a:cs typeface="Calibri"/>
              </a:rPr>
              <a:t>. </a:t>
            </a:r>
            <a:r>
              <a:rPr lang="en-US" sz="1400" dirty="0">
                <a:solidFill>
                  <a:srgbClr val="000000"/>
                </a:solidFill>
                <a:ea typeface="+mn-lt"/>
                <a:cs typeface="+mn-lt"/>
              </a:rPr>
              <a:t>Administration for Children and Families, Substance Abuse and Mental Health Services Administration.</a:t>
            </a:r>
            <a:r>
              <a:rPr lang="en-US" sz="1400" dirty="0">
                <a:solidFill>
                  <a:srgbClr val="000000"/>
                </a:solidFill>
                <a:cs typeface="Calibri"/>
              </a:rPr>
              <a:t> </a:t>
            </a:r>
            <a:r>
              <a:rPr lang="en-US" sz="1400" u="sng" dirty="0">
                <a:solidFill>
                  <a:srgbClr val="0563C1"/>
                </a:solidFill>
                <a:cs typeface="Calibri"/>
                <a:hlinkClick r:id="rId5"/>
              </a:rPr>
              <a:t>https://ncsacw.acf.hhs.gov/files/fasd-tipsheet-cw.pdf</a:t>
            </a:r>
            <a:r>
              <a:rPr lang="en-US" sz="1400" dirty="0">
                <a:solidFill>
                  <a:srgbClr val="000000"/>
                </a:solidFill>
                <a:cs typeface="Calibri"/>
              </a:rPr>
              <a:t> </a:t>
            </a:r>
            <a:endParaRPr lang="en-US" sz="1400" u="sng" dirty="0">
              <a:solidFill>
                <a:srgbClr val="303235"/>
              </a:solidFill>
              <a:cs typeface="Arial"/>
            </a:endParaRPr>
          </a:p>
          <a:p>
            <a:r>
              <a:rPr lang="en-US" sz="1400" b="0" i="0" dirty="0">
                <a:solidFill>
                  <a:srgbClr val="000000"/>
                </a:solidFill>
                <a:effectLst/>
                <a:cs typeface="Arial"/>
              </a:rPr>
              <a:t>National Child Traumatic Stress Network. (n.d.). </a:t>
            </a:r>
            <a:r>
              <a:rPr lang="en-US" sz="1400" b="0" i="1" dirty="0">
                <a:solidFill>
                  <a:srgbClr val="000000"/>
                </a:solidFill>
                <a:effectLst/>
                <a:cs typeface="Arial"/>
              </a:rPr>
              <a:t>Resilience and </a:t>
            </a:r>
            <a:r>
              <a:rPr lang="en-US" sz="1400" i="1" dirty="0">
                <a:solidFill>
                  <a:srgbClr val="000000"/>
                </a:solidFill>
                <a:cs typeface="Arial"/>
              </a:rPr>
              <a:t>child</a:t>
            </a:r>
            <a:r>
              <a:rPr lang="en-US" sz="1400" b="0" i="1" dirty="0">
                <a:solidFill>
                  <a:srgbClr val="000000"/>
                </a:solidFill>
                <a:effectLst/>
                <a:cs typeface="Arial"/>
              </a:rPr>
              <a:t> </a:t>
            </a:r>
            <a:r>
              <a:rPr lang="en-US" sz="1400" i="1" dirty="0">
                <a:solidFill>
                  <a:srgbClr val="000000"/>
                </a:solidFill>
                <a:cs typeface="Arial"/>
              </a:rPr>
              <a:t>traumatic</a:t>
            </a:r>
            <a:r>
              <a:rPr lang="en-US" sz="1400" b="0" i="1" dirty="0">
                <a:solidFill>
                  <a:srgbClr val="000000"/>
                </a:solidFill>
                <a:effectLst/>
                <a:cs typeface="Arial"/>
              </a:rPr>
              <a:t> </a:t>
            </a:r>
            <a:r>
              <a:rPr lang="en-US" sz="1400" i="1" dirty="0">
                <a:solidFill>
                  <a:srgbClr val="000000"/>
                </a:solidFill>
                <a:cs typeface="Arial"/>
              </a:rPr>
              <a:t>stress</a:t>
            </a:r>
            <a:r>
              <a:rPr lang="en-US" sz="1400" b="0" i="0" dirty="0">
                <a:solidFill>
                  <a:srgbClr val="000000"/>
                </a:solidFill>
                <a:effectLst/>
                <a:cs typeface="Arial"/>
              </a:rPr>
              <a:t>. </a:t>
            </a:r>
            <a:r>
              <a:rPr lang="en-US" sz="1400" dirty="0">
                <a:solidFill>
                  <a:srgbClr val="000000"/>
                </a:solidFill>
                <a:cs typeface="Arial"/>
                <a:hlinkClick r:id="rId6"/>
              </a:rPr>
              <a:t>https://www.nctsn.org/sites/default/files/resources/resilience_and_child_traumatic_stress.pdf</a:t>
            </a:r>
            <a:endParaRPr lang="en-US" sz="1400" b="0" i="0" dirty="0">
              <a:solidFill>
                <a:srgbClr val="000000"/>
              </a:solidFill>
              <a:effectLst/>
              <a:cs typeface="Arial"/>
            </a:endParaRPr>
          </a:p>
          <a:p>
            <a:r>
              <a:rPr lang="en-US" sz="1400" dirty="0">
                <a:effectLst/>
                <a:ea typeface="Times New Roman" panose="02020603050405020304" pitchFamily="18" charset="0"/>
                <a:cs typeface="Arial"/>
              </a:rPr>
              <a:t>National Child Traumatic Stress Network. (2018). </a:t>
            </a:r>
            <a:r>
              <a:rPr lang="en-US" sz="1400" i="1" dirty="0">
                <a:effectLst/>
                <a:ea typeface="Times New Roman" panose="02020603050405020304" pitchFamily="18" charset="0"/>
                <a:cs typeface="Arial"/>
              </a:rPr>
              <a:t>What is child trauma?</a:t>
            </a:r>
            <a:r>
              <a:rPr lang="en-US" sz="1400" dirty="0">
                <a:effectLst/>
                <a:ea typeface="Times New Roman" panose="02020603050405020304" pitchFamily="18" charset="0"/>
                <a:cs typeface="Arial"/>
              </a:rPr>
              <a:t> </a:t>
            </a:r>
            <a:r>
              <a:rPr lang="en-US" sz="1400" dirty="0">
                <a:effectLst/>
                <a:ea typeface="Times New Roman" panose="02020603050405020304" pitchFamily="18" charset="0"/>
                <a:cs typeface="Arial"/>
                <a:hlinkClick r:id="rId7"/>
              </a:rPr>
              <a:t>https://www.nctsn.org/what-is-child-trauma</a:t>
            </a:r>
            <a:endParaRPr lang="en-US" sz="1400" dirty="0">
              <a:effectLst/>
              <a:ea typeface="Times New Roman" panose="02020603050405020304" pitchFamily="18" charset="0"/>
              <a:cs typeface="Arial"/>
            </a:endParaRPr>
          </a:p>
          <a:p>
            <a:r>
              <a:rPr lang="en-US" sz="1400" kern="100" dirty="0">
                <a:effectLst/>
                <a:ea typeface="Aptos" panose="020B0004020202020204" pitchFamily="34" charset="0"/>
                <a:cs typeface="Arial" panose="020B0604020202020204" pitchFamily="34" charset="0"/>
              </a:rPr>
              <a:t>Northern California Training Academy. (2017). </a:t>
            </a:r>
            <a:r>
              <a:rPr lang="en-US" sz="1400" i="1" kern="100" dirty="0">
                <a:effectLst/>
                <a:ea typeface="Aptos" panose="020B0004020202020204" pitchFamily="34" charset="0"/>
                <a:cs typeface="Arial" panose="020B0604020202020204" pitchFamily="34" charset="0"/>
              </a:rPr>
              <a:t>Safety organized practice quick guide: The safety house.</a:t>
            </a:r>
            <a:r>
              <a:rPr lang="en-US" sz="1400" kern="100" dirty="0">
                <a:effectLst/>
                <a:ea typeface="Aptos" panose="020B0004020202020204" pitchFamily="34" charset="0"/>
                <a:cs typeface="Arial" panose="020B0604020202020204" pitchFamily="34" charset="0"/>
              </a:rPr>
              <a:t> UC Davis. </a:t>
            </a:r>
            <a:r>
              <a:rPr lang="en-US" sz="1400" u="sng" kern="100" dirty="0">
                <a:solidFill>
                  <a:srgbClr val="467886"/>
                </a:solidFill>
                <a:effectLst/>
                <a:ea typeface="Aptos" panose="020B0004020202020204" pitchFamily="34" charset="0"/>
                <a:cs typeface="Arial" panose="020B0604020202020204" pitchFamily="34" charset="0"/>
                <a:hlinkClick r:id="rId8"/>
              </a:rPr>
              <a:t>https://ucdavis.app.box.com/s/kach1ze6pzl3jv773yoegn2k3bjwapq8</a:t>
            </a:r>
            <a:r>
              <a:rPr lang="en-US" sz="1400" kern="100" dirty="0">
                <a:effectLst/>
                <a:ea typeface="Aptos" panose="020B0004020202020204" pitchFamily="34" charset="0"/>
                <a:cs typeface="Arial" panose="020B0604020202020204" pitchFamily="34" charset="0"/>
              </a:rPr>
              <a:t> </a:t>
            </a:r>
            <a:endParaRPr lang="en-US" sz="1400" b="0" i="0" dirty="0">
              <a:solidFill>
                <a:srgbClr val="000000"/>
              </a:solidFill>
              <a:effectLst/>
              <a:cs typeface="Arial" panose="020B0604020202020204" pitchFamily="34" charset="0"/>
            </a:endParaRPr>
          </a:p>
          <a:p>
            <a:r>
              <a:rPr lang="en-US" sz="1400" dirty="0">
                <a:solidFill>
                  <a:srgbClr val="000000"/>
                </a:solidFill>
                <a:cs typeface="Calibri"/>
              </a:rPr>
              <a:t>Nygaard, E., Slinning, K., Moe, V., &amp; Walhovd, K. B. (2016). Behavior and attention problems in eight-year-old children with prenatal opiate and poly-substance exposure: A longitudinal study. </a:t>
            </a:r>
            <a:r>
              <a:rPr lang="en-US" sz="1400" i="1" dirty="0">
                <a:solidFill>
                  <a:srgbClr val="000000"/>
                </a:solidFill>
                <a:cs typeface="Calibri"/>
              </a:rPr>
              <a:t>PLoS One</a:t>
            </a:r>
            <a:r>
              <a:rPr lang="en-US" sz="1400" dirty="0">
                <a:solidFill>
                  <a:srgbClr val="000000"/>
                </a:solidFill>
                <a:cs typeface="Calibri"/>
              </a:rPr>
              <a:t>, </a:t>
            </a:r>
            <a:r>
              <a:rPr lang="en-US" sz="1400" i="1" dirty="0">
                <a:solidFill>
                  <a:srgbClr val="000000"/>
                </a:solidFill>
                <a:cs typeface="Calibri"/>
              </a:rPr>
              <a:t>11</a:t>
            </a:r>
            <a:r>
              <a:rPr lang="en-US" sz="1400" dirty="0">
                <a:solidFill>
                  <a:srgbClr val="000000"/>
                </a:solidFill>
                <a:cs typeface="Calibri"/>
              </a:rPr>
              <a:t>(6), e0158054. </a:t>
            </a:r>
            <a:r>
              <a:rPr lang="en-US" sz="1400" dirty="0">
                <a:solidFill>
                  <a:srgbClr val="000000"/>
                </a:solidFill>
                <a:cs typeface="Calibri"/>
                <a:hlinkClick r:id="rId9"/>
              </a:rPr>
              <a:t>https://doi.org/10.1371/journal.pone.0158054</a:t>
            </a:r>
            <a:r>
              <a:rPr lang="en-US" sz="1400" dirty="0">
                <a:solidFill>
                  <a:srgbClr val="000000"/>
                </a:solidFill>
                <a:cs typeface="Calibri"/>
              </a:rPr>
              <a:t> </a:t>
            </a:r>
            <a:endParaRPr lang="en-US" sz="1400" dirty="0">
              <a:solidFill>
                <a:srgbClr val="212121"/>
              </a:solidFill>
              <a:cs typeface="Arial"/>
            </a:endParaRPr>
          </a:p>
          <a:p>
            <a:r>
              <a:rPr lang="en-US" sz="1400" dirty="0">
                <a:solidFill>
                  <a:srgbClr val="000000"/>
                </a:solidFill>
                <a:cs typeface="Calibri"/>
              </a:rPr>
              <a:t>Oei, J. L., Melhuish, E., Uebel, H., Azzam, N., Breen, C., Burns, L., Hilder, L., Bajuk, B., Abdel-Latif, M. E., Ward, M., Feller, J. M., Falconer, J., Clews, S., Eastwood, J., Li, A</a:t>
            </a:r>
            <a:r>
              <a:rPr lang="en-US" sz="1400" dirty="0">
                <a:solidFill>
                  <a:srgbClr val="000000"/>
                </a:solidFill>
                <a:ea typeface="+mn-lt"/>
                <a:cs typeface="Calibri"/>
              </a:rPr>
              <a:t>., &amp; Wright, I. M</a:t>
            </a:r>
            <a:r>
              <a:rPr lang="en-US" sz="1400" b="0" i="0" dirty="0">
                <a:solidFill>
                  <a:srgbClr val="000000"/>
                </a:solidFill>
                <a:effectLst/>
                <a:cs typeface="Calibri"/>
              </a:rPr>
              <a:t>. (</a:t>
            </a:r>
            <a:r>
              <a:rPr lang="en-US" sz="1400" dirty="0">
                <a:solidFill>
                  <a:srgbClr val="000000"/>
                </a:solidFill>
                <a:ea typeface="+mn-lt"/>
                <a:cs typeface="Calibri"/>
              </a:rPr>
              <a:t>2017</a:t>
            </a:r>
            <a:r>
              <a:rPr lang="en-US" sz="1400" b="0" i="0" dirty="0">
                <a:solidFill>
                  <a:srgbClr val="000000"/>
                </a:solidFill>
                <a:effectLst/>
                <a:cs typeface="Calibri"/>
              </a:rPr>
              <a:t>). </a:t>
            </a:r>
            <a:r>
              <a:rPr lang="en-US" sz="1400" dirty="0">
                <a:solidFill>
                  <a:srgbClr val="000000"/>
                </a:solidFill>
                <a:ea typeface="+mn-lt"/>
                <a:cs typeface="Calibri"/>
              </a:rPr>
              <a:t>Neonatal abstinence syndrome and high school performance</a:t>
            </a:r>
            <a:r>
              <a:rPr lang="en-US" sz="1400" dirty="0">
                <a:solidFill>
                  <a:srgbClr val="000000"/>
                </a:solidFill>
                <a:cs typeface="Calibri"/>
              </a:rPr>
              <a:t>. </a:t>
            </a:r>
            <a:r>
              <a:rPr lang="en-US" sz="1400" i="1" dirty="0">
                <a:solidFill>
                  <a:srgbClr val="000000"/>
                </a:solidFill>
                <a:ea typeface="+mn-lt"/>
                <a:cs typeface="Calibri"/>
              </a:rPr>
              <a:t>Pediatrics, 139</a:t>
            </a:r>
            <a:r>
              <a:rPr lang="en-US" sz="1400" dirty="0">
                <a:solidFill>
                  <a:srgbClr val="000000"/>
                </a:solidFill>
                <a:cs typeface="Calibri"/>
              </a:rPr>
              <a:t>(2), e20162651</a:t>
            </a:r>
            <a:r>
              <a:rPr lang="en-US" sz="1400" b="0" i="0" dirty="0">
                <a:solidFill>
                  <a:srgbClr val="000000"/>
                </a:solidFill>
                <a:effectLst/>
                <a:ea typeface="+mn-lt"/>
                <a:cs typeface="Calibri"/>
              </a:rPr>
              <a:t>.</a:t>
            </a:r>
            <a:r>
              <a:rPr lang="en-US" sz="1400" dirty="0">
                <a:solidFill>
                  <a:srgbClr val="000000"/>
                </a:solidFill>
                <a:cs typeface="Calibri"/>
              </a:rPr>
              <a:t> </a:t>
            </a:r>
            <a:r>
              <a:rPr lang="en-US" sz="1400" b="0" i="0" u="sng" strike="noStrike" dirty="0">
                <a:solidFill>
                  <a:srgbClr val="303235"/>
                </a:solidFill>
                <a:effectLst/>
                <a:ea typeface="+mn-lt"/>
                <a:cs typeface="+mn-lt"/>
                <a:hlinkClick r:id="rId10"/>
              </a:rPr>
              <a:t>https://</a:t>
            </a:r>
            <a:r>
              <a:rPr lang="en-US" sz="1400" u="sng" dirty="0">
                <a:solidFill>
                  <a:srgbClr val="303235"/>
                </a:solidFill>
                <a:ea typeface="+mn-lt"/>
                <a:cs typeface="+mn-lt"/>
                <a:hlinkClick r:id="rId10"/>
              </a:rPr>
              <a:t>doi</a:t>
            </a:r>
            <a:r>
              <a:rPr lang="en-US" sz="1400" b="0" i="0" u="sng" strike="noStrike" dirty="0">
                <a:solidFill>
                  <a:srgbClr val="303235"/>
                </a:solidFill>
                <a:effectLst/>
                <a:ea typeface="+mn-lt"/>
                <a:cs typeface="+mn-lt"/>
                <a:hlinkClick r:id="rId10"/>
              </a:rPr>
              <a:t>.</a:t>
            </a:r>
            <a:r>
              <a:rPr lang="en-US" sz="1400" u="sng" dirty="0">
                <a:solidFill>
                  <a:srgbClr val="303235"/>
                </a:solidFill>
                <a:ea typeface="+mn-lt"/>
                <a:cs typeface="+mn-lt"/>
                <a:hlinkClick r:id="rId10"/>
              </a:rPr>
              <a:t>org</a:t>
            </a:r>
            <a:r>
              <a:rPr lang="en-US" sz="1400" b="0" i="0" u="sng" strike="noStrike" dirty="0">
                <a:solidFill>
                  <a:srgbClr val="303235"/>
                </a:solidFill>
                <a:effectLst/>
                <a:ea typeface="+mn-lt"/>
                <a:cs typeface="+mn-lt"/>
                <a:hlinkClick r:id="rId10"/>
              </a:rPr>
              <a:t>/</a:t>
            </a:r>
            <a:r>
              <a:rPr lang="en-US" sz="1400" u="sng" dirty="0">
                <a:solidFill>
                  <a:srgbClr val="303235"/>
                </a:solidFill>
                <a:ea typeface="+mn-lt"/>
                <a:cs typeface="+mn-lt"/>
                <a:hlinkClick r:id="rId10"/>
              </a:rPr>
              <a:t>10.1542</a:t>
            </a:r>
            <a:r>
              <a:rPr lang="en-US" sz="1400" b="0" i="0" u="sng" strike="noStrike" dirty="0">
                <a:solidFill>
                  <a:srgbClr val="303235"/>
                </a:solidFill>
                <a:effectLst/>
                <a:ea typeface="+mn-lt"/>
                <a:cs typeface="+mn-lt"/>
                <a:hlinkClick r:id="rId10"/>
              </a:rPr>
              <a:t>/</a:t>
            </a:r>
            <a:r>
              <a:rPr lang="en-US" sz="1400" u="sng" dirty="0">
                <a:solidFill>
                  <a:srgbClr val="303235"/>
                </a:solidFill>
                <a:ea typeface="+mn-lt"/>
                <a:cs typeface="+mn-lt"/>
                <a:hlinkClick r:id="rId10"/>
              </a:rPr>
              <a:t>peds</a:t>
            </a:r>
            <a:r>
              <a:rPr lang="en-US" sz="1400" b="0" i="0" u="sng" strike="noStrike" dirty="0">
                <a:solidFill>
                  <a:srgbClr val="303235"/>
                </a:solidFill>
                <a:effectLst/>
                <a:ea typeface="+mn-lt"/>
                <a:cs typeface="+mn-lt"/>
                <a:hlinkClick r:id="rId10"/>
              </a:rPr>
              <a:t>.</a:t>
            </a:r>
            <a:r>
              <a:rPr lang="en-US" sz="1400" u="sng" dirty="0">
                <a:solidFill>
                  <a:srgbClr val="303235"/>
                </a:solidFill>
                <a:ea typeface="+mn-lt"/>
                <a:cs typeface="+mn-lt"/>
                <a:hlinkClick r:id="rId10"/>
              </a:rPr>
              <a:t>2016-2651</a:t>
            </a:r>
            <a:endParaRPr lang="en-US" sz="1400" u="sng" dirty="0">
              <a:solidFill>
                <a:srgbClr val="303235"/>
              </a:solidFill>
              <a:ea typeface="+mn-lt"/>
              <a:cs typeface="+mn-lt"/>
            </a:endParaRPr>
          </a:p>
          <a:p>
            <a:r>
              <a:rPr lang="en-US" sz="1400" dirty="0">
                <a:solidFill>
                  <a:srgbClr val="212121"/>
                </a:solidFill>
                <a:cs typeface="Arial"/>
              </a:rPr>
              <a:t>Office of the Surgeon General. (2021). </a:t>
            </a:r>
            <a:r>
              <a:rPr lang="en-US" sz="1400" i="1" dirty="0">
                <a:solidFill>
                  <a:srgbClr val="212121"/>
                </a:solidFill>
                <a:cs typeface="Arial"/>
              </a:rPr>
              <a:t>Protecting youth mental health: The U.S. Surgeon General’s advisory</a:t>
            </a:r>
            <a:r>
              <a:rPr lang="en-US" sz="1400" dirty="0">
                <a:solidFill>
                  <a:srgbClr val="212121"/>
                </a:solidFill>
                <a:cs typeface="Arial"/>
              </a:rPr>
              <a:t>. </a:t>
            </a:r>
            <a:r>
              <a:rPr lang="en-US" sz="1400" dirty="0">
                <a:solidFill>
                  <a:srgbClr val="000000"/>
                </a:solidFill>
                <a:cs typeface="Arial"/>
                <a:hlinkClick r:id="rId11"/>
              </a:rPr>
              <a:t>https://pubmed.ncbi.nlm.nih.gov/34982518/</a:t>
            </a:r>
            <a:r>
              <a:rPr lang="en-US" sz="1400" dirty="0">
                <a:solidFill>
                  <a:srgbClr val="212121"/>
                </a:solidFill>
                <a:cs typeface="Arial"/>
              </a:rPr>
              <a:t> </a:t>
            </a:r>
            <a:endParaRPr lang="en-US" sz="1400" dirty="0">
              <a:solidFill>
                <a:srgbClr val="000000"/>
              </a:solidFill>
              <a:cs typeface="Arial"/>
            </a:endParaRPr>
          </a:p>
        </p:txBody>
      </p:sp>
    </p:spTree>
    <p:extLst>
      <p:ext uri="{BB962C8B-B14F-4D97-AF65-F5344CB8AC3E}">
        <p14:creationId xmlns:p14="http://schemas.microsoft.com/office/powerpoint/2010/main" val="3362443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2D501C-F954-E1CD-B257-955A83D98040}"/>
              </a:ext>
            </a:extLst>
          </p:cNvPr>
          <p:cNvSpPr>
            <a:spLocks noGrp="1"/>
          </p:cNvSpPr>
          <p:nvPr>
            <p:ph type="title"/>
          </p:nvPr>
        </p:nvSpPr>
        <p:spPr>
          <a:xfrm>
            <a:off x="0" y="0"/>
            <a:ext cx="12192000" cy="1109272"/>
          </a:xfrm>
          <a:solidFill>
            <a:schemeClr val="tx2"/>
          </a:solidFill>
        </p:spPr>
        <p:txBody>
          <a:bodyPr/>
          <a:lstStyle/>
          <a:p>
            <a:r>
              <a:rPr lang="en-US" dirty="0"/>
              <a:t>References, 4 of 4 </a:t>
            </a:r>
          </a:p>
        </p:txBody>
      </p:sp>
      <p:sp>
        <p:nvSpPr>
          <p:cNvPr id="4" name="Content Placeholder 3"/>
          <p:cNvSpPr>
            <a:spLocks noGrp="1"/>
          </p:cNvSpPr>
          <p:nvPr>
            <p:ph idx="1"/>
          </p:nvPr>
        </p:nvSpPr>
        <p:spPr>
          <a:xfrm>
            <a:off x="613954" y="1283369"/>
            <a:ext cx="10841926" cy="5306118"/>
          </a:xfrm>
        </p:spPr>
        <p:txBody>
          <a:bodyPr vert="horz" lIns="91440" tIns="45720" rIns="91440" bIns="45720" rtlCol="0" anchor="t">
            <a:noAutofit/>
          </a:bodyPr>
          <a:lstStyle/>
          <a:p>
            <a:r>
              <a:rPr lang="en-US" sz="1400" dirty="0">
                <a:solidFill>
                  <a:srgbClr val="000000"/>
                </a:solidFill>
                <a:latin typeface="Arial"/>
                <a:ea typeface="Calibri"/>
                <a:cs typeface="Calibri"/>
              </a:rPr>
              <a:t>Osterman, M. J. K., Hamilton, B. E., Martin, J. A., Driscoll, A. K., Valenzuela, C. P., &amp; National Center for Health Statistics. (2022). Births: Final data for 2020. </a:t>
            </a:r>
            <a:r>
              <a:rPr lang="en-US" sz="1400" i="1" dirty="0">
                <a:solidFill>
                  <a:srgbClr val="000000"/>
                </a:solidFill>
                <a:latin typeface="Arial"/>
                <a:ea typeface="Calibri"/>
                <a:cs typeface="Calibri"/>
              </a:rPr>
              <a:t>National Vital Statistics Reports, 70</a:t>
            </a:r>
            <a:r>
              <a:rPr lang="en-US" sz="1400" dirty="0">
                <a:solidFill>
                  <a:srgbClr val="000000"/>
                </a:solidFill>
                <a:latin typeface="Arial"/>
                <a:ea typeface="Calibri"/>
                <a:cs typeface="Calibri"/>
              </a:rPr>
              <a:t>(17). </a:t>
            </a:r>
            <a:r>
              <a:rPr lang="en-US" sz="1400" dirty="0">
                <a:solidFill>
                  <a:srgbClr val="000000"/>
                </a:solidFill>
                <a:latin typeface="Arial"/>
                <a:ea typeface="Calibri"/>
                <a:cs typeface="Calibri"/>
                <a:hlinkClick r:id="rId3"/>
              </a:rPr>
              <a:t>https://dx.doi.org/10.15620/cdc:112078</a:t>
            </a:r>
            <a:r>
              <a:rPr lang="en-US" sz="1400" dirty="0">
                <a:solidFill>
                  <a:srgbClr val="000000"/>
                </a:solidFill>
                <a:latin typeface="Arial"/>
                <a:ea typeface="Calibri"/>
                <a:cs typeface="Calibri"/>
              </a:rPr>
              <a:t> </a:t>
            </a:r>
            <a:endParaRPr lang="en-US" sz="1400" b="0" i="0" dirty="0">
              <a:solidFill>
                <a:srgbClr val="000000"/>
              </a:solidFill>
              <a:effectLst/>
              <a:ea typeface="+mn-lt"/>
              <a:cs typeface="+mn-lt"/>
            </a:endParaRPr>
          </a:p>
          <a:p>
            <a:r>
              <a:rPr lang="en-US" sz="1400" b="0" i="0" dirty="0">
                <a:solidFill>
                  <a:srgbClr val="000000"/>
                </a:solidFill>
                <a:effectLst/>
                <a:ea typeface="+mn-lt"/>
                <a:cs typeface="+mn-lt"/>
              </a:rPr>
              <a:t>Parker, </a:t>
            </a:r>
            <a:r>
              <a:rPr lang="en-US" sz="1400" dirty="0">
                <a:solidFill>
                  <a:srgbClr val="000000"/>
                </a:solidFill>
                <a:ea typeface="+mn-lt"/>
                <a:cs typeface="+mn-lt"/>
              </a:rPr>
              <a:t>S. </a:t>
            </a:r>
            <a:r>
              <a:rPr lang="en-US" sz="1400" b="0" i="0" dirty="0">
                <a:solidFill>
                  <a:srgbClr val="000000"/>
                </a:solidFill>
                <a:effectLst/>
                <a:ea typeface="+mn-lt"/>
                <a:cs typeface="+mn-lt"/>
              </a:rPr>
              <a:t>(</a:t>
            </a:r>
            <a:r>
              <a:rPr lang="en-US" sz="1400" dirty="0">
                <a:solidFill>
                  <a:srgbClr val="000000"/>
                </a:solidFill>
                <a:ea typeface="+mn-lt"/>
                <a:cs typeface="+mn-lt"/>
              </a:rPr>
              <a:t>2009). </a:t>
            </a:r>
            <a:r>
              <a:rPr lang="en-US" sz="1400" b="0" i="1" strike="noStrike" dirty="0">
                <a:solidFill>
                  <a:srgbClr val="000000"/>
                </a:solidFill>
                <a:effectLst/>
                <a:ea typeface="+mn-lt"/>
                <a:cs typeface="+mn-lt"/>
              </a:rPr>
              <a:t>The ‘</a:t>
            </a:r>
            <a:r>
              <a:rPr lang="en-US" sz="1400" i="1" dirty="0">
                <a:solidFill>
                  <a:srgbClr val="000000"/>
                </a:solidFill>
                <a:ea typeface="+mn-lt"/>
                <a:cs typeface="+mn-lt"/>
              </a:rPr>
              <a:t>safety house</a:t>
            </a:r>
            <a:r>
              <a:rPr lang="en-US" sz="1400" b="0" i="1" strike="noStrike" dirty="0">
                <a:solidFill>
                  <a:srgbClr val="000000"/>
                </a:solidFill>
                <a:effectLst/>
                <a:ea typeface="+mn-lt"/>
                <a:cs typeface="+mn-lt"/>
              </a:rPr>
              <a:t>’: A child protection tool for involving </a:t>
            </a:r>
            <a:r>
              <a:rPr lang="en-US" sz="1400" i="1" dirty="0">
                <a:solidFill>
                  <a:srgbClr val="000000"/>
                </a:solidFill>
                <a:ea typeface="+mn-lt"/>
                <a:cs typeface="+mn-lt"/>
              </a:rPr>
              <a:t>children </a:t>
            </a:r>
            <a:r>
              <a:rPr lang="en-US" sz="1400" b="0" i="1" strike="noStrike" dirty="0">
                <a:solidFill>
                  <a:srgbClr val="000000"/>
                </a:solidFill>
                <a:effectLst/>
                <a:ea typeface="+mn-lt"/>
                <a:cs typeface="+mn-lt"/>
              </a:rPr>
              <a:t>in </a:t>
            </a:r>
            <a:r>
              <a:rPr lang="en-US" sz="1400" i="1" dirty="0">
                <a:solidFill>
                  <a:srgbClr val="000000"/>
                </a:solidFill>
                <a:ea typeface="+mn-lt"/>
                <a:cs typeface="+mn-lt"/>
              </a:rPr>
              <a:t>safety planning. </a:t>
            </a:r>
            <a:r>
              <a:rPr lang="en-US" sz="1400" dirty="0">
                <a:solidFill>
                  <a:srgbClr val="000000"/>
                </a:solidFill>
                <a:latin typeface="Arial"/>
                <a:cs typeface="Calibri"/>
              </a:rPr>
              <a:t>SP Consultancy. </a:t>
            </a:r>
            <a:r>
              <a:rPr lang="en-US" sz="1400" dirty="0">
                <a:solidFill>
                  <a:srgbClr val="000000"/>
                </a:solidFill>
                <a:latin typeface="Arial"/>
                <a:cs typeface="Calibri"/>
                <a:hlinkClick r:id="rId4"/>
              </a:rPr>
              <a:t>https://www.partneringforsafety.com/_files/ugd/c64e56_ba7201ae13e84897b4c85ec6f96cfa25.pdf</a:t>
            </a:r>
            <a:endParaRPr lang="en-US" sz="1400" dirty="0">
              <a:solidFill>
                <a:srgbClr val="000000"/>
              </a:solidFill>
              <a:latin typeface="Arial"/>
              <a:cs typeface="Arial"/>
            </a:endParaRPr>
          </a:p>
          <a:p>
            <a:r>
              <a:rPr lang="en-US" sz="1400" b="0" i="0" dirty="0">
                <a:solidFill>
                  <a:srgbClr val="000000"/>
                </a:solidFill>
                <a:effectLst/>
                <a:latin typeface="Arial"/>
                <a:cs typeface="Calibri"/>
              </a:rPr>
              <a:t>Sankaran, V., Church, C</a:t>
            </a:r>
            <a:r>
              <a:rPr lang="en-US" sz="1400" dirty="0">
                <a:solidFill>
                  <a:srgbClr val="000000"/>
                </a:solidFill>
                <a:latin typeface="Arial"/>
                <a:cs typeface="Calibri"/>
              </a:rPr>
              <a:t>., </a:t>
            </a:r>
            <a:r>
              <a:rPr lang="en-US" sz="1400" b="0" i="0" dirty="0">
                <a:solidFill>
                  <a:srgbClr val="000000"/>
                </a:solidFill>
                <a:effectLst/>
                <a:latin typeface="Arial"/>
                <a:cs typeface="Calibri"/>
              </a:rPr>
              <a:t>&amp; Mitchell, M. (2019). A </a:t>
            </a:r>
            <a:r>
              <a:rPr lang="en-US" sz="1400" dirty="0">
                <a:solidFill>
                  <a:srgbClr val="000000"/>
                </a:solidFill>
                <a:latin typeface="Arial"/>
                <a:cs typeface="Calibri"/>
              </a:rPr>
              <a:t>cure worse than </a:t>
            </a:r>
            <a:r>
              <a:rPr lang="en-US" sz="1400" b="0" i="0" dirty="0">
                <a:solidFill>
                  <a:srgbClr val="000000"/>
                </a:solidFill>
                <a:effectLst/>
                <a:latin typeface="Arial"/>
                <a:cs typeface="Calibri"/>
              </a:rPr>
              <a:t>the </a:t>
            </a:r>
            <a:r>
              <a:rPr lang="en-US" sz="1400" dirty="0">
                <a:solidFill>
                  <a:srgbClr val="000000"/>
                </a:solidFill>
                <a:latin typeface="Arial"/>
                <a:cs typeface="Calibri"/>
              </a:rPr>
              <a:t>disease</a:t>
            </a:r>
            <a:r>
              <a:rPr lang="en-US" sz="1400" b="0" i="0" dirty="0">
                <a:solidFill>
                  <a:srgbClr val="000000"/>
                </a:solidFill>
                <a:effectLst/>
                <a:latin typeface="Arial"/>
                <a:cs typeface="Calibri"/>
              </a:rPr>
              <a:t>? The </a:t>
            </a:r>
            <a:r>
              <a:rPr lang="en-US" sz="1400" dirty="0">
                <a:solidFill>
                  <a:srgbClr val="000000"/>
                </a:solidFill>
                <a:latin typeface="Arial"/>
                <a:cs typeface="Calibri"/>
              </a:rPr>
              <a:t>impact </a:t>
            </a:r>
            <a:r>
              <a:rPr lang="en-US" sz="1400" b="0" i="0" dirty="0">
                <a:solidFill>
                  <a:srgbClr val="000000"/>
                </a:solidFill>
                <a:effectLst/>
                <a:latin typeface="Arial"/>
                <a:cs typeface="Calibri"/>
              </a:rPr>
              <a:t>of </a:t>
            </a:r>
            <a:r>
              <a:rPr lang="en-US" sz="1400" dirty="0">
                <a:solidFill>
                  <a:srgbClr val="000000"/>
                </a:solidFill>
                <a:latin typeface="Arial"/>
                <a:cs typeface="Calibri"/>
              </a:rPr>
              <a:t>removal </a:t>
            </a:r>
            <a:r>
              <a:rPr lang="en-US" sz="1400" b="0" i="0" dirty="0">
                <a:solidFill>
                  <a:srgbClr val="000000"/>
                </a:solidFill>
                <a:effectLst/>
                <a:latin typeface="Arial"/>
                <a:cs typeface="Calibri"/>
              </a:rPr>
              <a:t>on </a:t>
            </a:r>
            <a:r>
              <a:rPr lang="en-US" sz="1400" dirty="0">
                <a:solidFill>
                  <a:srgbClr val="000000"/>
                </a:solidFill>
                <a:latin typeface="Arial"/>
                <a:cs typeface="Calibri"/>
              </a:rPr>
              <a:t>children </a:t>
            </a:r>
            <a:r>
              <a:rPr lang="en-US" sz="1400" b="0" i="0" dirty="0">
                <a:solidFill>
                  <a:srgbClr val="000000"/>
                </a:solidFill>
                <a:effectLst/>
                <a:latin typeface="Arial"/>
                <a:cs typeface="Calibri"/>
              </a:rPr>
              <a:t>and </a:t>
            </a:r>
            <a:r>
              <a:rPr lang="en-US" sz="1400" dirty="0">
                <a:solidFill>
                  <a:srgbClr val="000000"/>
                </a:solidFill>
                <a:latin typeface="Arial"/>
                <a:cs typeface="Calibri"/>
              </a:rPr>
              <a:t>their families</a:t>
            </a:r>
            <a:r>
              <a:rPr lang="en-US" sz="1400" b="0" i="0" dirty="0">
                <a:solidFill>
                  <a:srgbClr val="000000"/>
                </a:solidFill>
                <a:effectLst/>
                <a:latin typeface="Arial"/>
                <a:cs typeface="Calibri"/>
              </a:rPr>
              <a:t>. </a:t>
            </a:r>
            <a:r>
              <a:rPr lang="en-US" sz="1400" b="0" i="1" dirty="0">
                <a:solidFill>
                  <a:srgbClr val="000000"/>
                </a:solidFill>
                <a:effectLst/>
                <a:latin typeface="Arial"/>
                <a:cs typeface="Calibri"/>
              </a:rPr>
              <a:t>Marquette Law Review 102</a:t>
            </a:r>
            <a:r>
              <a:rPr lang="en-US" sz="1400" b="0" i="0" dirty="0">
                <a:solidFill>
                  <a:srgbClr val="000000"/>
                </a:solidFill>
                <a:effectLst/>
                <a:latin typeface="Arial"/>
                <a:cs typeface="Calibri"/>
              </a:rPr>
              <a:t>(4), 1163-94. </a:t>
            </a:r>
            <a:r>
              <a:rPr lang="en-US" sz="1400" b="0" i="0" u="sng" strike="noStrike" dirty="0">
                <a:solidFill>
                  <a:srgbClr val="0563C1"/>
                </a:solidFill>
                <a:effectLst/>
                <a:latin typeface="Arial"/>
                <a:cs typeface="Calibri"/>
                <a:hlinkClick r:id="rId5"/>
              </a:rPr>
              <a:t>https://scholarship.law.marquette.edu/cgi/viewcontent.cgi?article=5407&amp;context=mulr</a:t>
            </a:r>
            <a:endParaRPr lang="en-US" sz="1400" u="sng" dirty="0">
              <a:solidFill>
                <a:srgbClr val="0563C1"/>
              </a:solidFill>
              <a:latin typeface="Arial"/>
              <a:cs typeface="Calibri"/>
            </a:endParaRPr>
          </a:p>
          <a:p>
            <a:r>
              <a:rPr lang="en-US" sz="1400" dirty="0">
                <a:effectLst/>
                <a:latin typeface="Arial"/>
                <a:cs typeface="Calibri"/>
              </a:rPr>
              <a:t>Seay, K. D</a:t>
            </a:r>
            <a:r>
              <a:rPr lang="en-US" sz="1400" dirty="0">
                <a:latin typeface="Arial"/>
                <a:cs typeface="Calibri"/>
              </a:rPr>
              <a:t>.</a:t>
            </a:r>
            <a:r>
              <a:rPr lang="en-US" sz="1400" dirty="0">
                <a:effectLst/>
                <a:latin typeface="Arial"/>
                <a:cs typeface="Calibri"/>
              </a:rPr>
              <a:t> (2020). Pathways </a:t>
            </a:r>
            <a:r>
              <a:rPr lang="en-US" sz="1400" dirty="0">
                <a:latin typeface="Arial"/>
                <a:cs typeface="Calibri"/>
              </a:rPr>
              <a:t>from parental substance use </a:t>
            </a:r>
            <a:r>
              <a:rPr lang="en-US" sz="1400" dirty="0">
                <a:effectLst/>
                <a:latin typeface="Arial"/>
                <a:cs typeface="Calibri"/>
              </a:rPr>
              <a:t>to </a:t>
            </a:r>
            <a:r>
              <a:rPr lang="en-US" sz="1400" dirty="0">
                <a:latin typeface="Arial"/>
                <a:cs typeface="Calibri"/>
              </a:rPr>
              <a:t>child internalizing </a:t>
            </a:r>
            <a:r>
              <a:rPr lang="en-US" sz="1400" dirty="0">
                <a:effectLst/>
                <a:latin typeface="Arial"/>
                <a:cs typeface="Calibri"/>
              </a:rPr>
              <a:t>and </a:t>
            </a:r>
            <a:r>
              <a:rPr lang="en-US" sz="1400" dirty="0">
                <a:latin typeface="Arial"/>
                <a:cs typeface="Calibri"/>
              </a:rPr>
              <a:t>externalizing behaviors </a:t>
            </a:r>
            <a:r>
              <a:rPr lang="en-US" sz="1400" dirty="0">
                <a:effectLst/>
                <a:latin typeface="Arial"/>
                <a:cs typeface="Calibri"/>
              </a:rPr>
              <a:t>in a </a:t>
            </a:r>
            <a:r>
              <a:rPr lang="en-US" sz="1400" dirty="0">
                <a:latin typeface="Arial"/>
                <a:cs typeface="Calibri"/>
              </a:rPr>
              <a:t>child protective services sample</a:t>
            </a:r>
            <a:r>
              <a:rPr lang="en-US" sz="1400" dirty="0">
                <a:effectLst/>
                <a:latin typeface="Arial"/>
                <a:cs typeface="Calibri"/>
              </a:rPr>
              <a:t>. </a:t>
            </a:r>
            <a:r>
              <a:rPr lang="en-US" sz="1400" i="1" dirty="0">
                <a:effectLst/>
                <a:latin typeface="Arial"/>
                <a:cs typeface="Calibri"/>
              </a:rPr>
              <a:t>Child Maltreatment</a:t>
            </a:r>
            <a:r>
              <a:rPr lang="en-US" sz="1400" dirty="0">
                <a:effectLst/>
                <a:latin typeface="Arial"/>
                <a:cs typeface="Calibri"/>
              </a:rPr>
              <a:t>, </a:t>
            </a:r>
            <a:r>
              <a:rPr lang="en-US" sz="1400" i="1" dirty="0">
                <a:effectLst/>
                <a:latin typeface="Arial"/>
                <a:cs typeface="Calibri"/>
              </a:rPr>
              <a:t>25</a:t>
            </a:r>
            <a:r>
              <a:rPr lang="en-US" sz="1400" dirty="0">
                <a:effectLst/>
                <a:latin typeface="Arial"/>
                <a:cs typeface="Calibri"/>
              </a:rPr>
              <a:t>(4), 446–456.</a:t>
            </a:r>
            <a:r>
              <a:rPr lang="en-US" sz="1400" dirty="0">
                <a:latin typeface="Arial"/>
                <a:cs typeface="Calibri"/>
              </a:rPr>
              <a:t> </a:t>
            </a:r>
            <a:r>
              <a:rPr lang="en-US" sz="1400" u="sng" dirty="0">
                <a:solidFill>
                  <a:srgbClr val="0563C1"/>
                </a:solidFill>
                <a:latin typeface="Arial"/>
                <a:cs typeface="Calibri"/>
                <a:hlinkClick r:id="rId6"/>
              </a:rPr>
              <a:t>https://doi.org/10.1177/1077559520913638</a:t>
            </a:r>
            <a:r>
              <a:rPr lang="en-US" sz="1400" u="sng" dirty="0">
                <a:solidFill>
                  <a:srgbClr val="0563C1"/>
                </a:solidFill>
                <a:latin typeface="Arial"/>
                <a:cs typeface="Calibri"/>
              </a:rPr>
              <a:t> </a:t>
            </a:r>
            <a:endParaRPr lang="en-US" sz="1400" dirty="0">
              <a:effectLst/>
              <a:latin typeface="Arial"/>
              <a:cs typeface="Calibri"/>
            </a:endParaRPr>
          </a:p>
          <a:p>
            <a:r>
              <a:rPr lang="en-US" sz="1400" dirty="0">
                <a:solidFill>
                  <a:srgbClr val="212121"/>
                </a:solidFill>
                <a:ea typeface="+mn-lt"/>
                <a:cs typeface="+mn-lt"/>
              </a:rPr>
              <a:t>Solis, J. M., Shadur, J. M., Burns, A. R., &amp; Hussong, A. M. (2012). Understanding the diverse needs of children whose parents abuse substances. </a:t>
            </a:r>
            <a:r>
              <a:rPr lang="en-US" sz="1400" i="1" dirty="0">
                <a:solidFill>
                  <a:srgbClr val="212121"/>
                </a:solidFill>
                <a:ea typeface="+mn-lt"/>
                <a:cs typeface="+mn-lt"/>
              </a:rPr>
              <a:t>Current Drug Abuse Reviews</a:t>
            </a:r>
            <a:r>
              <a:rPr lang="en-US" sz="1400" dirty="0">
                <a:solidFill>
                  <a:srgbClr val="212121"/>
                </a:solidFill>
                <a:ea typeface="+mn-lt"/>
                <a:cs typeface="+mn-lt"/>
              </a:rPr>
              <a:t>, </a:t>
            </a:r>
            <a:r>
              <a:rPr lang="en-US" sz="1400" i="1" dirty="0">
                <a:solidFill>
                  <a:srgbClr val="212121"/>
                </a:solidFill>
                <a:ea typeface="+mn-lt"/>
                <a:cs typeface="+mn-lt"/>
              </a:rPr>
              <a:t>5</a:t>
            </a:r>
            <a:r>
              <a:rPr lang="en-US" sz="1400" dirty="0">
                <a:solidFill>
                  <a:srgbClr val="212121"/>
                </a:solidFill>
                <a:ea typeface="+mn-lt"/>
                <a:cs typeface="+mn-lt"/>
              </a:rPr>
              <a:t>(2), 135–147. </a:t>
            </a:r>
            <a:r>
              <a:rPr lang="en-US" sz="1400" dirty="0">
                <a:solidFill>
                  <a:srgbClr val="212121"/>
                </a:solidFill>
                <a:ea typeface="+mn-lt"/>
                <a:cs typeface="+mn-lt"/>
                <a:hlinkClick r:id="rId7"/>
              </a:rPr>
              <a:t>https://doi.org/10.2174/1874473711205020135</a:t>
            </a:r>
            <a:endParaRPr lang="en-US" sz="1400" b="0" i="0" dirty="0">
              <a:solidFill>
                <a:srgbClr val="212121"/>
              </a:solidFill>
              <a:effectLst/>
              <a:latin typeface="Arial"/>
              <a:cs typeface="Arial"/>
            </a:endParaRPr>
          </a:p>
          <a:p>
            <a:r>
              <a:rPr lang="en-US" sz="1400" dirty="0">
                <a:latin typeface="Arial"/>
                <a:cs typeface="Calibri"/>
              </a:rPr>
              <a:t>Substance Abuse and Mental Health Services Administration. (2020). </a:t>
            </a:r>
            <a:r>
              <a:rPr lang="en-US" sz="1400" i="1" dirty="0">
                <a:latin typeface="Arial"/>
                <a:cs typeface="Calibri"/>
              </a:rPr>
              <a:t>Recovery and recovery support. </a:t>
            </a:r>
            <a:r>
              <a:rPr lang="en-US" sz="1400" dirty="0">
                <a:latin typeface="Arial"/>
                <a:cs typeface="Arial"/>
              </a:rPr>
              <a:t>U.S. Department of Health and Human Services. </a:t>
            </a:r>
            <a:r>
              <a:rPr lang="en-US" sz="1400" dirty="0">
                <a:latin typeface="Arial"/>
                <a:cs typeface="Calibri"/>
                <a:hlinkClick r:id="rId8"/>
              </a:rPr>
              <a:t>https://www.samhsa.gov/find-help/recovery</a:t>
            </a:r>
            <a:endParaRPr lang="en-US" sz="1400" dirty="0">
              <a:latin typeface="Arial"/>
              <a:cs typeface="Calibri"/>
            </a:endParaRPr>
          </a:p>
          <a:p>
            <a:r>
              <a:rPr lang="en-US" sz="1400" kern="100" dirty="0">
                <a:effectLst/>
                <a:latin typeface="Arial" panose="020B0604020202020204" pitchFamily="34" charset="0"/>
                <a:ea typeface="Aptos" panose="020B0004020202020204" pitchFamily="34" charset="0"/>
                <a:cs typeface="Arial" panose="020B0604020202020204" pitchFamily="34" charset="0"/>
              </a:rPr>
              <a:t>Substance Abuse and Mental Health Services Administration. (2021). </a:t>
            </a:r>
            <a:r>
              <a:rPr lang="en-US" sz="1400" i="1" kern="100" dirty="0">
                <a:effectLst/>
                <a:latin typeface="Arial" panose="020B0604020202020204" pitchFamily="34" charset="0"/>
                <a:ea typeface="Aptos" panose="020B0004020202020204" pitchFamily="34" charset="0"/>
                <a:cs typeface="Arial" panose="020B0604020202020204" pitchFamily="34" charset="0"/>
              </a:rPr>
              <a:t>National </a:t>
            </a:r>
            <a:r>
              <a:rPr lang="en-US" sz="1400" i="1" kern="100" dirty="0">
                <a:latin typeface="Arial" panose="020B0604020202020204" pitchFamily="34" charset="0"/>
                <a:ea typeface="Aptos" panose="020B0004020202020204" pitchFamily="34" charset="0"/>
                <a:cs typeface="Arial" panose="020B0604020202020204" pitchFamily="34" charset="0"/>
              </a:rPr>
              <a:t>s</a:t>
            </a:r>
            <a:r>
              <a:rPr lang="en-US" sz="1400" i="1" kern="100" dirty="0">
                <a:effectLst/>
                <a:latin typeface="Arial" panose="020B0604020202020204" pitchFamily="34" charset="0"/>
                <a:ea typeface="Aptos" panose="020B0004020202020204" pitchFamily="34" charset="0"/>
                <a:cs typeface="Arial" panose="020B0604020202020204" pitchFamily="34" charset="0"/>
              </a:rPr>
              <a:t>urvey on </a:t>
            </a:r>
            <a:r>
              <a:rPr lang="en-US" sz="1400" i="1" kern="100" dirty="0">
                <a:latin typeface="Arial" panose="020B0604020202020204" pitchFamily="34" charset="0"/>
                <a:ea typeface="Aptos" panose="020B0004020202020204" pitchFamily="34" charset="0"/>
                <a:cs typeface="Arial" panose="020B0604020202020204" pitchFamily="34" charset="0"/>
              </a:rPr>
              <a:t>d</a:t>
            </a:r>
            <a:r>
              <a:rPr lang="en-US" sz="1400" i="1" kern="100" dirty="0">
                <a:effectLst/>
                <a:latin typeface="Arial" panose="020B0604020202020204" pitchFamily="34" charset="0"/>
                <a:ea typeface="Aptos" panose="020B0004020202020204" pitchFamily="34" charset="0"/>
                <a:cs typeface="Arial" panose="020B0604020202020204" pitchFamily="34" charset="0"/>
              </a:rPr>
              <a:t>rug use and </a:t>
            </a:r>
            <a:r>
              <a:rPr lang="en-US" sz="1400" i="1" kern="100" dirty="0">
                <a:latin typeface="Arial" panose="020B0604020202020204" pitchFamily="34" charset="0"/>
                <a:ea typeface="Aptos" panose="020B0004020202020204" pitchFamily="34" charset="0"/>
                <a:cs typeface="Arial" panose="020B0604020202020204" pitchFamily="34" charset="0"/>
              </a:rPr>
              <a:t>h</a:t>
            </a:r>
            <a:r>
              <a:rPr lang="en-US" sz="1400" i="1" kern="100" dirty="0">
                <a:effectLst/>
                <a:latin typeface="Arial" panose="020B0604020202020204" pitchFamily="34" charset="0"/>
                <a:ea typeface="Aptos" panose="020B0004020202020204" pitchFamily="34" charset="0"/>
                <a:cs typeface="Arial" panose="020B0604020202020204" pitchFamily="34" charset="0"/>
              </a:rPr>
              <a:t>ealth: Tobacco, cigarette, and daily cigarette use in past month: Among females aged 15 to 44; by pregnancy status, demographic, socioeconomic, and pregnancy characteristics, percentages, 2019 and 2020. </a:t>
            </a:r>
            <a:r>
              <a:rPr lang="en-US" sz="1400" kern="100" dirty="0">
                <a:effectLst/>
                <a:latin typeface="Arial" panose="020B0604020202020204" pitchFamily="34" charset="0"/>
                <a:ea typeface="Aptos" panose="020B0004020202020204" pitchFamily="34" charset="0"/>
                <a:cs typeface="Arial" panose="020B0604020202020204" pitchFamily="34" charset="0"/>
              </a:rPr>
              <a:t>(210615; Table 6.22B) [Data set]. Center for Behavioral Health Statistics and Quality. </a:t>
            </a:r>
            <a:r>
              <a:rPr lang="en-US" sz="14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https://www.samhsa.gov/data/sites/default/files/reports/rpt35323/NSDUHDetailedTabs2020/NSDUHDetailedTabs2020/NSDUHDetTabsSect6pe2020.htm?s=pregnant&amp;#tab6-21a</a:t>
            </a:r>
            <a:r>
              <a:rPr lang="en-US" sz="1400" kern="100" dirty="0">
                <a:effectLst/>
                <a:latin typeface="Arial" panose="020B0604020202020204" pitchFamily="34" charset="0"/>
                <a:ea typeface="Aptos" panose="020B0004020202020204" pitchFamily="34" charset="0"/>
                <a:cs typeface="Arial" panose="020B0604020202020204" pitchFamily="34" charset="0"/>
              </a:rPr>
              <a:t> </a:t>
            </a:r>
            <a:endParaRPr lang="en-US" sz="1400" dirty="0">
              <a:latin typeface="Arial"/>
              <a:cs typeface="Calibri"/>
            </a:endParaRPr>
          </a:p>
          <a:p>
            <a:pPr fontAlgn="base"/>
            <a:r>
              <a:rPr lang="en-US" sz="1400" b="0" i="0" dirty="0">
                <a:solidFill>
                  <a:srgbClr val="212121"/>
                </a:solidFill>
                <a:effectLst/>
                <a:ea typeface="+mn-lt"/>
                <a:cs typeface="+mn-lt"/>
              </a:rPr>
              <a:t>Turner, </a:t>
            </a:r>
            <a:r>
              <a:rPr lang="en-US" sz="1400" dirty="0">
                <a:solidFill>
                  <a:srgbClr val="212121"/>
                </a:solidFill>
                <a:ea typeface="+mn-lt"/>
                <a:cs typeface="+mn-lt"/>
              </a:rPr>
              <a:t>M., Beckwith, H., Duschinsky, R., Forslund, T., Foster, S. L., Coughlan, B., Pal, S., &amp; Schuengel</a:t>
            </a:r>
            <a:r>
              <a:rPr lang="en-US" sz="1400" b="0" i="0" dirty="0">
                <a:solidFill>
                  <a:srgbClr val="212121"/>
                </a:solidFill>
                <a:effectLst/>
                <a:ea typeface="+mn-lt"/>
                <a:cs typeface="+mn-lt"/>
              </a:rPr>
              <a:t>, </a:t>
            </a:r>
            <a:r>
              <a:rPr lang="en-US" sz="1400" dirty="0">
                <a:solidFill>
                  <a:srgbClr val="212121"/>
                </a:solidFill>
                <a:ea typeface="+mn-lt"/>
                <a:cs typeface="+mn-lt"/>
              </a:rPr>
              <a:t>C. (2019</a:t>
            </a:r>
            <a:r>
              <a:rPr lang="en-US" sz="1400" b="0" i="0" dirty="0">
                <a:solidFill>
                  <a:srgbClr val="212121"/>
                </a:solidFill>
                <a:effectLst/>
                <a:ea typeface="+mn-lt"/>
                <a:cs typeface="+mn-lt"/>
              </a:rPr>
              <a:t>). </a:t>
            </a:r>
            <a:r>
              <a:rPr lang="en-US" sz="1400" b="0" dirty="0">
                <a:solidFill>
                  <a:srgbClr val="212121"/>
                </a:solidFill>
                <a:effectLst/>
                <a:ea typeface="+mn-lt"/>
                <a:cs typeface="+mn-lt"/>
              </a:rPr>
              <a:t>Attachment difficulties and disorders.</a:t>
            </a:r>
            <a:r>
              <a:rPr lang="en-US" sz="1400" dirty="0">
                <a:solidFill>
                  <a:srgbClr val="212121"/>
                </a:solidFill>
                <a:ea typeface="+mn-lt"/>
                <a:cs typeface="+mn-lt"/>
              </a:rPr>
              <a:t> </a:t>
            </a:r>
            <a:r>
              <a:rPr lang="en-US" sz="1400" i="1" dirty="0">
                <a:solidFill>
                  <a:srgbClr val="212121"/>
                </a:solidFill>
                <a:ea typeface="+mn-lt"/>
                <a:cs typeface="+mn-lt"/>
              </a:rPr>
              <a:t>InnovAiT</a:t>
            </a:r>
            <a:r>
              <a:rPr lang="en-US" sz="1400" dirty="0">
                <a:solidFill>
                  <a:srgbClr val="212121"/>
                </a:solidFill>
                <a:ea typeface="+mn-lt"/>
                <a:cs typeface="+mn-lt"/>
              </a:rPr>
              <a:t>, </a:t>
            </a:r>
            <a:r>
              <a:rPr lang="en-US" sz="1400" i="1" dirty="0">
                <a:solidFill>
                  <a:srgbClr val="212121"/>
                </a:solidFill>
                <a:ea typeface="+mn-lt"/>
                <a:cs typeface="+mn-lt"/>
              </a:rPr>
              <a:t>12</a:t>
            </a:r>
            <a:r>
              <a:rPr lang="en-US" sz="1400" dirty="0">
                <a:solidFill>
                  <a:srgbClr val="212121"/>
                </a:solidFill>
                <a:ea typeface="+mn-lt"/>
                <a:cs typeface="+mn-lt"/>
              </a:rPr>
              <a:t>(4), 173.</a:t>
            </a:r>
            <a:r>
              <a:rPr lang="en-US" sz="1400" b="0" dirty="0">
                <a:solidFill>
                  <a:srgbClr val="212121"/>
                </a:solidFill>
                <a:effectLst/>
                <a:ea typeface="+mn-lt"/>
                <a:cs typeface="+mn-lt"/>
              </a:rPr>
              <a:t> </a:t>
            </a:r>
            <a:r>
              <a:rPr lang="en-US" sz="1400" b="0" i="0" strike="noStrike" dirty="0">
                <a:solidFill>
                  <a:srgbClr val="212121"/>
                </a:solidFill>
                <a:effectLst/>
                <a:ea typeface="+mn-lt"/>
                <a:cs typeface="+mn-lt"/>
                <a:hlinkClick r:id="rId10"/>
              </a:rPr>
              <a:t>https://</a:t>
            </a:r>
            <a:r>
              <a:rPr lang="en-US" sz="1400" dirty="0">
                <a:solidFill>
                  <a:srgbClr val="212121"/>
                </a:solidFill>
                <a:ea typeface="+mn-lt"/>
                <a:cs typeface="+mn-lt"/>
                <a:hlinkClick r:id="rId10"/>
              </a:rPr>
              <a:t>doi</a:t>
            </a:r>
            <a:r>
              <a:rPr lang="en-US" sz="1400" b="0" i="0" strike="noStrike" dirty="0">
                <a:solidFill>
                  <a:srgbClr val="212121"/>
                </a:solidFill>
                <a:effectLst/>
                <a:ea typeface="+mn-lt"/>
                <a:cs typeface="+mn-lt"/>
                <a:hlinkClick r:id="rId10"/>
              </a:rPr>
              <a:t>.</a:t>
            </a:r>
            <a:r>
              <a:rPr lang="en-US" sz="1400" dirty="0">
                <a:solidFill>
                  <a:srgbClr val="212121"/>
                </a:solidFill>
                <a:ea typeface="+mn-lt"/>
                <a:cs typeface="+mn-lt"/>
                <a:hlinkClick r:id="rId10"/>
              </a:rPr>
              <a:t>org</a:t>
            </a:r>
            <a:r>
              <a:rPr lang="en-US" sz="1400" b="0" i="0" strike="noStrike" dirty="0">
                <a:solidFill>
                  <a:srgbClr val="212121"/>
                </a:solidFill>
                <a:effectLst/>
                <a:ea typeface="+mn-lt"/>
                <a:cs typeface="+mn-lt"/>
                <a:hlinkClick r:id="rId10"/>
              </a:rPr>
              <a:t>/</a:t>
            </a:r>
            <a:r>
              <a:rPr lang="en-US" sz="1400" dirty="0">
                <a:solidFill>
                  <a:srgbClr val="212121"/>
                </a:solidFill>
                <a:ea typeface="+mn-lt"/>
                <a:cs typeface="+mn-lt"/>
                <a:hlinkClick r:id="rId10"/>
              </a:rPr>
              <a:t>10.1177/1755738018823817</a:t>
            </a:r>
            <a:endParaRPr lang="en-US" sz="1400" dirty="0">
              <a:solidFill>
                <a:srgbClr val="212121"/>
              </a:solidFill>
              <a:ea typeface="+mn-lt"/>
              <a:cs typeface="+mn-lt"/>
            </a:endParaRPr>
          </a:p>
          <a:p>
            <a:pPr fontAlgn="base"/>
            <a:r>
              <a:rPr lang="en-US" sz="1400" kern="100" dirty="0">
                <a:effectLst/>
                <a:latin typeface="Arial" panose="020B0604020202020204" pitchFamily="34" charset="0"/>
                <a:ea typeface="Aptos" panose="020B0004020202020204" pitchFamily="34" charset="0"/>
                <a:cs typeface="Arial" panose="020B0604020202020204" pitchFamily="34" charset="0"/>
              </a:rPr>
              <a:t>U.S. Department of Health and Human Services. (2023). </a:t>
            </a:r>
            <a:r>
              <a:rPr lang="en-US" sz="1400" i="1" kern="100" dirty="0">
                <a:effectLst/>
                <a:latin typeface="Arial" panose="020B0604020202020204" pitchFamily="34" charset="0"/>
                <a:ea typeface="Aptos" panose="020B0004020202020204" pitchFamily="34" charset="0"/>
                <a:cs typeface="Arial" panose="020B0604020202020204" pitchFamily="34" charset="0"/>
              </a:rPr>
              <a:t>HHS, SAMHSA release 2022 national survey on drug use and health data. </a:t>
            </a:r>
            <a:r>
              <a:rPr lang="en-US" sz="14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1"/>
              </a:rPr>
              <a:t>https://www.samhsa.gov/data/report/2022-nsduh-annual-national-report</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013987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D224-1EA5-87E9-568C-10855EE106C7}"/>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tabLst/>
              <a:defRPr/>
            </a:pPr>
            <a:r>
              <a:rPr kumimoji="0" lang="en-US" sz="3200" i="0" u="none" strike="noStrike" kern="1200" cap="none" spc="0" normalizeH="0" baseline="0" noProof="0" dirty="0">
                <a:ln>
                  <a:noFill/>
                </a:ln>
                <a:effectLst/>
                <a:uLnTx/>
                <a:uFillTx/>
                <a:ea typeface="+mn-ea"/>
                <a:cs typeface="Calibri" panose="020F0502020204030204" pitchFamily="34" charset="0"/>
              </a:rPr>
              <a:t>Estimated Number of Births with </a:t>
            </a:r>
            <a:r>
              <a:rPr kumimoji="0" lang="en-US" sz="3200" b="1" i="1" strike="noStrike" kern="1200" cap="none" spc="0" normalizeH="0" baseline="0" noProof="0" dirty="0">
                <a:ln>
                  <a:noFill/>
                </a:ln>
                <a:effectLst/>
                <a:uLnTx/>
                <a:uFillTx/>
                <a:ea typeface="+mn-ea"/>
                <a:cs typeface="Calibri" panose="020F0502020204030204" pitchFamily="34" charset="0"/>
              </a:rPr>
              <a:t>Prenatal Substance Exposure</a:t>
            </a:r>
            <a:r>
              <a:rPr kumimoji="0" lang="en-US" sz="3200" i="0" u="none" strike="noStrike" kern="1200" cap="none" spc="0" normalizeH="0" baseline="0" noProof="0" dirty="0">
                <a:ln>
                  <a:noFill/>
                </a:ln>
                <a:effectLst/>
                <a:uLnTx/>
                <a:uFillTx/>
                <a:ea typeface="+mn-ea"/>
                <a:cs typeface="Calibri" panose="020F0502020204030204" pitchFamily="34" charset="0"/>
              </a:rPr>
              <a:t>, </a:t>
            </a:r>
            <a:br>
              <a:rPr kumimoji="0" lang="en-US" sz="3200" i="0" u="none" strike="noStrike" kern="1200" cap="none" spc="0" normalizeH="0" baseline="0" noProof="0" dirty="0">
                <a:ln>
                  <a:noFill/>
                </a:ln>
                <a:effectLst/>
                <a:uLnTx/>
                <a:uFillTx/>
                <a:ea typeface="+mn-ea"/>
                <a:cs typeface="Calibri" panose="020F0502020204030204" pitchFamily="34" charset="0"/>
              </a:rPr>
            </a:br>
            <a:r>
              <a:rPr kumimoji="0" lang="en-US" sz="3200" i="0" u="none" strike="noStrike" kern="1200" cap="none" spc="0" normalizeH="0" baseline="0" noProof="0" dirty="0">
                <a:ln>
                  <a:noFill/>
                </a:ln>
                <a:effectLst/>
                <a:uLnTx/>
                <a:uFillTx/>
                <a:ea typeface="+mn-ea"/>
                <a:cs typeface="Calibri" panose="020F0502020204030204" pitchFamily="34" charset="0"/>
              </a:rPr>
              <a:t>Based on Substance Use Reported During Pregnancy</a:t>
            </a:r>
            <a:endParaRPr lang="en-US" sz="3200" dirty="0"/>
          </a:p>
        </p:txBody>
      </p:sp>
      <p:pic>
        <p:nvPicPr>
          <p:cNvPr id="14" name="Picture Placeholder 13" descr="A bar graph showing the estimated number of births with prenatal substance exposure. The data shows Alcohol: 390,000 or 10.6%; Tobacco: 300,000 or 8.4%; Illicit Drugs: 300,000 or 8.3% and Prescription Opioids: 240,000 or 6.6%.">
            <a:extLst>
              <a:ext uri="{FF2B5EF4-FFF2-40B4-BE49-F238E27FC236}">
                <a16:creationId xmlns:a16="http://schemas.microsoft.com/office/drawing/2014/main" id="{BA75D9D3-3846-03B8-DDF3-738D5878BEE9}"/>
              </a:ext>
            </a:extLst>
          </p:cNvPr>
          <p:cNvPicPr>
            <a:picLocks noGrp="1" noChangeAspect="1"/>
          </p:cNvPicPr>
          <p:nvPr>
            <p:ph type="pic" sz="quarter" idx="10"/>
          </p:nvPr>
        </p:nvPicPr>
        <p:blipFill rotWithShape="1">
          <a:blip r:embed="rId3"/>
          <a:srcRect t="85" b="-1922"/>
          <a:stretch/>
        </p:blipFill>
        <p:spPr>
          <a:xfrm>
            <a:off x="466053" y="1216152"/>
            <a:ext cx="11259893" cy="5270373"/>
          </a:xfrm>
        </p:spPr>
      </p:pic>
      <p:sp>
        <p:nvSpPr>
          <p:cNvPr id="35" name="Footer Placeholder 34">
            <a:extLst>
              <a:ext uri="{FF2B5EF4-FFF2-40B4-BE49-F238E27FC236}">
                <a16:creationId xmlns:a16="http://schemas.microsoft.com/office/drawing/2014/main" id="{092CE135-7FCB-EFD5-773B-2B46651FDCB2}"/>
              </a:ext>
            </a:extLst>
          </p:cNvPr>
          <p:cNvSpPr>
            <a:spLocks noGrp="1"/>
          </p:cNvSpPr>
          <p:nvPr>
            <p:ph type="ftr" sz="quarter" idx="16"/>
          </p:nvPr>
        </p:nvSpPr>
        <p:spPr>
          <a:xfrm>
            <a:off x="4603531" y="6421941"/>
            <a:ext cx="7386973" cy="411425"/>
          </a:xfrm>
        </p:spPr>
        <p:txBody>
          <a:bodyPr/>
          <a:lstStyle/>
          <a:p>
            <a:r>
              <a:rPr lang="en-US" dirty="0">
                <a:cs typeface="Arial"/>
              </a:rPr>
              <a:t>(Ko et al., 2020; Osterman et al., 2022; Substance Abuse and Mental Health Services Administration, 2021)</a:t>
            </a:r>
          </a:p>
        </p:txBody>
      </p:sp>
    </p:spTree>
    <p:extLst>
      <p:ext uri="{BB962C8B-B14F-4D97-AF65-F5344CB8AC3E}">
        <p14:creationId xmlns:p14="http://schemas.microsoft.com/office/powerpoint/2010/main" val="2779712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D36ED7BA-6361-C6DF-AE13-2E058B0BCC2D}"/>
              </a:ext>
            </a:extLst>
          </p:cNvPr>
          <p:cNvSpPr>
            <a:spLocks noGrp="1"/>
          </p:cNvSpPr>
          <p:nvPr>
            <p:ph type="ctrTitle"/>
          </p:nvPr>
        </p:nvSpPr>
        <p:spPr>
          <a:xfrm>
            <a:off x="602212" y="3124298"/>
            <a:ext cx="6857367" cy="2387600"/>
          </a:xfrm>
        </p:spPr>
        <p:txBody>
          <a:bodyPr/>
          <a:lstStyle/>
          <a:p>
            <a:r>
              <a:rPr lang="en-US" dirty="0">
                <a:latin typeface="+mj-lt"/>
              </a:rPr>
              <a:t>Resources</a:t>
            </a:r>
          </a:p>
        </p:txBody>
      </p:sp>
    </p:spTree>
    <p:extLst>
      <p:ext uri="{BB962C8B-B14F-4D97-AF65-F5344CB8AC3E}">
        <p14:creationId xmlns:p14="http://schemas.microsoft.com/office/powerpoint/2010/main" val="1139979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87C508-C4CC-314A-B0BF-9989F69E9F78}"/>
              </a:ext>
            </a:extLst>
          </p:cNvPr>
          <p:cNvSpPr>
            <a:spLocks noGrp="1"/>
          </p:cNvSpPr>
          <p:nvPr>
            <p:ph type="title"/>
          </p:nvPr>
        </p:nvSpPr>
        <p:spPr>
          <a:xfrm>
            <a:off x="-856" y="-3032"/>
            <a:ext cx="12193711" cy="1325563"/>
          </a:xfrm>
          <a:solidFill>
            <a:schemeClr val="tx2"/>
          </a:solidFill>
        </p:spPr>
        <p:txBody>
          <a:bodyPr>
            <a:normAutofit/>
          </a:bodyPr>
          <a:lstStyle/>
          <a:p>
            <a:pPr algn="ctr"/>
            <a:r>
              <a:rPr lang="en-US" sz="3600" dirty="0">
                <a:solidFill>
                  <a:schemeClr val="bg1"/>
                </a:solidFill>
                <a:cs typeface="Arial" panose="020B0604020202020204" pitchFamily="34" charset="0"/>
              </a:rPr>
              <a:t>Resources, 1 of 2</a:t>
            </a:r>
          </a:p>
        </p:txBody>
      </p:sp>
      <p:sp>
        <p:nvSpPr>
          <p:cNvPr id="4" name="Content Placeholder 3"/>
          <p:cNvSpPr>
            <a:spLocks noGrp="1"/>
          </p:cNvSpPr>
          <p:nvPr>
            <p:ph idx="1"/>
          </p:nvPr>
        </p:nvSpPr>
        <p:spPr>
          <a:xfrm>
            <a:off x="640080" y="1480124"/>
            <a:ext cx="10933612" cy="4880920"/>
          </a:xfrm>
        </p:spPr>
        <p:txBody>
          <a:bodyPr anchor="t">
            <a:noAutofit/>
          </a:bodyPr>
          <a:lstStyle/>
          <a:p>
            <a:pPr>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Centers for Disease Control and Prevention: </a:t>
            </a:r>
            <a:r>
              <a:rPr lang="en-US" sz="1400" i="1" u="sng" dirty="0">
                <a:solidFill>
                  <a:srgbClr val="0563C1"/>
                </a:solidFill>
                <a:effectLst/>
                <a:latin typeface="Arial"/>
                <a:ea typeface="Calibri" panose="020F0502020204030204" pitchFamily="34" charset="0"/>
                <a:cs typeface="Times New Roman"/>
                <a:hlinkClick r:id="rId3"/>
              </a:rPr>
              <a:t>Developmental Milestones</a:t>
            </a:r>
            <a:r>
              <a:rPr lang="en-US" sz="1400" dirty="0">
                <a:effectLst/>
                <a:latin typeface="Arial"/>
                <a:ea typeface="Calibri" panose="020F0502020204030204" pitchFamily="34" charset="0"/>
                <a:cs typeface="Times New Roman"/>
              </a:rPr>
              <a:t> (</a:t>
            </a:r>
            <a:r>
              <a:rPr lang="en-US" sz="1400" dirty="0">
                <a:latin typeface="Arial"/>
                <a:ea typeface="Calibri" panose="020F0502020204030204" pitchFamily="34" charset="0"/>
                <a:cs typeface="Times New Roman"/>
              </a:rPr>
              <a:t>updated 2023</a:t>
            </a:r>
            <a:r>
              <a:rPr lang="en-US" sz="1400" dirty="0">
                <a:effectLst/>
                <a:latin typeface="Arial"/>
                <a:ea typeface="Calibri" panose="020F0502020204030204" pitchFamily="34" charset="0"/>
                <a:cs typeface="Times New Roman"/>
              </a:rPr>
              <a:t>)</a:t>
            </a:r>
          </a:p>
          <a:p>
            <a:pPr>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Centers for Disease Control and Prevention:</a:t>
            </a:r>
            <a:r>
              <a:rPr lang="en-US" sz="1400" dirty="0">
                <a:latin typeface="Arial"/>
                <a:ea typeface="Calibri" panose="020F0502020204030204" pitchFamily="34" charset="0"/>
                <a:cs typeface="Times New Roman"/>
              </a:rPr>
              <a:t> </a:t>
            </a:r>
            <a:r>
              <a:rPr lang="en-US" sz="1400" i="1" dirty="0">
                <a:latin typeface="Arial"/>
                <a:ea typeface="Calibri" panose="020F0502020204030204" pitchFamily="34" charset="0"/>
                <a:cs typeface="Times New Roman"/>
                <a:hlinkClick r:id="rId4"/>
              </a:rPr>
              <a:t>Youth Risk Behavior Survey Data Summary &amp; Trends Report </a:t>
            </a:r>
            <a:r>
              <a:rPr lang="en-US" sz="1400" i="1" dirty="0">
                <a:latin typeface="Arial"/>
                <a:ea typeface="Calibri" panose="020F0502020204030204" pitchFamily="34" charset="0"/>
                <a:cs typeface="Times New Roman"/>
              </a:rPr>
              <a:t> </a:t>
            </a:r>
            <a:r>
              <a:rPr lang="en-US" sz="1400" dirty="0">
                <a:latin typeface="Arial"/>
                <a:ea typeface="Calibri" panose="020F0502020204030204" pitchFamily="34" charset="0"/>
                <a:cs typeface="Times New Roman"/>
              </a:rPr>
              <a:t>(2013-2023)</a:t>
            </a:r>
          </a:p>
          <a:p>
            <a:pPr>
              <a:lnSpc>
                <a:spcPct val="100000"/>
              </a:lnSpc>
              <a:spcBef>
                <a:spcPts val="0"/>
              </a:spcBef>
              <a:spcAft>
                <a:spcPts val="600"/>
              </a:spcAft>
              <a:tabLst>
                <a:tab pos="457200" algn="l"/>
              </a:tabLst>
            </a:pPr>
            <a:r>
              <a:rPr lang="en-US" sz="1400" kern="100">
                <a:effectLst/>
                <a:latin typeface="Arial" panose="020B0604020202020204" pitchFamily="34" charset="0"/>
                <a:ea typeface="Aptos" panose="020B0004020202020204" pitchFamily="34" charset="0"/>
                <a:cs typeface="Arial" panose="020B0604020202020204" pitchFamily="34" charset="0"/>
              </a:rPr>
              <a:t>Children and Family Futures:</a:t>
            </a:r>
            <a:r>
              <a:rPr lang="en-US" sz="1400" i="1" kern="100">
                <a:effectLst/>
                <a:latin typeface="Arial" panose="020B0604020202020204" pitchFamily="34" charset="0"/>
                <a:ea typeface="Aptos" panose="020B0004020202020204" pitchFamily="34" charset="0"/>
                <a:cs typeface="Arial" panose="020B0604020202020204" pitchFamily="34" charset="0"/>
              </a:rPr>
              <a:t> </a:t>
            </a:r>
            <a:r>
              <a:rPr lang="en-US" sz="1400"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Navigating Risk: Five Facts About Substance Use Prevention Video</a:t>
            </a:r>
            <a:r>
              <a:rPr lang="en-US" sz="1400" i="1" kern="100">
                <a:effectLst/>
                <a:latin typeface="Arial" panose="020B0604020202020204" pitchFamily="34" charset="0"/>
                <a:ea typeface="Aptos" panose="020B0004020202020204" pitchFamily="34" charset="0"/>
                <a:cs typeface="Arial" panose="020B0604020202020204" pitchFamily="34" charset="0"/>
              </a:rPr>
              <a:t> </a:t>
            </a:r>
            <a:r>
              <a:rPr lang="en-US" sz="1400" kern="100">
                <a:effectLst/>
                <a:latin typeface="Arial" panose="020B0604020202020204" pitchFamily="34" charset="0"/>
                <a:ea typeface="Aptos" panose="020B0004020202020204" pitchFamily="34" charset="0"/>
                <a:cs typeface="Arial" panose="020B0604020202020204" pitchFamily="34" charset="0"/>
              </a:rPr>
              <a:t>(2024)</a:t>
            </a:r>
            <a:endParaRPr lang="en-US" sz="140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600"/>
              </a:spcAft>
              <a:tabLst>
                <a:tab pos="457200" algn="l"/>
              </a:tabLst>
            </a:pPr>
            <a:r>
              <a:rPr lang="en-US" sz="1400" u="sng" dirty="0">
                <a:solidFill>
                  <a:srgbClr val="0563C1"/>
                </a:solidFill>
                <a:effectLst/>
                <a:latin typeface="Arial"/>
                <a:ea typeface="Calibri" panose="020F0502020204030204" pitchFamily="34" charset="0"/>
                <a:cs typeface="Times New Roman"/>
                <a:hlinkClick r:id="rId6"/>
              </a:rPr>
              <a:t>Children of Parents with a Mental Illness Website</a:t>
            </a:r>
            <a:r>
              <a:rPr lang="en-US" sz="1400" dirty="0">
                <a:latin typeface="Arial"/>
                <a:ea typeface="Calibri" panose="020F0502020204030204" pitchFamily="34" charset="0"/>
                <a:cs typeface="Times New Roman"/>
              </a:rPr>
              <a:t> (2021)</a:t>
            </a:r>
            <a:endParaRPr lang="en-US" sz="1400" dirty="0">
              <a:effectLst/>
              <a:latin typeface="Arial"/>
              <a:ea typeface="Calibri" panose="020F0502020204030204" pitchFamily="34" charset="0"/>
              <a:cs typeface="Times New Roman" panose="02020603050405020304" pitchFamily="18" charset="0"/>
            </a:endParaRPr>
          </a:p>
          <a:p>
            <a:pPr>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Health Resources &amp; Services Administration, Maternal &amp; Child Health: </a:t>
            </a:r>
            <a:r>
              <a:rPr lang="en-US" sz="1400" i="1" u="sng" dirty="0">
                <a:solidFill>
                  <a:srgbClr val="0563C1"/>
                </a:solidFill>
                <a:effectLst/>
                <a:latin typeface="Arial"/>
                <a:ea typeface="Calibri" panose="020F0502020204030204" pitchFamily="34" charset="0"/>
                <a:cs typeface="Times New Roman"/>
                <a:hlinkClick r:id="rId7"/>
              </a:rPr>
              <a:t>Early Periodic Screening, Diagnosis, and Treatment</a:t>
            </a:r>
            <a:r>
              <a:rPr lang="en-US" sz="1400" i="1" dirty="0">
                <a:effectLst/>
                <a:latin typeface="Arial"/>
                <a:ea typeface="Calibri" panose="020F0502020204030204" pitchFamily="34" charset="0"/>
                <a:cs typeface="Times New Roman"/>
              </a:rPr>
              <a:t> </a:t>
            </a:r>
            <a:r>
              <a:rPr lang="en-US" sz="1400" dirty="0">
                <a:effectLst/>
                <a:latin typeface="Arial"/>
                <a:ea typeface="Calibri" panose="020F0502020204030204" pitchFamily="34" charset="0"/>
                <a:cs typeface="Times New Roman"/>
              </a:rPr>
              <a:t>(2016)</a:t>
            </a:r>
            <a:r>
              <a:rPr lang="en-US" sz="1400" dirty="0">
                <a:latin typeface="Arial"/>
                <a:ea typeface="Calibri" panose="020F0502020204030204" pitchFamily="34" charset="0"/>
                <a:cs typeface="Times New Roman"/>
              </a:rPr>
              <a:t> </a:t>
            </a:r>
            <a:endParaRPr lang="en-US" sz="1400" dirty="0">
              <a:effectLst/>
              <a:latin typeface="Arial"/>
              <a:ea typeface="Calibri" panose="020F0502020204030204" pitchFamily="34" charset="0"/>
              <a:cs typeface="Times New Roman" panose="02020603050405020304" pitchFamily="18" charset="0"/>
            </a:endParaRPr>
          </a:p>
          <a:p>
            <a:pPr>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Lander, L., Howsare, J., &amp; Byrne, M.: </a:t>
            </a:r>
            <a:r>
              <a:rPr lang="en-US" sz="1400" i="1" u="sng" dirty="0">
                <a:solidFill>
                  <a:srgbClr val="0563C1"/>
                </a:solidFill>
                <a:effectLst/>
                <a:latin typeface="Arial"/>
                <a:ea typeface="Calibri" panose="020F0502020204030204" pitchFamily="34" charset="0"/>
                <a:cs typeface="Times New Roman"/>
                <a:hlinkClick r:id="rId8"/>
              </a:rPr>
              <a:t>The Impact of Substance Use Disorders on Families and Children: From Theory to Practice</a:t>
            </a:r>
            <a:r>
              <a:rPr lang="en-US" sz="1400" dirty="0">
                <a:effectLst/>
                <a:latin typeface="Arial"/>
                <a:ea typeface="Calibri" panose="020F0502020204030204" pitchFamily="34" charset="0"/>
                <a:cs typeface="Times New Roman"/>
              </a:rPr>
              <a:t> (2013)</a:t>
            </a:r>
          </a:p>
          <a:p>
            <a:pPr>
              <a:lnSpc>
                <a:spcPct val="100000"/>
              </a:lnSpc>
              <a:spcBef>
                <a:spcPts val="0"/>
              </a:spcBef>
              <a:spcAft>
                <a:spcPts val="600"/>
              </a:spcAft>
              <a:buClr>
                <a:schemeClr val="tx1"/>
              </a:buClr>
              <a:tabLst>
                <a:tab pos="457200" algn="l"/>
              </a:tabLst>
            </a:pPr>
            <a:r>
              <a:rPr lang="en-US" sz="1400" dirty="0">
                <a:effectLst/>
                <a:latin typeface="Arial"/>
                <a:ea typeface="Calibri" panose="020F0502020204030204" pitchFamily="34" charset="0"/>
                <a:cs typeface="Arial"/>
              </a:rPr>
              <a:t>National Academies of Sciences, Engineering, and Sciences:</a:t>
            </a:r>
            <a:r>
              <a:rPr lang="en-US" sz="1400" i="1" dirty="0">
                <a:effectLst/>
                <a:latin typeface="Arial"/>
                <a:ea typeface="Calibri" panose="020F0502020204030204" pitchFamily="34" charset="0"/>
                <a:cs typeface="Arial"/>
              </a:rPr>
              <a:t> </a:t>
            </a:r>
            <a:r>
              <a:rPr lang="en-US" sz="1400" i="1" u="sng" dirty="0">
                <a:solidFill>
                  <a:srgbClr val="0563C1"/>
                </a:solidFill>
                <a:effectLst/>
                <a:latin typeface="Arial"/>
                <a:ea typeface="Calibri" panose="020F0502020204030204" pitchFamily="34" charset="0"/>
                <a:cs typeface="Arial"/>
                <a:hlinkClick r:id="rId9"/>
              </a:rPr>
              <a:t>Promoting Positive Adolescent Health Behaviors and Outcomes: Thriving in the 21st Century</a:t>
            </a:r>
            <a:r>
              <a:rPr lang="en-US" sz="1400" dirty="0">
                <a:effectLst/>
                <a:latin typeface="Arial"/>
                <a:ea typeface="Calibri" panose="020F0502020204030204" pitchFamily="34" charset="0"/>
                <a:cs typeface="Arial"/>
              </a:rPr>
              <a:t> (2020)</a:t>
            </a:r>
            <a:endParaRPr lang="en-US" sz="1400" i="1" u="sng" dirty="0">
              <a:solidFill>
                <a:srgbClr val="0563C1"/>
              </a:solidFill>
              <a:effectLst/>
              <a:latin typeface="Arial"/>
              <a:ea typeface="Calibri" panose="020F0502020204030204" pitchFamily="34" charset="0"/>
              <a:cs typeface="Arial"/>
              <a:hlinkClick r:id="" action="ppaction://noaction"/>
            </a:endParaRPr>
          </a:p>
          <a:p>
            <a:pPr>
              <a:lnSpc>
                <a:spcPct val="100000"/>
              </a:lnSpc>
              <a:spcBef>
                <a:spcPts val="0"/>
              </a:spcBef>
              <a:spcAft>
                <a:spcPts val="600"/>
              </a:spcAft>
              <a:buClr>
                <a:schemeClr val="tx1"/>
              </a:buClr>
              <a:tabLst>
                <a:tab pos="457200" algn="l"/>
              </a:tabLst>
            </a:pPr>
            <a:r>
              <a:rPr lang="en-US" sz="1400" u="sng" dirty="0">
                <a:solidFill>
                  <a:srgbClr val="0563C1"/>
                </a:solidFill>
                <a:latin typeface="Arial"/>
                <a:ea typeface="Calibri" panose="020F0502020204030204" pitchFamily="34" charset="0"/>
                <a:cs typeface="Times New Roman"/>
                <a:hlinkClick r:id="rId10"/>
              </a:rPr>
              <a:t>National Association for Children of Addiction Website</a:t>
            </a:r>
            <a:r>
              <a:rPr lang="en-US" sz="1400" dirty="0">
                <a:solidFill>
                  <a:srgbClr val="0563C1"/>
                </a:solidFill>
                <a:latin typeface="Arial"/>
                <a:ea typeface="Calibri" panose="020F0502020204030204" pitchFamily="34" charset="0"/>
                <a:cs typeface="Times New Roman"/>
              </a:rPr>
              <a:t> </a:t>
            </a:r>
            <a:r>
              <a:rPr lang="en-US" sz="1400" dirty="0">
                <a:latin typeface="Arial"/>
                <a:ea typeface="Calibri" panose="020F0502020204030204" pitchFamily="34" charset="0"/>
                <a:cs typeface="Times New Roman"/>
              </a:rPr>
              <a:t>(2024)</a:t>
            </a:r>
            <a:endParaRPr lang="en-US" sz="1400" dirty="0">
              <a:effectLst/>
              <a:latin typeface="Arial"/>
              <a:ea typeface="Calibri" panose="020F0502020204030204" pitchFamily="34" charset="0"/>
              <a:cs typeface="Times New Roman" panose="02020603050405020304" pitchFamily="18" charset="0"/>
            </a:endParaRPr>
          </a:p>
          <a:p>
            <a:pPr fontAlgn="base">
              <a:lnSpc>
                <a:spcPct val="100000"/>
              </a:lnSpc>
              <a:spcBef>
                <a:spcPts val="0"/>
              </a:spcBef>
              <a:spcAft>
                <a:spcPts val="600"/>
              </a:spcAft>
              <a:buClr>
                <a:schemeClr val="tx1"/>
              </a:buClr>
              <a:tabLst>
                <a:tab pos="457200" algn="l"/>
              </a:tabLst>
            </a:pPr>
            <a:r>
              <a:rPr lang="en-US" sz="1400" dirty="0">
                <a:effectLst/>
                <a:latin typeface="Arial"/>
                <a:ea typeface="Times New Roman" panose="02020603050405020304" pitchFamily="18" charset="0"/>
                <a:cs typeface="Times New Roman"/>
              </a:rPr>
              <a:t>National Center on Substance Abuse and Child Welfare</a:t>
            </a:r>
            <a:r>
              <a:rPr lang="en-US" sz="1400" dirty="0">
                <a:solidFill>
                  <a:srgbClr val="3C3C3C"/>
                </a:solidFill>
                <a:effectLst/>
                <a:latin typeface="Arial"/>
                <a:ea typeface="Times New Roman" panose="02020603050405020304" pitchFamily="18" charset="0"/>
                <a:cs typeface="Times New Roman"/>
              </a:rPr>
              <a:t>: </a:t>
            </a:r>
            <a:r>
              <a:rPr lang="en-US" sz="1400" i="1" u="sng" dirty="0">
                <a:solidFill>
                  <a:srgbClr val="3C3C3C"/>
                </a:solidFill>
                <a:effectLst/>
                <a:latin typeface="Arial"/>
                <a:ea typeface="Times New Roman" panose="02020603050405020304" pitchFamily="18" charset="0"/>
                <a:cs typeface="Times New Roman"/>
                <a:hlinkClick r:id="rId11"/>
              </a:rPr>
              <a:t>Common Developmental Trajectories of Children with Fetal Alcohol Spectrum Disorder Webinar</a:t>
            </a:r>
            <a:r>
              <a:rPr lang="en-US" sz="1400" dirty="0">
                <a:solidFill>
                  <a:srgbClr val="3C3C3C"/>
                </a:solidFill>
                <a:effectLst/>
                <a:latin typeface="Arial"/>
                <a:ea typeface="Times New Roman" panose="02020603050405020304" pitchFamily="18" charset="0"/>
                <a:cs typeface="Times New Roman"/>
              </a:rPr>
              <a:t> </a:t>
            </a:r>
            <a:r>
              <a:rPr lang="en-US" sz="1400" dirty="0">
                <a:effectLst/>
                <a:latin typeface="Arial"/>
                <a:ea typeface="Times New Roman" panose="02020603050405020304" pitchFamily="18" charset="0"/>
                <a:cs typeface="Times New Roman"/>
              </a:rPr>
              <a:t>(2022)</a:t>
            </a:r>
          </a:p>
          <a:p>
            <a:pPr fontAlgn="base">
              <a:lnSpc>
                <a:spcPct val="100000"/>
              </a:lnSpc>
              <a:spcBef>
                <a:spcPts val="0"/>
              </a:spcBef>
              <a:spcAft>
                <a:spcPts val="600"/>
              </a:spcAft>
              <a:tabLst>
                <a:tab pos="457200" algn="l"/>
              </a:tabLst>
            </a:pPr>
            <a:r>
              <a:rPr lang="en-US" sz="1400" dirty="0">
                <a:solidFill>
                  <a:srgbClr val="000000"/>
                </a:solidFill>
                <a:effectLst/>
                <a:latin typeface="Arial"/>
                <a:ea typeface="Times New Roman" panose="02020603050405020304" pitchFamily="18" charset="0"/>
                <a:cs typeface="Times New Roman"/>
              </a:rPr>
              <a:t>National Center on Substance Abuse and Child Welfare: </a:t>
            </a:r>
            <a:r>
              <a:rPr lang="en-US" sz="1400" i="1" u="sng" dirty="0">
                <a:solidFill>
                  <a:srgbClr val="2B809A"/>
                </a:solidFill>
                <a:effectLst/>
                <a:latin typeface="Arial"/>
                <a:ea typeface="Times New Roman" panose="02020603050405020304" pitchFamily="18" charset="0"/>
                <a:cs typeface="Times New Roman"/>
                <a:hlinkClick r:id="rId12"/>
              </a:rPr>
              <a:t>Engagement and Safety Decision-Making in Substance Use Disorder Cases Webinar</a:t>
            </a:r>
            <a:r>
              <a:rPr lang="en-US" sz="1400" dirty="0">
                <a:solidFill>
                  <a:srgbClr val="2B809A"/>
                </a:solidFill>
                <a:effectLst/>
                <a:latin typeface="Arial"/>
                <a:ea typeface="Times New Roman" panose="02020603050405020304" pitchFamily="18" charset="0"/>
                <a:cs typeface="Times New Roman"/>
              </a:rPr>
              <a:t> </a:t>
            </a:r>
            <a:r>
              <a:rPr lang="en-US" sz="1400" dirty="0">
                <a:solidFill>
                  <a:srgbClr val="000000"/>
                </a:solidFill>
                <a:effectLst/>
                <a:latin typeface="Arial"/>
                <a:ea typeface="Times New Roman" panose="02020603050405020304" pitchFamily="18" charset="0"/>
                <a:cs typeface="Times New Roman"/>
              </a:rPr>
              <a:t>(2023)</a:t>
            </a:r>
            <a:r>
              <a:rPr lang="en-US" sz="1400" dirty="0">
                <a:effectLst/>
                <a:latin typeface="Arial"/>
                <a:ea typeface="Times New Roman" panose="02020603050405020304" pitchFamily="18" charset="0"/>
                <a:cs typeface="Times New Roman"/>
              </a:rPr>
              <a:t>​</a:t>
            </a:r>
          </a:p>
          <a:p>
            <a:pPr fontAlgn="base">
              <a:lnSpc>
                <a:spcPct val="100000"/>
              </a:lnSpc>
              <a:spcBef>
                <a:spcPts val="0"/>
              </a:spcBef>
              <a:spcAft>
                <a:spcPts val="600"/>
              </a:spcAft>
              <a:tabLst>
                <a:tab pos="457200" algn="l"/>
              </a:tabLst>
            </a:pPr>
            <a:r>
              <a:rPr lang="en-US" sz="1400" dirty="0">
                <a:effectLst/>
                <a:latin typeface="Arial"/>
                <a:ea typeface="Times New Roman" panose="02020603050405020304" pitchFamily="18" charset="0"/>
                <a:cs typeface="Times New Roman"/>
              </a:rPr>
              <a:t>National Center on Substance Abuse and Child Welfare</a:t>
            </a:r>
            <a:r>
              <a:rPr lang="en-US" sz="1400" dirty="0">
                <a:solidFill>
                  <a:srgbClr val="3C3C3C"/>
                </a:solidFill>
                <a:effectLst/>
                <a:latin typeface="Arial"/>
                <a:ea typeface="Times New Roman" panose="02020603050405020304" pitchFamily="18" charset="0"/>
                <a:cs typeface="Times New Roman"/>
              </a:rPr>
              <a:t>:</a:t>
            </a:r>
            <a:r>
              <a:rPr lang="en-US" sz="1400" i="1" dirty="0">
                <a:solidFill>
                  <a:srgbClr val="3C3C3C"/>
                </a:solidFill>
                <a:effectLst/>
                <a:latin typeface="Arial"/>
                <a:ea typeface="Times New Roman" panose="02020603050405020304" pitchFamily="18" charset="0"/>
                <a:cs typeface="Times New Roman"/>
              </a:rPr>
              <a:t> </a:t>
            </a:r>
            <a:r>
              <a:rPr lang="en-US" sz="1400" i="1" u="sng" dirty="0">
                <a:solidFill>
                  <a:srgbClr val="3C3C3C"/>
                </a:solidFill>
                <a:effectLst/>
                <a:latin typeface="Arial"/>
                <a:ea typeface="Times New Roman" panose="02020603050405020304" pitchFamily="18" charset="0"/>
                <a:cs typeface="Times New Roman"/>
                <a:hlinkClick r:id="rId13"/>
              </a:rPr>
              <a:t>Engaging Parents and Youth with Lived Experience: Strengthening Collaborative Policy and Practice Initiatives for Families with Mental Health and Substance Use Disorders</a:t>
            </a:r>
            <a:r>
              <a:rPr lang="en-US" sz="1400" dirty="0">
                <a:solidFill>
                  <a:srgbClr val="3C3C3C"/>
                </a:solidFill>
                <a:effectLst/>
                <a:latin typeface="Arial"/>
                <a:ea typeface="Times New Roman" panose="02020603050405020304" pitchFamily="18" charset="0"/>
                <a:cs typeface="Times New Roman"/>
              </a:rPr>
              <a:t> </a:t>
            </a:r>
            <a:r>
              <a:rPr lang="en-US" sz="1400" dirty="0">
                <a:effectLst/>
                <a:latin typeface="Arial"/>
                <a:ea typeface="Times New Roman" panose="02020603050405020304" pitchFamily="18" charset="0"/>
                <a:cs typeface="Times New Roman"/>
              </a:rPr>
              <a:t>(2022)</a:t>
            </a:r>
            <a:r>
              <a:rPr lang="en-US" sz="1400" dirty="0">
                <a:latin typeface="Arial"/>
                <a:ea typeface="Times New Roman" panose="02020603050405020304" pitchFamily="18" charset="0"/>
                <a:cs typeface="Times New Roman"/>
              </a:rPr>
              <a:t> </a:t>
            </a:r>
          </a:p>
          <a:p>
            <a:pPr fontAlgn="base">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National Center on Substance Abuse and Child Welfare: </a:t>
            </a:r>
            <a:r>
              <a:rPr lang="en-US" sz="1400" i="1" u="sng" dirty="0">
                <a:solidFill>
                  <a:srgbClr val="0563C1"/>
                </a:solidFill>
                <a:effectLst/>
                <a:latin typeface="Arial"/>
                <a:ea typeface="Calibri" panose="020F0502020204030204" pitchFamily="34" charset="0"/>
                <a:cs typeface="Times New Roman"/>
                <a:hlinkClick r:id="rId14"/>
              </a:rPr>
              <a:t>Infants with Prenatal Substance Exposure and their Families: Five Points of Family Intervention</a:t>
            </a:r>
            <a:r>
              <a:rPr lang="en-US" sz="1400" dirty="0">
                <a:solidFill>
                  <a:srgbClr val="0563C1"/>
                </a:solidFill>
                <a:effectLst/>
                <a:latin typeface="Arial"/>
                <a:ea typeface="Calibri" panose="020F0502020204030204" pitchFamily="34" charset="0"/>
                <a:cs typeface="Times New Roman"/>
              </a:rPr>
              <a:t> </a:t>
            </a:r>
            <a:r>
              <a:rPr lang="en-US" sz="1400" dirty="0">
                <a:effectLst/>
                <a:latin typeface="Arial"/>
                <a:ea typeface="Calibri" panose="020F0502020204030204" pitchFamily="34" charset="0"/>
                <a:cs typeface="Times New Roman"/>
              </a:rPr>
              <a:t>(2023)</a:t>
            </a:r>
            <a:endParaRPr lang="en-US" sz="1400" dirty="0">
              <a:solidFill>
                <a:srgbClr val="3C3C3C"/>
              </a:solidFill>
              <a:effectLst/>
              <a:latin typeface="Arial"/>
              <a:ea typeface="Times New Roman" panose="02020603050405020304" pitchFamily="18" charset="0"/>
              <a:cs typeface="Times New Roman"/>
            </a:endParaRPr>
          </a:p>
        </p:txBody>
      </p:sp>
    </p:spTree>
    <p:extLst>
      <p:ext uri="{BB962C8B-B14F-4D97-AF65-F5344CB8AC3E}">
        <p14:creationId xmlns:p14="http://schemas.microsoft.com/office/powerpoint/2010/main" val="949541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34384-08FC-12F0-D30E-DBD4CD2CF5A5}"/>
              </a:ext>
            </a:extLst>
          </p:cNvPr>
          <p:cNvSpPr>
            <a:spLocks noGrp="1"/>
          </p:cNvSpPr>
          <p:nvPr>
            <p:ph type="title"/>
          </p:nvPr>
        </p:nvSpPr>
        <p:spPr>
          <a:xfrm>
            <a:off x="0" y="-5196"/>
            <a:ext cx="12192000" cy="1325563"/>
          </a:xfrm>
          <a:solidFill>
            <a:schemeClr val="tx2"/>
          </a:solidFill>
        </p:spPr>
        <p:txBody>
          <a:bodyPr>
            <a:normAutofit/>
          </a:bodyPr>
          <a:lstStyle/>
          <a:p>
            <a:pPr algn="ctr"/>
            <a:r>
              <a:rPr lang="en-US" sz="3600" dirty="0">
                <a:solidFill>
                  <a:schemeClr val="bg1"/>
                </a:solidFill>
                <a:cs typeface="Arial" panose="020B0604020202020204" pitchFamily="34" charset="0"/>
              </a:rPr>
              <a:t>Resources, 2 of 2</a:t>
            </a:r>
          </a:p>
        </p:txBody>
      </p:sp>
      <p:sp>
        <p:nvSpPr>
          <p:cNvPr id="4" name="Content Placeholder 3"/>
          <p:cNvSpPr>
            <a:spLocks noGrp="1"/>
          </p:cNvSpPr>
          <p:nvPr>
            <p:ph idx="1"/>
          </p:nvPr>
        </p:nvSpPr>
        <p:spPr>
          <a:xfrm>
            <a:off x="600890" y="1458222"/>
            <a:ext cx="10998927" cy="4768310"/>
          </a:xfrm>
        </p:spPr>
        <p:txBody>
          <a:bodyPr vert="horz" lIns="91440" tIns="45720" rIns="91440" bIns="45720" rtlCol="0" anchor="t">
            <a:noAutofit/>
          </a:bodyPr>
          <a:lstStyle/>
          <a:p>
            <a:pPr marL="342900" indent="-342900" fontAlgn="base">
              <a:lnSpc>
                <a:spcPct val="107000"/>
              </a:lnSpc>
              <a:spcBef>
                <a:spcPts val="600"/>
              </a:spcBef>
              <a:tabLst>
                <a:tab pos="457200" algn="l"/>
                <a:tab pos="457200" algn="l"/>
                <a:tab pos="457200" algn="l"/>
              </a:tabLst>
            </a:pPr>
            <a:r>
              <a:rPr lang="en-US" sz="1400"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sz="1400"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Meeting the Moment: How Child Welfare and Substance Use Disorder Treatment Professionals Can Address the Needs of Adolescents at Risk of Suicide and Mental Health Concerns Webinar</a:t>
            </a:r>
            <a:r>
              <a:rPr lang="en-US" sz="1400" i="1" kern="100">
                <a:effectLst/>
                <a:latin typeface="Arial" panose="020B0604020202020204" pitchFamily="34" charset="0"/>
                <a:ea typeface="Aptos" panose="020B0004020202020204" pitchFamily="34" charset="0"/>
                <a:cs typeface="Arial" panose="020B0604020202020204" pitchFamily="34" charset="0"/>
              </a:rPr>
              <a:t> </a:t>
            </a:r>
            <a:r>
              <a:rPr lang="en-US" sz="1400" kern="100">
                <a:effectLst/>
                <a:latin typeface="Arial" panose="020B0604020202020204" pitchFamily="34" charset="0"/>
                <a:ea typeface="Aptos" panose="020B0004020202020204" pitchFamily="34" charset="0"/>
                <a:cs typeface="Arial" panose="020B0604020202020204" pitchFamily="34" charset="0"/>
              </a:rPr>
              <a:t>(2022)</a:t>
            </a:r>
            <a:endParaRPr lang="en-US" sz="1400">
              <a:effectLst/>
              <a:latin typeface="Arial" panose="020B0604020202020204" pitchFamily="34" charset="0"/>
              <a:ea typeface="Times New Roman" panose="02020603050405020304" pitchFamily="18" charset="0"/>
              <a:cs typeface="Arial" panose="020B0604020202020204" pitchFamily="34" charset="0"/>
            </a:endParaRPr>
          </a:p>
          <a:p>
            <a:pPr marL="342900" indent="-342900" fontAlgn="base">
              <a:lnSpc>
                <a:spcPct val="107000"/>
              </a:lnSpc>
              <a:spcBef>
                <a:spcPts val="600"/>
              </a:spcBef>
              <a:tabLst>
                <a:tab pos="457200" algn="l"/>
                <a:tab pos="457200" algn="l"/>
                <a:tab pos="457200" algn="l"/>
              </a:tabLst>
            </a:pPr>
            <a:r>
              <a:rPr lang="en-US" sz="1400" dirty="0">
                <a:effectLst/>
                <a:latin typeface="Arial"/>
                <a:ea typeface="Times New Roman" panose="02020603050405020304" pitchFamily="18" charset="0"/>
                <a:cs typeface="Times New Roman"/>
              </a:rPr>
              <a:t>National Center on Substance Abuse and Child Welfare: </a:t>
            </a:r>
            <a:r>
              <a:rPr lang="en-US" sz="1400" i="1" u="sng" dirty="0">
                <a:solidFill>
                  <a:srgbClr val="3C3C3C"/>
                </a:solidFill>
                <a:latin typeface="Arial"/>
                <a:ea typeface="Times New Roman" panose="02020603050405020304" pitchFamily="18" charset="0"/>
                <a:cs typeface="Times New Roman"/>
                <a:hlinkClick r:id="rId4"/>
              </a:rPr>
              <a:t>Newborns Exposed to Substances Understanding Their Needs and Supporting Their Caregivers Webinar</a:t>
            </a:r>
            <a:r>
              <a:rPr lang="en-US" sz="1400" dirty="0">
                <a:solidFill>
                  <a:srgbClr val="3C3C3C"/>
                </a:solidFill>
                <a:effectLst/>
                <a:latin typeface="Arial"/>
                <a:ea typeface="Times New Roman" panose="02020603050405020304" pitchFamily="18" charset="0"/>
                <a:cs typeface="Times New Roman"/>
              </a:rPr>
              <a:t> </a:t>
            </a:r>
            <a:r>
              <a:rPr lang="en-US" sz="1400" dirty="0">
                <a:effectLst/>
                <a:latin typeface="Arial"/>
                <a:ea typeface="Times New Roman" panose="02020603050405020304" pitchFamily="18" charset="0"/>
                <a:cs typeface="Times New Roman"/>
              </a:rPr>
              <a:t>(2022)</a:t>
            </a:r>
            <a:r>
              <a:rPr lang="en-US" sz="1400" dirty="0">
                <a:latin typeface="Arial"/>
                <a:ea typeface="Times New Roman" panose="02020603050405020304" pitchFamily="18" charset="0"/>
                <a:cs typeface="Times New Roman"/>
              </a:rPr>
              <a:t> </a:t>
            </a:r>
            <a:endParaRPr lang="en-US" sz="1400" dirty="0">
              <a:effectLst/>
              <a:latin typeface="Arial"/>
              <a:ea typeface="Times New Roman" panose="02020603050405020304" pitchFamily="18" charset="0"/>
              <a:cs typeface="Times New Roman"/>
            </a:endParaRPr>
          </a:p>
          <a:p>
            <a:pPr marL="342900" indent="-342900" fontAlgn="base">
              <a:lnSpc>
                <a:spcPct val="107000"/>
              </a:lnSpc>
              <a:spcBef>
                <a:spcPts val="600"/>
              </a:spcBef>
              <a:tabLst>
                <a:tab pos="457200" algn="l"/>
                <a:tab pos="457200" algn="l"/>
                <a:tab pos="457200" algn="l"/>
              </a:tabLst>
            </a:pPr>
            <a:r>
              <a:rPr lang="en-US" sz="1400" dirty="0">
                <a:solidFill>
                  <a:srgbClr val="000000"/>
                </a:solidFill>
                <a:effectLst/>
                <a:latin typeface="Arial"/>
                <a:ea typeface="Times New Roman" panose="02020603050405020304" pitchFamily="18" charset="0"/>
                <a:cs typeface="Times New Roman"/>
              </a:rPr>
              <a:t>National Center on Substance Abuse and Child Welfare: </a:t>
            </a:r>
            <a:r>
              <a:rPr lang="en-US" sz="1400" i="1" u="sng" dirty="0">
                <a:solidFill>
                  <a:srgbClr val="2B809A"/>
                </a:solidFill>
                <a:effectLst/>
                <a:latin typeface="Arial"/>
                <a:ea typeface="Times New Roman" panose="02020603050405020304" pitchFamily="18" charset="0"/>
                <a:cs typeface="Times New Roman"/>
                <a:hlinkClick r:id="rId5"/>
              </a:rPr>
              <a:t>Planning for Safety in Cases When Parental Substance Use Disorder is Present</a:t>
            </a:r>
            <a:r>
              <a:rPr lang="en-US" sz="1400" i="1" dirty="0">
                <a:solidFill>
                  <a:srgbClr val="2B809A"/>
                </a:solidFill>
                <a:effectLst/>
                <a:latin typeface="Arial"/>
                <a:ea typeface="Times New Roman" panose="02020603050405020304" pitchFamily="18" charset="0"/>
                <a:cs typeface="Times New Roman"/>
              </a:rPr>
              <a:t> </a:t>
            </a:r>
            <a:r>
              <a:rPr lang="en-US" sz="1400" dirty="0">
                <a:solidFill>
                  <a:srgbClr val="000000"/>
                </a:solidFill>
                <a:effectLst/>
                <a:latin typeface="Arial"/>
                <a:ea typeface="Times New Roman" panose="02020603050405020304" pitchFamily="18" charset="0"/>
                <a:cs typeface="Times New Roman"/>
              </a:rPr>
              <a:t>(2023)</a:t>
            </a:r>
            <a:r>
              <a:rPr lang="en-US" sz="1400" dirty="0">
                <a:effectLst/>
                <a:latin typeface="Arial"/>
                <a:ea typeface="Times New Roman" panose="02020603050405020304" pitchFamily="18" charset="0"/>
                <a:cs typeface="Times New Roman"/>
              </a:rPr>
              <a:t>​</a:t>
            </a:r>
            <a:endParaRPr lang="en-US" sz="1400" dirty="0">
              <a:solidFill>
                <a:srgbClr val="3C3C3C"/>
              </a:solidFill>
              <a:effectLst/>
              <a:latin typeface="Arial"/>
              <a:ea typeface="Times New Roman" panose="02020603050405020304" pitchFamily="18" charset="0"/>
              <a:cs typeface="Times New Roman"/>
            </a:endParaRPr>
          </a:p>
          <a:p>
            <a:pPr marL="342900" marR="0" lvl="0" indent="-342900" fontAlgn="base">
              <a:lnSpc>
                <a:spcPct val="107000"/>
              </a:lnSpc>
              <a:spcBef>
                <a:spcPts val="600"/>
              </a:spcBef>
              <a:buFont typeface="Arial" panose="020B0604020202020204" pitchFamily="34" charset="0"/>
              <a:buChar char="•"/>
              <a:tabLst>
                <a:tab pos="457200" algn="l"/>
                <a:tab pos="457200" algn="l"/>
                <a:tab pos="457200" algn="l"/>
              </a:tabLst>
            </a:pPr>
            <a:r>
              <a:rPr lang="en-US" sz="1400" dirty="0">
                <a:effectLst/>
                <a:latin typeface="Arial"/>
                <a:ea typeface="Times New Roman" panose="02020603050405020304" pitchFamily="18" charset="0"/>
                <a:cs typeface="Times New Roman"/>
              </a:rPr>
              <a:t>National Center on Substance Abuse and Child Welfare: </a:t>
            </a:r>
            <a:r>
              <a:rPr lang="en-US" sz="1400" i="1" u="sng" dirty="0">
                <a:solidFill>
                  <a:srgbClr val="3C3C3C"/>
                </a:solidFill>
                <a:effectLst/>
                <a:latin typeface="Arial"/>
                <a:ea typeface="Times New Roman" panose="02020603050405020304" pitchFamily="18" charset="0"/>
                <a:cs typeface="Times New Roman"/>
                <a:hlinkClick r:id="rId6"/>
              </a:rPr>
              <a:t>Screening, Assessing, and Treating Pregnant Women with Substance Use Disorder</a:t>
            </a:r>
            <a:r>
              <a:rPr lang="en-US" sz="1400" dirty="0">
                <a:solidFill>
                  <a:srgbClr val="3C3C3C"/>
                </a:solidFill>
                <a:effectLst/>
                <a:latin typeface="Arial"/>
                <a:ea typeface="Times New Roman" panose="02020603050405020304" pitchFamily="18" charset="0"/>
                <a:cs typeface="Times New Roman"/>
              </a:rPr>
              <a:t> </a:t>
            </a:r>
            <a:r>
              <a:rPr lang="en-US" sz="1400" dirty="0">
                <a:effectLst/>
                <a:latin typeface="Arial"/>
                <a:ea typeface="Times New Roman" panose="02020603050405020304" pitchFamily="18" charset="0"/>
                <a:cs typeface="Times New Roman"/>
              </a:rPr>
              <a:t>(2022) </a:t>
            </a:r>
          </a:p>
          <a:p>
            <a:pPr marL="342900" marR="0" lvl="0" indent="-342900" fontAlgn="base">
              <a:lnSpc>
                <a:spcPct val="107000"/>
              </a:lnSpc>
              <a:spcBef>
                <a:spcPts val="600"/>
              </a:spcBef>
              <a:buFont typeface="Arial" panose="020B0604020202020204" pitchFamily="34" charset="0"/>
              <a:buChar char="•"/>
              <a:tabLst>
                <a:tab pos="457200" algn="l"/>
                <a:tab pos="457200" algn="l"/>
                <a:tab pos="457200" algn="l"/>
                <a:tab pos="457200" algn="l"/>
              </a:tabLst>
            </a:pPr>
            <a:r>
              <a:rPr lang="en-US" sz="1400" dirty="0">
                <a:effectLst/>
                <a:latin typeface="Arial"/>
                <a:ea typeface="Times New Roman" panose="02020603050405020304" pitchFamily="18" charset="0"/>
                <a:cs typeface="Times New Roman"/>
              </a:rPr>
              <a:t>National Center on Substance Abuse and Child Welfare: </a:t>
            </a:r>
            <a:r>
              <a:rPr lang="en-US" sz="1400" i="1" u="sng" dirty="0">
                <a:solidFill>
                  <a:srgbClr val="3C3C3C"/>
                </a:solidFill>
                <a:effectLst/>
                <a:latin typeface="Arial"/>
                <a:ea typeface="Times New Roman" panose="02020603050405020304" pitchFamily="18" charset="0"/>
                <a:cs typeface="Times New Roman"/>
                <a:hlinkClick r:id="rId7"/>
              </a:rPr>
              <a:t>Understanding Fetal Alcohol Syndrome Disorders: Child Welfare Practice Tips</a:t>
            </a:r>
            <a:r>
              <a:rPr lang="en-US" sz="1400" i="1" dirty="0">
                <a:solidFill>
                  <a:srgbClr val="3C3C3C"/>
                </a:solidFill>
                <a:effectLst/>
                <a:latin typeface="Arial"/>
                <a:ea typeface="Times New Roman" panose="02020603050405020304" pitchFamily="18" charset="0"/>
                <a:cs typeface="Times New Roman"/>
              </a:rPr>
              <a:t> </a:t>
            </a:r>
            <a:r>
              <a:rPr lang="en-US" sz="1400" dirty="0">
                <a:effectLst/>
                <a:latin typeface="Arial"/>
                <a:ea typeface="Times New Roman" panose="02020603050405020304" pitchFamily="18" charset="0"/>
                <a:cs typeface="Times New Roman"/>
              </a:rPr>
              <a:t>(2022) </a:t>
            </a:r>
          </a:p>
          <a:p>
            <a:pPr marL="342900" indent="-342900" fontAlgn="base">
              <a:lnSpc>
                <a:spcPct val="107000"/>
              </a:lnSpc>
              <a:spcBef>
                <a:spcPts val="600"/>
              </a:spcBef>
              <a:tabLst>
                <a:tab pos="457200" algn="l"/>
                <a:tab pos="457200" algn="l"/>
                <a:tab pos="457200" algn="l"/>
                <a:tab pos="457200" algn="l"/>
              </a:tabLst>
            </a:pPr>
            <a:r>
              <a:rPr lang="en-US" sz="1400" dirty="0">
                <a:effectLst/>
                <a:latin typeface="Arial"/>
                <a:ea typeface="Times New Roman" panose="02020603050405020304" pitchFamily="18" charset="0"/>
                <a:cs typeface="Times New Roman"/>
              </a:rPr>
              <a:t>National Center on Substance Abuse and Child Welfare: </a:t>
            </a:r>
            <a:r>
              <a:rPr lang="en-US" sz="1400" i="1" u="sng" dirty="0">
                <a:solidFill>
                  <a:srgbClr val="3C3C3C"/>
                </a:solidFill>
                <a:effectLst/>
                <a:latin typeface="Arial"/>
                <a:ea typeface="Times New Roman" panose="02020603050405020304" pitchFamily="18" charset="0"/>
                <a:cs typeface="Times New Roman"/>
                <a:hlinkClick r:id="rId8"/>
              </a:rPr>
              <a:t>Working with Adolescents: Practice Tips and Resource Guide</a:t>
            </a:r>
            <a:r>
              <a:rPr lang="en-US" sz="1400" dirty="0">
                <a:solidFill>
                  <a:srgbClr val="3C3C3C"/>
                </a:solidFill>
                <a:effectLst/>
                <a:latin typeface="Arial"/>
                <a:ea typeface="Times New Roman" panose="02020603050405020304" pitchFamily="18" charset="0"/>
                <a:cs typeface="Times New Roman"/>
              </a:rPr>
              <a:t> (2021)</a:t>
            </a:r>
            <a:endParaRPr lang="en-US" sz="1400" dirty="0">
              <a:effectLst/>
              <a:latin typeface="Arial"/>
              <a:ea typeface="Times New Roman" panose="02020603050405020304" pitchFamily="18" charset="0"/>
              <a:cs typeface="Times New Roman"/>
            </a:endParaRPr>
          </a:p>
          <a:p>
            <a:pPr marL="342900" indent="-342900" fontAlgn="base">
              <a:lnSpc>
                <a:spcPct val="107000"/>
              </a:lnSpc>
              <a:spcBef>
                <a:spcPts val="600"/>
              </a:spcBef>
              <a:tabLst>
                <a:tab pos="457200" algn="l"/>
                <a:tab pos="457200" algn="l"/>
                <a:tab pos="457200" algn="l"/>
                <a:tab pos="457200" algn="l"/>
              </a:tabLst>
            </a:pPr>
            <a:r>
              <a:rPr lang="en-US" sz="1400" dirty="0">
                <a:effectLst/>
                <a:latin typeface="Arial"/>
                <a:ea typeface="Calibri" panose="020F0502020204030204" pitchFamily="34" charset="0"/>
                <a:cs typeface="Times New Roman"/>
              </a:rPr>
              <a:t>National Council for Mental Wellbeing: </a:t>
            </a:r>
            <a:r>
              <a:rPr lang="en-US" sz="1400" i="1" u="sng" dirty="0">
                <a:solidFill>
                  <a:srgbClr val="0563C1"/>
                </a:solidFill>
                <a:effectLst/>
                <a:latin typeface="Arial"/>
                <a:ea typeface="Calibri" panose="020F0502020204030204" pitchFamily="34" charset="0"/>
                <a:cs typeface="Times New Roman"/>
                <a:hlinkClick r:id="rId9"/>
              </a:rPr>
              <a:t>Youth Mental Health First Aid</a:t>
            </a:r>
            <a:r>
              <a:rPr lang="en-US" sz="1400" dirty="0">
                <a:effectLst/>
                <a:latin typeface="Arial"/>
                <a:ea typeface="Calibri" panose="020F0502020204030204" pitchFamily="34" charset="0"/>
                <a:cs typeface="Times New Roman"/>
              </a:rPr>
              <a:t> (n.d.)</a:t>
            </a:r>
          </a:p>
          <a:p>
            <a:pPr marL="342900" indent="-342900" fontAlgn="base">
              <a:lnSpc>
                <a:spcPct val="107000"/>
              </a:lnSpc>
              <a:spcBef>
                <a:spcPts val="600"/>
              </a:spcBef>
              <a:tabLst>
                <a:tab pos="457200" algn="l"/>
                <a:tab pos="457200" algn="l"/>
                <a:tab pos="457200" algn="l"/>
                <a:tab pos="457200" algn="l"/>
              </a:tabLst>
            </a:pPr>
            <a:r>
              <a:rPr lang="en-US" sz="1400" dirty="0">
                <a:latin typeface="Arial"/>
                <a:ea typeface="Calibri" panose="020F0502020204030204" pitchFamily="34" charset="0"/>
                <a:cs typeface="Times New Roman"/>
              </a:rPr>
              <a:t>Sesame Workshop: </a:t>
            </a:r>
            <a:r>
              <a:rPr lang="en-US" sz="1400" i="1" dirty="0">
                <a:latin typeface="Arial"/>
                <a:ea typeface="Calibri" panose="020F0502020204030204" pitchFamily="34" charset="0"/>
                <a:cs typeface="Times New Roman"/>
                <a:hlinkClick r:id="rId10"/>
              </a:rPr>
              <a:t>Remember the 7 C’s!</a:t>
            </a:r>
            <a:r>
              <a:rPr lang="en-US" sz="1400" i="1" dirty="0">
                <a:latin typeface="Arial"/>
                <a:ea typeface="Calibri" panose="020F0502020204030204" pitchFamily="34" charset="0"/>
                <a:cs typeface="Times New Roman"/>
              </a:rPr>
              <a:t> </a:t>
            </a:r>
            <a:r>
              <a:rPr lang="en-US" sz="1400" dirty="0">
                <a:latin typeface="Arial"/>
                <a:ea typeface="Calibri" panose="020F0502020204030204" pitchFamily="34" charset="0"/>
                <a:cs typeface="Times New Roman"/>
              </a:rPr>
              <a:t>(2019)</a:t>
            </a:r>
            <a:endParaRPr lang="en-US" sz="1400" dirty="0">
              <a:effectLst/>
              <a:latin typeface="Arial"/>
              <a:ea typeface="Calibri" panose="020F0502020204030204" pitchFamily="34" charset="0"/>
              <a:cs typeface="Times New Roman"/>
            </a:endParaRPr>
          </a:p>
          <a:p>
            <a:pPr marL="342900" marR="0" lvl="0" indent="-342900" fontAlgn="base">
              <a:lnSpc>
                <a:spcPct val="107000"/>
              </a:lnSpc>
              <a:spcBef>
                <a:spcPts val="600"/>
              </a:spcBef>
              <a:buFont typeface="Arial" panose="020B0604020202020204" pitchFamily="34" charset="0"/>
              <a:buChar char="•"/>
              <a:tabLst>
                <a:tab pos="457200" algn="l"/>
                <a:tab pos="457200" algn="l"/>
                <a:tab pos="457200" algn="l"/>
                <a:tab pos="457200" algn="l"/>
              </a:tabLst>
            </a:pPr>
            <a:r>
              <a:rPr lang="en-US" sz="1400" dirty="0">
                <a:effectLst/>
                <a:latin typeface="Arial"/>
                <a:ea typeface="Calibri" panose="020F0502020204030204" pitchFamily="34" charset="0"/>
                <a:cs typeface="Times New Roman"/>
              </a:rPr>
              <a:t>Smith, V. C., &amp; Wilson, C. R.: </a:t>
            </a:r>
            <a:r>
              <a:rPr lang="en-US" sz="1400" i="1" u="sng" dirty="0">
                <a:solidFill>
                  <a:srgbClr val="0563C1"/>
                </a:solidFill>
                <a:effectLst/>
                <a:latin typeface="Arial"/>
                <a:ea typeface="Calibri" panose="020F0502020204030204" pitchFamily="34" charset="0"/>
                <a:cs typeface="Times New Roman"/>
                <a:hlinkClick r:id="rId11"/>
              </a:rPr>
              <a:t>Families Affected by Parental Substance Use</a:t>
            </a:r>
            <a:r>
              <a:rPr lang="en-US" sz="1400" i="1" dirty="0">
                <a:effectLst/>
                <a:latin typeface="Arial"/>
                <a:ea typeface="Calibri" panose="020F0502020204030204" pitchFamily="34" charset="0"/>
                <a:cs typeface="Times New Roman"/>
              </a:rPr>
              <a:t> </a:t>
            </a:r>
            <a:r>
              <a:rPr lang="en-US" sz="1400" dirty="0">
                <a:effectLst/>
                <a:latin typeface="Arial"/>
                <a:ea typeface="Calibri" panose="020F0502020204030204" pitchFamily="34" charset="0"/>
                <a:cs typeface="Times New Roman"/>
              </a:rPr>
              <a:t>(2016)</a:t>
            </a:r>
          </a:p>
          <a:p>
            <a:pPr marL="342900" marR="0" lvl="0" indent="-342900" fontAlgn="base">
              <a:lnSpc>
                <a:spcPct val="107000"/>
              </a:lnSpc>
              <a:spcBef>
                <a:spcPts val="600"/>
              </a:spcBef>
              <a:buFont typeface="Arial" panose="020B0604020202020204" pitchFamily="34" charset="0"/>
              <a:buChar char="•"/>
              <a:tabLst>
                <a:tab pos="457200" algn="l"/>
                <a:tab pos="457200" algn="l"/>
                <a:tab pos="457200" algn="l"/>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a:t>
            </a:r>
            <a:r>
              <a:rPr lang="en-US" sz="1400" i="1" dirty="0">
                <a:effectLst/>
                <a:latin typeface="Arial" panose="020B0604020202020204" pitchFamily="34" charset="0"/>
                <a:ea typeface="Calibri" panose="020F0502020204030204" pitchFamily="34" charset="0"/>
                <a:cs typeface="Arial" panose="020B0604020202020204" pitchFamily="34" charset="0"/>
                <a:hlinkClick r:id="rId12"/>
              </a:rPr>
              <a:t>Talk They Hear You Campaign</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(2023)</a:t>
            </a:r>
          </a:p>
          <a:p>
            <a:pPr marL="342900" marR="0" lvl="0" indent="-342900" fontAlgn="base">
              <a:lnSpc>
                <a:spcPct val="107000"/>
              </a:lnSpc>
              <a:spcBef>
                <a:spcPts val="600"/>
              </a:spcBef>
              <a:buFont typeface="Arial" panose="020B0604020202020204" pitchFamily="34" charset="0"/>
              <a:buChar char="•"/>
              <a:tabLst>
                <a:tab pos="457200" algn="l"/>
                <a:tab pos="457200" algn="l"/>
                <a:tab pos="457200" algn="l"/>
                <a:tab pos="457200" algn="l"/>
              </a:tabLst>
            </a:pPr>
            <a:r>
              <a:rPr lang="en-US" sz="1400" dirty="0">
                <a:effectLst/>
                <a:latin typeface="Arial"/>
                <a:ea typeface="Calibri"/>
                <a:cs typeface="Times New Roman"/>
              </a:rPr>
              <a:t>U.S. Department of Health &amp; Human Services, Administration for Children and Families, Administration on Children, Youth and Families: </a:t>
            </a:r>
            <a:r>
              <a:rPr lang="en-US" sz="1400" i="1" u="sng" dirty="0">
                <a:solidFill>
                  <a:srgbClr val="0563C1"/>
                </a:solidFill>
                <a:effectLst/>
                <a:latin typeface="Arial"/>
                <a:ea typeface="Calibri"/>
                <a:cs typeface="Times New Roman"/>
                <a:hlinkClick r:id="rId13"/>
              </a:rPr>
              <a:t>Prevention Resource Guide: Keeping Children Safe and Families Strong in Supportive Communities</a:t>
            </a:r>
            <a:r>
              <a:rPr lang="en-US" sz="1400" dirty="0">
                <a:effectLst/>
                <a:latin typeface="Arial"/>
                <a:ea typeface="Calibri"/>
                <a:cs typeface="Times New Roman"/>
              </a:rPr>
              <a:t> (2018)</a:t>
            </a:r>
          </a:p>
        </p:txBody>
      </p:sp>
    </p:spTree>
    <p:extLst>
      <p:ext uri="{BB962C8B-B14F-4D97-AF65-F5344CB8AC3E}">
        <p14:creationId xmlns:p14="http://schemas.microsoft.com/office/powerpoint/2010/main" val="1788456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7" name="Content Placeholder 36">
            <a:extLst>
              <a:ext uri="{FF2B5EF4-FFF2-40B4-BE49-F238E27FC236}">
                <a16:creationId xmlns:a16="http://schemas.microsoft.com/office/drawing/2014/main" id="{DE03920C-3B11-7900-BDE2-26F62EE35C88}"/>
              </a:ext>
              <a:ext uri="{C183D7F6-B498-43B3-948B-1728B52AA6E4}">
                <adec:decorative xmlns:adec="http://schemas.microsoft.com/office/drawing/2017/decorative" val="1"/>
              </a:ext>
            </a:extLst>
          </p:cNvPr>
          <p:cNvPicPr>
            <a:picLocks noGrp="1" noChangeAspect="1"/>
          </p:cNvPicPr>
          <p:nvPr>
            <p:ph sz="quarter" idx="23"/>
          </p:nvPr>
        </p:nvPicPr>
        <p:blipFill rotWithShape="1">
          <a:blip r:embed="rId3">
            <a:extLst>
              <a:ext uri="{BEBA8EAE-BF5A-486C-A8C5-ECC9F3942E4B}">
                <a14:imgProps xmlns:a14="http://schemas.microsoft.com/office/drawing/2010/main">
                  <a14:imgLayer r:embed="rId4">
                    <a14:imgEffect>
                      <a14:saturation sat="66000"/>
                    </a14:imgEffect>
                    <a14:imgEffect>
                      <a14:brightnessContrast bright="-20000"/>
                    </a14:imgEffect>
                  </a14:imgLayer>
                </a14:imgProps>
              </a:ext>
            </a:extLst>
          </a:blip>
          <a:srcRect r="29583" b="4458"/>
          <a:stretch/>
        </p:blipFill>
        <p:spPr>
          <a:xfrm>
            <a:off x="90801" y="233878"/>
            <a:ext cx="4317445" cy="346796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Content Placeholder 28">
            <a:extLst>
              <a:ext uri="{FF2B5EF4-FFF2-40B4-BE49-F238E27FC236}">
                <a16:creationId xmlns:a16="http://schemas.microsoft.com/office/drawing/2014/main" id="{5CD411CC-D696-BE7B-A87A-D321DC3567F9}"/>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5">
            <a:extLst>
              <a:ext uri="{BEBA8EAE-BF5A-486C-A8C5-ECC9F3942E4B}">
                <a14:imgProps xmlns:a14="http://schemas.microsoft.com/office/drawing/2010/main">
                  <a14:imgLayer r:embed="rId6">
                    <a14:imgEffect>
                      <a14:saturation sat="66000"/>
                    </a14:imgEffect>
                    <a14:imgEffect>
                      <a14:brightnessContrast bright="-20000"/>
                    </a14:imgEffect>
                  </a14:imgLayer>
                </a14:imgProps>
              </a:ext>
            </a:extLst>
          </a:blip>
          <a:srcRect t="2325" r="16150"/>
          <a:stretch/>
        </p:blipFill>
        <p:spPr>
          <a:xfrm>
            <a:off x="3905231" y="46902"/>
            <a:ext cx="5391330" cy="39008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Content Placeholder 30">
            <a:extLst>
              <a:ext uri="{FF2B5EF4-FFF2-40B4-BE49-F238E27FC236}">
                <a16:creationId xmlns:a16="http://schemas.microsoft.com/office/drawing/2014/main" id="{26E75C4D-BC44-8BEB-7899-44FAA63A3214}"/>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7">
            <a:extLst>
              <a:ext uri="{BEBA8EAE-BF5A-486C-A8C5-ECC9F3942E4B}">
                <a14:imgProps xmlns:a14="http://schemas.microsoft.com/office/drawing/2010/main">
                  <a14:imgLayer r:embed="rId8">
                    <a14:imgEffect>
                      <a14:saturation sat="66000"/>
                    </a14:imgEffect>
                    <a14:imgEffect>
                      <a14:brightnessContrast bright="-20000"/>
                    </a14:imgEffect>
                  </a14:imgLayer>
                </a14:imgProps>
              </a:ext>
            </a:extLst>
          </a:blip>
          <a:srcRect r="38800"/>
          <a:stretch/>
        </p:blipFill>
        <p:spPr>
          <a:xfrm>
            <a:off x="9161739" y="3932778"/>
            <a:ext cx="2830225" cy="28198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Content Placeholder 24">
            <a:extLst>
              <a:ext uri="{FF2B5EF4-FFF2-40B4-BE49-F238E27FC236}">
                <a16:creationId xmlns:a16="http://schemas.microsoft.com/office/drawing/2014/main" id="{4B7B37F6-A58D-DE37-736B-DEDAC6177C4B}"/>
              </a:ext>
              <a:ext uri="{C183D7F6-B498-43B3-948B-1728B52AA6E4}">
                <adec:decorative xmlns:adec="http://schemas.microsoft.com/office/drawing/2017/decorative" val="1"/>
              </a:ext>
            </a:extLst>
          </p:cNvPr>
          <p:cNvPicPr>
            <a:picLocks noGrp="1" noChangeAspect="1"/>
          </p:cNvPicPr>
          <p:nvPr>
            <p:ph sz="quarter" idx="12"/>
          </p:nvPr>
        </p:nvPicPr>
        <p:blipFill>
          <a:blip r:embed="rId9">
            <a:extLst>
              <a:ext uri="{BEBA8EAE-BF5A-486C-A8C5-ECC9F3942E4B}">
                <a14:imgProps xmlns:a14="http://schemas.microsoft.com/office/drawing/2010/main">
                  <a14:imgLayer r:embed="rId10">
                    <a14:imgEffect>
                      <a14:saturation sat="66000"/>
                    </a14:imgEffect>
                    <a14:imgEffect>
                      <a14:brightnessContrast bright="-20000"/>
                    </a14:imgEffect>
                  </a14:imgLayer>
                </a14:imgProps>
              </a:ext>
            </a:extLst>
          </a:blip>
          <a:stretch>
            <a:fillRect/>
          </a:stretch>
        </p:blipFill>
        <p:spPr>
          <a:xfrm>
            <a:off x="238117" y="3428999"/>
            <a:ext cx="4919744" cy="30455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Content Placeholder 20">
            <a:extLst>
              <a:ext uri="{FF2B5EF4-FFF2-40B4-BE49-F238E27FC236}">
                <a16:creationId xmlns:a16="http://schemas.microsoft.com/office/drawing/2014/main" id="{8E624264-A998-E262-DDD7-3CCCDDEC8622}"/>
              </a:ext>
              <a:ext uri="{C183D7F6-B498-43B3-948B-1728B52AA6E4}">
                <adec:decorative xmlns:adec="http://schemas.microsoft.com/office/drawing/2017/decorative" val="1"/>
              </a:ext>
            </a:extLst>
          </p:cNvPr>
          <p:cNvPicPr>
            <a:picLocks noGrp="1" noChangeAspect="1"/>
          </p:cNvPicPr>
          <p:nvPr>
            <p:ph idx="1"/>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Lst>
          </a:blip>
          <a:stretch>
            <a:fillRect/>
          </a:stretch>
        </p:blipFill>
        <p:spPr>
          <a:xfrm>
            <a:off x="4802265" y="3828850"/>
            <a:ext cx="4573286" cy="28198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Content Placeholder 32">
            <a:extLst>
              <a:ext uri="{FF2B5EF4-FFF2-40B4-BE49-F238E27FC236}">
                <a16:creationId xmlns:a16="http://schemas.microsoft.com/office/drawing/2014/main" id="{3A63307A-6353-C9AB-52C1-50B99CBE18B1}"/>
              </a:ext>
              <a:ext uri="{C183D7F6-B498-43B3-948B-1728B52AA6E4}">
                <adec:decorative xmlns:adec="http://schemas.microsoft.com/office/drawing/2017/decorative" val="1"/>
              </a:ext>
            </a:extLst>
          </p:cNvPr>
          <p:cNvPicPr>
            <a:picLocks noGrp="1" noChangeAspect="1"/>
          </p:cNvPicPr>
          <p:nvPr>
            <p:ph sz="quarter" idx="16"/>
          </p:nvPr>
        </p:nvPicPr>
        <p:blipFill rotWithShape="1">
          <a:blip r:embed="rId13">
            <a:extLst>
              <a:ext uri="{BEBA8EAE-BF5A-486C-A8C5-ECC9F3942E4B}">
                <a14:imgProps xmlns:a14="http://schemas.microsoft.com/office/drawing/2010/main">
                  <a14:imgLayer r:embed="rId14">
                    <a14:imgEffect>
                      <a14:brightnessContrast bright="-20000"/>
                    </a14:imgEffect>
                  </a14:imgLayer>
                </a14:imgProps>
              </a:ext>
            </a:extLst>
          </a:blip>
          <a:srcRect l="22229" r="28181"/>
          <a:stretch/>
        </p:blipFill>
        <p:spPr>
          <a:xfrm>
            <a:off x="9398754" y="340288"/>
            <a:ext cx="2683395" cy="36074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lowchart: Delay 2">
            <a:extLst>
              <a:ext uri="{FF2B5EF4-FFF2-40B4-BE49-F238E27FC236}">
                <a16:creationId xmlns:a16="http://schemas.microsoft.com/office/drawing/2014/main" id="{AABB6EBE-1976-892E-8DAB-22EA8D8E6F39}"/>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9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86EA56F-3194-BE03-D68A-C2D5A0D375BE}"/>
              </a:ext>
            </a:extLst>
          </p:cNvPr>
          <p:cNvSpPr>
            <a:spLocks noGrp="1"/>
          </p:cNvSpPr>
          <p:nvPr>
            <p:ph type="title"/>
          </p:nvPr>
        </p:nvSpPr>
        <p:spPr>
          <a:xfrm flipH="1">
            <a:off x="5899765" y="0"/>
            <a:ext cx="6292235" cy="6857999"/>
          </a:xfrm>
          <a:prstGeom prst="flowChartDelay">
            <a:avLst/>
          </a:prstGeom>
          <a:noFill/>
          <a:ln w="317500" cmpd="thinThick">
            <a:noFill/>
          </a:ln>
        </p:spPr>
        <p:txBody>
          <a:bodyPr lIns="0" rIns="91440"/>
          <a:lstStyle/>
          <a:p>
            <a:pPr algn="r"/>
            <a:r>
              <a:rPr lang="en-US" sz="4400" b="1" dirty="0"/>
              <a:t>Short-Term </a:t>
            </a:r>
            <a:br>
              <a:rPr lang="en-US" sz="4400" b="1" dirty="0"/>
            </a:br>
            <a:r>
              <a:rPr lang="en-US" sz="4400" b="1" dirty="0"/>
              <a:t>&amp; Long-Term Effects of Prenatal Substance Exposure</a:t>
            </a:r>
          </a:p>
        </p:txBody>
      </p:sp>
    </p:spTree>
    <p:extLst>
      <p:ext uri="{BB962C8B-B14F-4D97-AF65-F5344CB8AC3E}">
        <p14:creationId xmlns:p14="http://schemas.microsoft.com/office/powerpoint/2010/main" val="2833966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7311-6DCE-834D-9F53-70DEA5C8D5EF}"/>
              </a:ext>
            </a:extLst>
          </p:cNvPr>
          <p:cNvSpPr>
            <a:spLocks noGrp="1"/>
          </p:cNvSpPr>
          <p:nvPr>
            <p:ph type="title"/>
          </p:nvPr>
        </p:nvSpPr>
        <p:spPr/>
        <p:txBody>
          <a:bodyPr>
            <a:normAutofit/>
          </a:bodyPr>
          <a:lstStyle/>
          <a:p>
            <a:r>
              <a:rPr lang="en-US" i="1" u="sng" dirty="0">
                <a:solidFill>
                  <a:prstClr val="white"/>
                </a:solidFill>
                <a:cs typeface="Calibri Light" panose="020F0302020204030204" pitchFamily="34" charset="0"/>
              </a:rPr>
              <a:t>Short-Term</a:t>
            </a:r>
            <a:r>
              <a:rPr lang="en-US" dirty="0">
                <a:solidFill>
                  <a:prstClr val="white"/>
                </a:solidFill>
                <a:cs typeface="Calibri Light" panose="020F0302020204030204" pitchFamily="34" charset="0"/>
              </a:rPr>
              <a:t> Effects of Prenatal Substance Exposure</a:t>
            </a:r>
            <a:endParaRPr lang="en-US" dirty="0">
              <a:cs typeface="Calibri Light" panose="020F03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79200597"/>
              </p:ext>
            </p:extLst>
          </p:nvPr>
        </p:nvGraphicFramePr>
        <p:xfrm>
          <a:off x="509809" y="1588426"/>
          <a:ext cx="11172382" cy="4770169"/>
        </p:xfrm>
        <a:graphic>
          <a:graphicData uri="http://schemas.openxmlformats.org/drawingml/2006/table">
            <a:tbl>
              <a:tblPr firstRow="1" firstCol="1" bandRow="1">
                <a:tableStyleId>{5C22544A-7EE6-4342-B048-85BDC9FD1C3A}</a:tableStyleId>
              </a:tblPr>
              <a:tblGrid>
                <a:gridCol w="2630378">
                  <a:extLst>
                    <a:ext uri="{9D8B030D-6E8A-4147-A177-3AD203B41FA5}">
                      <a16:colId xmlns:a16="http://schemas.microsoft.com/office/drawing/2014/main" val="20000"/>
                    </a:ext>
                  </a:extLst>
                </a:gridCol>
                <a:gridCol w="2135501">
                  <a:extLst>
                    <a:ext uri="{9D8B030D-6E8A-4147-A177-3AD203B41FA5}">
                      <a16:colId xmlns:a16="http://schemas.microsoft.com/office/drawing/2014/main" val="20001"/>
                    </a:ext>
                  </a:extLst>
                </a:gridCol>
                <a:gridCol w="2135501">
                  <a:extLst>
                    <a:ext uri="{9D8B030D-6E8A-4147-A177-3AD203B41FA5}">
                      <a16:colId xmlns:a16="http://schemas.microsoft.com/office/drawing/2014/main" val="20002"/>
                    </a:ext>
                  </a:extLst>
                </a:gridCol>
                <a:gridCol w="2135501">
                  <a:extLst>
                    <a:ext uri="{9D8B030D-6E8A-4147-A177-3AD203B41FA5}">
                      <a16:colId xmlns:a16="http://schemas.microsoft.com/office/drawing/2014/main" val="20003"/>
                    </a:ext>
                  </a:extLst>
                </a:gridCol>
                <a:gridCol w="2135501">
                  <a:extLst>
                    <a:ext uri="{9D8B030D-6E8A-4147-A177-3AD203B41FA5}">
                      <a16:colId xmlns:a16="http://schemas.microsoft.com/office/drawing/2014/main" val="20004"/>
                    </a:ext>
                  </a:extLst>
                </a:gridCol>
              </a:tblGrid>
              <a:tr h="582523">
                <a:tc>
                  <a:txBody>
                    <a:bodyPr/>
                    <a:lstStyle/>
                    <a:p>
                      <a:pPr algn="l"/>
                      <a:r>
                        <a:rPr lang="en-US" sz="1800" b="1" dirty="0">
                          <a:solidFill>
                            <a:schemeClr val="tx2">
                              <a:lumMod val="50000"/>
                            </a:schemeClr>
                          </a:solidFill>
                          <a:latin typeface="Arial" panose="020B0604020202020204" pitchFamily="34" charset="0"/>
                          <a:cs typeface="Arial" panose="020B0604020202020204" pitchFamily="34" charset="0"/>
                        </a:rPr>
                        <a:t>Substance</a:t>
                      </a:r>
                      <a:endParaRPr lang="en-US" sz="1800" dirty="0">
                        <a:latin typeface="Arial" panose="020B0604020202020204" pitchFamily="34" charset="0"/>
                        <a:cs typeface="Arial" panose="020B0604020202020204" pitchFamily="34" charset="0"/>
                      </a:endParaRPr>
                    </a:p>
                  </a:txBody>
                  <a:tcPr marL="182880" marR="0"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dirty="0">
                          <a:solidFill>
                            <a:schemeClr val="tx2">
                              <a:lumMod val="50000"/>
                            </a:schemeClr>
                          </a:solidFill>
                          <a:latin typeface="Arial" panose="020B0604020202020204" pitchFamily="34" charset="0"/>
                          <a:cs typeface="Arial" panose="020B0604020202020204" pitchFamily="34" charset="0"/>
                        </a:rPr>
                        <a:t>  Growth</a:t>
                      </a:r>
                      <a:r>
                        <a:rPr lang="en-US" sz="1800" b="1" baseline="0" dirty="0">
                          <a:solidFill>
                            <a:schemeClr val="tx2">
                              <a:lumMod val="50000"/>
                            </a:schemeClr>
                          </a:solidFill>
                          <a:latin typeface="Arial" panose="020B0604020202020204" pitchFamily="34" charset="0"/>
                          <a:cs typeface="Arial" panose="020B0604020202020204" pitchFamily="34" charset="0"/>
                        </a:rPr>
                        <a:t> </a:t>
                      </a:r>
                      <a:endParaRPr lang="en-US" sz="1800" b="1" dirty="0">
                        <a:solidFill>
                          <a:schemeClr val="tx2">
                            <a:lumMod val="50000"/>
                          </a:schemeClr>
                        </a:solidFill>
                        <a:latin typeface="Arial" panose="020B0604020202020204" pitchFamily="34" charset="0"/>
                        <a:cs typeface="Arial" panose="020B0604020202020204" pitchFamily="34" charset="0"/>
                      </a:endParaRPr>
                    </a:p>
                  </a:txBody>
                  <a:tcPr marL="0" marR="0"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baseline="0" dirty="0">
                          <a:solidFill>
                            <a:schemeClr val="tx2">
                              <a:lumMod val="50000"/>
                            </a:schemeClr>
                          </a:solidFill>
                          <a:latin typeface="Arial" panose="020B0604020202020204" pitchFamily="34" charset="0"/>
                          <a:cs typeface="Arial" panose="020B0604020202020204" pitchFamily="34" charset="0"/>
                        </a:rPr>
                        <a:t>Anomalies </a:t>
                      </a:r>
                      <a:endParaRPr lang="en-US" sz="1800" b="1" dirty="0">
                        <a:solidFill>
                          <a:schemeClr val="tx2">
                            <a:lumMod val="50000"/>
                          </a:schemeClr>
                        </a:solidFill>
                        <a:latin typeface="Arial" panose="020B0604020202020204" pitchFamily="34" charset="0"/>
                        <a:cs typeface="Arial" panose="020B0604020202020204" pitchFamily="34" charset="0"/>
                      </a:endParaRPr>
                    </a:p>
                  </a:txBody>
                  <a:tcPr marL="0" marR="0"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baseline="0" dirty="0">
                          <a:solidFill>
                            <a:schemeClr val="tx2">
                              <a:lumMod val="50000"/>
                            </a:schemeClr>
                          </a:solidFill>
                          <a:latin typeface="Arial" panose="020B0604020202020204" pitchFamily="34" charset="0"/>
                          <a:cs typeface="Arial" panose="020B0604020202020204" pitchFamily="34" charset="0"/>
                        </a:rPr>
                        <a:t>Withdrawal</a:t>
                      </a:r>
                      <a:endParaRPr lang="en-US" sz="1800" b="1" dirty="0">
                        <a:solidFill>
                          <a:schemeClr val="tx2">
                            <a:lumMod val="50000"/>
                          </a:schemeClr>
                        </a:solidFill>
                        <a:latin typeface="Arial" panose="020B0604020202020204" pitchFamily="34" charset="0"/>
                        <a:cs typeface="Arial" panose="020B0604020202020204" pitchFamily="34" charset="0"/>
                      </a:endParaRPr>
                    </a:p>
                  </a:txBody>
                  <a:tcPr marL="0" marR="0"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dirty="0">
                          <a:solidFill>
                            <a:schemeClr val="tx2">
                              <a:lumMod val="50000"/>
                            </a:schemeClr>
                          </a:solidFill>
                          <a:latin typeface="Arial" panose="020B0604020202020204" pitchFamily="34" charset="0"/>
                          <a:cs typeface="Arial" panose="020B0604020202020204" pitchFamily="34" charset="0"/>
                        </a:rPr>
                        <a:t>Neurobehavioral</a:t>
                      </a:r>
                    </a:p>
                  </a:txBody>
                  <a:tcPr marL="0" marR="0" marT="36576" marB="36576"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699">
                        <a:alpha val="50000"/>
                      </a:srgbClr>
                    </a:solidFill>
                  </a:tcPr>
                </a:tc>
                <a:extLst>
                  <a:ext uri="{0D108BD9-81ED-4DB2-BD59-A6C34878D82A}">
                    <a16:rowId xmlns:a16="http://schemas.microsoft.com/office/drawing/2014/main" val="10000"/>
                  </a:ext>
                </a:extLst>
              </a:tr>
              <a:tr h="697941">
                <a:tc>
                  <a:txBody>
                    <a:bodyPr/>
                    <a:lstStyle/>
                    <a:p>
                      <a:pPr marL="0" lvl="0" algn="l"/>
                      <a:r>
                        <a:rPr lang="en-US" sz="2000" b="1" dirty="0">
                          <a:solidFill>
                            <a:schemeClr val="tx1"/>
                          </a:solidFill>
                          <a:latin typeface="Arial" panose="020B0604020202020204" pitchFamily="34" charset="0"/>
                          <a:cs typeface="Arial" panose="020B0604020202020204" pitchFamily="34" charset="0"/>
                        </a:rPr>
                        <a:t>Alcohol</a:t>
                      </a:r>
                    </a:p>
                  </a:txBody>
                  <a:tcPr marL="18288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Arial" panose="020B0604020202020204" pitchFamily="34" charset="0"/>
                          <a:cs typeface="Arial" panose="020B0604020202020204" pitchFamily="34" charset="0"/>
                        </a:rPr>
                        <a:t>Strong</a:t>
                      </a:r>
                      <a:r>
                        <a:rPr lang="en-US" sz="1800" b="1" baseline="0" dirty="0">
                          <a:solidFill>
                            <a:srgbClr val="FF0000"/>
                          </a:solidFill>
                          <a:latin typeface="Arial" panose="020B0604020202020204" pitchFamily="34" charset="0"/>
                          <a:cs typeface="Arial" panose="020B0604020202020204" pitchFamily="34" charset="0"/>
                        </a:rPr>
                        <a:t> effect</a:t>
                      </a:r>
                      <a:endParaRPr lang="en-US" sz="1800" b="1" dirty="0">
                        <a:solidFill>
                          <a:srgbClr val="FF0000"/>
                        </a:solidFill>
                        <a:latin typeface="Arial" panose="020B0604020202020204" pitchFamily="34" charset="0"/>
                        <a:cs typeface="Arial" panose="020B0604020202020204" pitchFamily="34" charset="0"/>
                      </a:endParaRPr>
                    </a:p>
                  </a:txBody>
                  <a:tcPr marL="0" marR="0" marT="36576"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Arial" panose="020B0604020202020204" pitchFamily="34" charset="0"/>
                          <a:cs typeface="Arial" panose="020B0604020202020204" pitchFamily="34" charset="0"/>
                        </a:rPr>
                        <a:t>Strong</a:t>
                      </a:r>
                      <a:r>
                        <a:rPr lang="en-US" sz="1800" b="1" baseline="0" dirty="0">
                          <a:solidFill>
                            <a:srgbClr val="FF0000"/>
                          </a:solidFill>
                          <a:latin typeface="Arial" panose="020B0604020202020204" pitchFamily="34" charset="0"/>
                          <a:cs typeface="Arial" panose="020B0604020202020204" pitchFamily="34" charset="0"/>
                        </a:rPr>
                        <a:t> effect</a:t>
                      </a:r>
                      <a:endParaRPr lang="en-US" sz="1800" b="1" dirty="0">
                        <a:solidFill>
                          <a:srgbClr val="FF0000"/>
                        </a:solidFill>
                        <a:latin typeface="Arial" panose="020B0604020202020204" pitchFamily="34" charset="0"/>
                        <a:cs typeface="Arial" panose="020B0604020202020204" pitchFamily="34" charset="0"/>
                      </a:endParaRPr>
                    </a:p>
                  </a:txBody>
                  <a:tcPr marL="0" marR="0" marT="36576"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algn="ctr"/>
                      <a:r>
                        <a:rPr lang="en-US" sz="1800" dirty="0">
                          <a:latin typeface="Arial" panose="020B0604020202020204" pitchFamily="34" charset="0"/>
                          <a:cs typeface="Arial" panose="020B0604020202020204" pitchFamily="34" charset="0"/>
                        </a:rPr>
                        <a:t>No</a:t>
                      </a:r>
                    </a:p>
                    <a:p>
                      <a:pPr algn="ct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val="10001"/>
                  </a:ext>
                </a:extLst>
              </a:tr>
              <a:tr h="697941">
                <a:tc>
                  <a:txBody>
                    <a:bodyPr/>
                    <a:lstStyle/>
                    <a:p>
                      <a:pPr marL="12700" marR="0" lvl="0" indent="-1270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anose="020B0604020202020204" pitchFamily="34" charset="0"/>
                          <a:cs typeface="Arial" panose="020B0604020202020204" pitchFamily="34" charset="0"/>
                        </a:rPr>
                        <a:t>Nicotine</a:t>
                      </a:r>
                    </a:p>
                  </a:txBody>
                  <a:tcPr marL="18288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algn="ctr" defTabSz="914400" rtl="0" eaLnBrk="1" latinLnBrk="0" hangingPunct="1"/>
                      <a:r>
                        <a:rPr lang="en-US" sz="1800" kern="1200" dirty="0">
                          <a:solidFill>
                            <a:schemeClr val="dk1"/>
                          </a:solidFill>
                          <a:latin typeface="Arial" panose="020B0604020202020204" pitchFamily="34" charset="0"/>
                          <a:ea typeface="+mn-ea"/>
                          <a:cs typeface="Arial" panose="020B0604020202020204" pitchFamily="34" charset="0"/>
                        </a:rPr>
                        <a:t>No </a:t>
                      </a:r>
                    </a:p>
                    <a:p>
                      <a:pPr marL="0" algn="ctr" defTabSz="914400" rtl="0" eaLnBrk="1" latinLnBrk="0" hangingPunct="1"/>
                      <a:r>
                        <a:rPr lang="en-US" sz="1800" kern="1200" dirty="0">
                          <a:solidFill>
                            <a:schemeClr val="dk1"/>
                          </a:solidFill>
                          <a:latin typeface="Arial" panose="020B0604020202020204" pitchFamily="34" charset="0"/>
                          <a:ea typeface="+mn-ea"/>
                          <a:cs typeface="Arial" panose="020B0604020202020204" pitchFamily="34" charset="0"/>
                        </a:rPr>
                        <a:t>consensus</a:t>
                      </a:r>
                    </a:p>
                  </a:txBody>
                  <a:tcPr marL="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Arial" panose="020B0604020202020204" pitchFamily="34" charset="0"/>
                          <a:ea typeface="+mn-ea"/>
                          <a:cs typeface="Arial" panose="020B0604020202020204" pitchFamily="34" charset="0"/>
                        </a:rPr>
                        <a:t>No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Arial" panose="020B0604020202020204" pitchFamily="34" charset="0"/>
                          <a:ea typeface="+mn-ea"/>
                          <a:cs typeface="Arial" panose="020B0604020202020204" pitchFamily="34" charset="0"/>
                        </a:rPr>
                        <a:t>effect</a:t>
                      </a:r>
                    </a:p>
                  </a:txBody>
                  <a:tcPr marL="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val="10002"/>
                  </a:ext>
                </a:extLst>
              </a:tr>
              <a:tr h="697941">
                <a:tc>
                  <a:txBody>
                    <a:bodyPr/>
                    <a:lstStyle/>
                    <a:p>
                      <a:pPr marL="0" algn="l"/>
                      <a:r>
                        <a:rPr lang="en-US" sz="2000" b="1" dirty="0">
                          <a:solidFill>
                            <a:schemeClr val="tx1"/>
                          </a:solidFill>
                          <a:latin typeface="Arial" panose="020B0604020202020204" pitchFamily="34" charset="0"/>
                          <a:cs typeface="Arial" panose="020B0604020202020204" pitchFamily="34" charset="0"/>
                        </a:rPr>
                        <a:t>Marijuana</a:t>
                      </a:r>
                    </a:p>
                  </a:txBody>
                  <a:tcPr marL="18288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dirty="0">
                          <a:latin typeface="Arial" panose="020B0604020202020204" pitchFamily="34" charset="0"/>
                          <a:cs typeface="Arial" panose="020B0604020202020204" pitchFamily="34" charset="0"/>
                        </a:rPr>
                        <a:t>No </a:t>
                      </a:r>
                    </a:p>
                    <a:p>
                      <a:pPr algn="ct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dirty="0">
                          <a:latin typeface="Arial" panose="020B0604020202020204" pitchFamily="34" charset="0"/>
                          <a:cs typeface="Arial" panose="020B0604020202020204" pitchFamily="34" charset="0"/>
                        </a:rPr>
                        <a:t>No </a:t>
                      </a:r>
                    </a:p>
                    <a:p>
                      <a:pPr algn="ct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dirty="0">
                          <a:latin typeface="Arial" panose="020B0604020202020204" pitchFamily="34" charset="0"/>
                          <a:cs typeface="Arial" panose="020B0604020202020204" pitchFamily="34" charset="0"/>
                        </a:rPr>
                        <a:t>No</a:t>
                      </a:r>
                    </a:p>
                    <a:p>
                      <a:pPr algn="ct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val="10003"/>
                  </a:ext>
                </a:extLst>
              </a:tr>
              <a:tr h="697941">
                <a:tc>
                  <a:txBody>
                    <a:bodyPr/>
                    <a:lstStyle/>
                    <a:p>
                      <a:pPr marL="0" algn="l"/>
                      <a:r>
                        <a:rPr lang="en-US" sz="2000" b="1" dirty="0">
                          <a:solidFill>
                            <a:schemeClr val="tx1"/>
                          </a:solidFill>
                          <a:latin typeface="Arial" panose="020B0604020202020204" pitchFamily="34" charset="0"/>
                          <a:cs typeface="Arial" panose="020B0604020202020204" pitchFamily="34" charset="0"/>
                        </a:rPr>
                        <a:t>Opiates</a:t>
                      </a:r>
                    </a:p>
                  </a:txBody>
                  <a:tcPr marL="18288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dirty="0">
                          <a:latin typeface="Arial" panose="020B0604020202020204" pitchFamily="34" charset="0"/>
                          <a:cs typeface="Arial" panose="020B0604020202020204" pitchFamily="34" charset="0"/>
                        </a:rPr>
                        <a:t>No </a:t>
                      </a:r>
                    </a:p>
                    <a:p>
                      <a:pPr algn="ct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FF0000"/>
                          </a:solidFill>
                          <a:latin typeface="Arial" panose="020B0604020202020204" pitchFamily="34" charset="0"/>
                          <a:ea typeface="+mn-ea"/>
                          <a:cs typeface="Arial" panose="020B0604020202020204" pitchFamily="34" charset="0"/>
                        </a:rPr>
                        <a:t>Strong 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val="10004"/>
                  </a:ext>
                </a:extLst>
              </a:tr>
              <a:tr h="697941">
                <a:tc>
                  <a:txBody>
                    <a:bodyPr/>
                    <a:lstStyle/>
                    <a:p>
                      <a:pPr marL="0" algn="l"/>
                      <a:r>
                        <a:rPr lang="en-US" sz="2000" b="1" dirty="0">
                          <a:solidFill>
                            <a:schemeClr val="tx1"/>
                          </a:solidFill>
                          <a:latin typeface="Arial" panose="020B0604020202020204" pitchFamily="34" charset="0"/>
                          <a:cs typeface="Arial" panose="020B0604020202020204" pitchFamily="34" charset="0"/>
                        </a:rPr>
                        <a:t>Cocaine</a:t>
                      </a:r>
                    </a:p>
                  </a:txBody>
                  <a:tcPr marL="182880" marR="0" marT="36576" marB="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dirty="0">
                          <a:latin typeface="Arial" panose="020B0604020202020204" pitchFamily="34" charset="0"/>
                          <a:cs typeface="Arial" panose="020B0604020202020204" pitchFamily="34" charset="0"/>
                        </a:rPr>
                        <a:t>No</a:t>
                      </a:r>
                    </a:p>
                    <a:p>
                      <a:pPr algn="ct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dirty="0">
                          <a:latin typeface="Arial" panose="020B0604020202020204" pitchFamily="34" charset="0"/>
                          <a:cs typeface="Arial" panose="020B0604020202020204" pitchFamily="34" charset="0"/>
                        </a:rPr>
                        <a:t>No 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val="10005"/>
                  </a:ext>
                </a:extLst>
              </a:tr>
              <a:tr h="697941">
                <a:tc>
                  <a:txBody>
                    <a:bodyPr/>
                    <a:lstStyle/>
                    <a:p>
                      <a:pPr algn="l"/>
                      <a:r>
                        <a:rPr lang="en-US" sz="1900" b="1" dirty="0">
                          <a:solidFill>
                            <a:schemeClr val="tx1"/>
                          </a:solidFill>
                          <a:latin typeface="Arial" panose="020B0604020202020204" pitchFamily="34" charset="0"/>
                          <a:cs typeface="Arial" panose="020B0604020202020204" pitchFamily="34" charset="0"/>
                        </a:rPr>
                        <a:t>Methamphetamine</a:t>
                      </a:r>
                    </a:p>
                  </a:txBody>
                  <a:tcPr marL="18288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dirty="0">
                          <a:latin typeface="Arial" panose="020B0604020202020204" pitchFamily="34" charset="0"/>
                          <a:cs typeface="Arial" panose="020B0604020202020204" pitchFamily="34" charset="0"/>
                        </a:rPr>
                        <a:t>No</a:t>
                      </a:r>
                    </a:p>
                    <a:p>
                      <a:pPr algn="ct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kern="1200" dirty="0">
                          <a:solidFill>
                            <a:srgbClr val="FF0000"/>
                          </a:solidFill>
                          <a:latin typeface="Arial" panose="020B0604020202020204" pitchFamily="34" charset="0"/>
                          <a:ea typeface="+mn-ea"/>
                          <a:cs typeface="Arial" panose="020B0604020202020204" pitchFamily="34" charset="0"/>
                        </a:rPr>
                        <a:t>Lack of </a:t>
                      </a:r>
                    </a:p>
                    <a:p>
                      <a:pPr algn="ctr"/>
                      <a:r>
                        <a:rPr lang="en-US" sz="1800" b="1" kern="1200" dirty="0">
                          <a:solidFill>
                            <a:srgbClr val="FF0000"/>
                          </a:solidFill>
                          <a:latin typeface="Arial" panose="020B0604020202020204" pitchFamily="34" charset="0"/>
                          <a:ea typeface="+mn-ea"/>
                          <a:cs typeface="Arial" panose="020B0604020202020204" pitchFamily="34" charset="0"/>
                        </a:rPr>
                        <a:t>data</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val="10006"/>
                  </a:ext>
                </a:extLst>
              </a:tr>
            </a:tbl>
          </a:graphicData>
        </a:graphic>
      </p:graphicFrame>
      <p:sp>
        <p:nvSpPr>
          <p:cNvPr id="3" name="Footer Placeholder 2">
            <a:extLst>
              <a:ext uri="{FF2B5EF4-FFF2-40B4-BE49-F238E27FC236}">
                <a16:creationId xmlns:a16="http://schemas.microsoft.com/office/drawing/2014/main" id="{2784C255-408C-8DC9-DD87-8203537B99E4}"/>
              </a:ext>
            </a:extLst>
          </p:cNvPr>
          <p:cNvSpPr>
            <a:spLocks noGrp="1"/>
          </p:cNvSpPr>
          <p:nvPr>
            <p:ph type="ftr" sz="quarter" idx="10"/>
          </p:nvPr>
        </p:nvSpPr>
        <p:spPr>
          <a:xfrm>
            <a:off x="6891751" y="6358595"/>
            <a:ext cx="4790440" cy="493055"/>
          </a:xfrm>
        </p:spPr>
        <p:txBody>
          <a:bodyPr/>
          <a:lstStyle/>
          <a:p>
            <a:r>
              <a:rPr lang="en-US" dirty="0">
                <a:cs typeface="Arial"/>
              </a:rPr>
              <a:t>(Behnke et al., 2013)</a:t>
            </a:r>
          </a:p>
        </p:txBody>
      </p:sp>
    </p:spTree>
    <p:extLst>
      <p:ext uri="{BB962C8B-B14F-4D97-AF65-F5344CB8AC3E}">
        <p14:creationId xmlns:p14="http://schemas.microsoft.com/office/powerpoint/2010/main" val="382627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95588-194A-3044-957D-572CBD18EDEA}"/>
              </a:ext>
            </a:extLst>
          </p:cNvPr>
          <p:cNvSpPr>
            <a:spLocks noGrp="1"/>
          </p:cNvSpPr>
          <p:nvPr>
            <p:ph type="title"/>
          </p:nvPr>
        </p:nvSpPr>
        <p:spPr>
          <a:xfrm>
            <a:off x="0" y="-10194"/>
            <a:ext cx="12188952" cy="1021576"/>
          </a:xfrm>
        </p:spPr>
        <p:txBody>
          <a:bodyPr/>
          <a:lstStyle/>
          <a:p>
            <a:r>
              <a:rPr lang="en-US" i="1" u="sng" dirty="0">
                <a:solidFill>
                  <a:prstClr val="white"/>
                </a:solidFill>
                <a:cs typeface="Calibri Light" panose="020F0302020204030204" pitchFamily="34" charset="0"/>
              </a:rPr>
              <a:t>Long-Term</a:t>
            </a:r>
            <a:r>
              <a:rPr lang="en-US" dirty="0">
                <a:solidFill>
                  <a:prstClr val="white"/>
                </a:solidFill>
                <a:cs typeface="Calibri Light" panose="020F0302020204030204" pitchFamily="34" charset="0"/>
              </a:rPr>
              <a:t> Effects of Prenatal Substance Exposure</a:t>
            </a:r>
            <a:endParaRPr lang="en-US" dirty="0">
              <a:cs typeface="Calibri Light" panose="020F0302020204030204" pitchFamily="34" charset="0"/>
            </a:endParaRPr>
          </a:p>
        </p:txBody>
      </p:sp>
      <p:graphicFrame>
        <p:nvGraphicFramePr>
          <p:cNvPr id="5" name="Table 3"/>
          <p:cNvGraphicFramePr>
            <a:graphicFrameLocks noGrp="1"/>
          </p:cNvGraphicFramePr>
          <p:nvPr>
            <p:ph idx="1"/>
            <p:extLst>
              <p:ext uri="{D42A27DB-BD31-4B8C-83A1-F6EECF244321}">
                <p14:modId xmlns:p14="http://schemas.microsoft.com/office/powerpoint/2010/main" val="304235534"/>
              </p:ext>
            </p:extLst>
          </p:nvPr>
        </p:nvGraphicFramePr>
        <p:xfrm>
          <a:off x="628963" y="1219417"/>
          <a:ext cx="10931025" cy="5176918"/>
        </p:xfrm>
        <a:graphic>
          <a:graphicData uri="http://schemas.openxmlformats.org/drawingml/2006/table">
            <a:tbl>
              <a:tblPr firstRow="1" firstCol="1" bandRow="1">
                <a:tableStyleId>{5C22544A-7EE6-4342-B048-85BDC9FD1C3A}</a:tableStyleId>
              </a:tblPr>
              <a:tblGrid>
                <a:gridCol w="2488370">
                  <a:extLst>
                    <a:ext uri="{9D8B030D-6E8A-4147-A177-3AD203B41FA5}">
                      <a16:colId xmlns:a16="http://schemas.microsoft.com/office/drawing/2014/main" val="20000"/>
                    </a:ext>
                  </a:extLst>
                </a:gridCol>
                <a:gridCol w="1688531">
                  <a:extLst>
                    <a:ext uri="{9D8B030D-6E8A-4147-A177-3AD203B41FA5}">
                      <a16:colId xmlns:a16="http://schemas.microsoft.com/office/drawing/2014/main" val="20001"/>
                    </a:ext>
                  </a:extLst>
                </a:gridCol>
                <a:gridCol w="1688531">
                  <a:extLst>
                    <a:ext uri="{9D8B030D-6E8A-4147-A177-3AD203B41FA5}">
                      <a16:colId xmlns:a16="http://schemas.microsoft.com/office/drawing/2014/main" val="20002"/>
                    </a:ext>
                  </a:extLst>
                </a:gridCol>
                <a:gridCol w="1688531">
                  <a:extLst>
                    <a:ext uri="{9D8B030D-6E8A-4147-A177-3AD203B41FA5}">
                      <a16:colId xmlns:a16="http://schemas.microsoft.com/office/drawing/2014/main" val="20003"/>
                    </a:ext>
                  </a:extLst>
                </a:gridCol>
                <a:gridCol w="1688531">
                  <a:extLst>
                    <a:ext uri="{9D8B030D-6E8A-4147-A177-3AD203B41FA5}">
                      <a16:colId xmlns:a16="http://schemas.microsoft.com/office/drawing/2014/main" val="20004"/>
                    </a:ext>
                  </a:extLst>
                </a:gridCol>
                <a:gridCol w="1688531">
                  <a:extLst>
                    <a:ext uri="{9D8B030D-6E8A-4147-A177-3AD203B41FA5}">
                      <a16:colId xmlns:a16="http://schemas.microsoft.com/office/drawing/2014/main" val="20005"/>
                    </a:ext>
                  </a:extLst>
                </a:gridCol>
              </a:tblGrid>
              <a:tr h="6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2">
                              <a:lumMod val="50000"/>
                            </a:schemeClr>
                          </a:solidFill>
                          <a:latin typeface="+mn-lt"/>
                          <a:cs typeface="Arial" panose="020B0604020202020204" pitchFamily="34" charset="0"/>
                        </a:rPr>
                        <a:t>Substance</a:t>
                      </a:r>
                      <a:endParaRPr lang="en-US" sz="1800" dirty="0">
                        <a:latin typeface="+mn-lt"/>
                        <a:cs typeface="Arial" panose="020B0604020202020204" pitchFamily="34" charset="0"/>
                      </a:endParaRPr>
                    </a:p>
                  </a:txBody>
                  <a:tcPr marL="191494" marR="0" marT="36576"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algn="ctr" defTabSz="914400" rtl="0" eaLnBrk="1" latinLnBrk="0" hangingPunct="1"/>
                      <a:r>
                        <a:rPr lang="en-US" sz="1800" b="1" kern="1200" dirty="0">
                          <a:solidFill>
                            <a:schemeClr val="tx2">
                              <a:lumMod val="50000"/>
                            </a:schemeClr>
                          </a:solidFill>
                          <a:latin typeface="+mn-lt"/>
                          <a:ea typeface="+mn-ea"/>
                          <a:cs typeface="Calibri" panose="020F0502020204030204" pitchFamily="34" charset="0"/>
                        </a:rPr>
                        <a:t>  Growth</a:t>
                      </a:r>
                    </a:p>
                  </a:txBody>
                  <a:tcPr marL="0" marR="0" marT="36576"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lumMod val="50000"/>
                            </a:schemeClr>
                          </a:solidFill>
                          <a:latin typeface="+mn-lt"/>
                          <a:ea typeface="+mn-ea"/>
                          <a:cs typeface="Calibri" panose="020F0502020204030204" pitchFamily="34" charset="0"/>
                        </a:rPr>
                        <a:t>Behavior</a:t>
                      </a:r>
                    </a:p>
                  </a:txBody>
                  <a:tcPr marL="95747" marR="95747" marT="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lumMod val="50000"/>
                            </a:schemeClr>
                          </a:solidFill>
                          <a:latin typeface="+mn-lt"/>
                          <a:ea typeface="+mn-ea"/>
                          <a:cs typeface="Calibri" panose="020F0502020204030204" pitchFamily="34" charset="0"/>
                        </a:rPr>
                        <a:t>Cognition</a:t>
                      </a:r>
                    </a:p>
                  </a:txBody>
                  <a:tcPr marL="95747" marR="95747" marT="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algn="ctr" defTabSz="914400" rtl="0" eaLnBrk="1" latinLnBrk="0" hangingPunct="1"/>
                      <a:r>
                        <a:rPr lang="en-US" sz="1800" b="1" kern="1200" dirty="0">
                          <a:solidFill>
                            <a:schemeClr val="tx2">
                              <a:lumMod val="50000"/>
                            </a:schemeClr>
                          </a:solidFill>
                          <a:latin typeface="+mn-lt"/>
                          <a:ea typeface="+mn-ea"/>
                          <a:cs typeface="Calibri" panose="020F0502020204030204" pitchFamily="34" charset="0"/>
                        </a:rPr>
                        <a:t>Language</a:t>
                      </a:r>
                    </a:p>
                  </a:txBody>
                  <a:tcPr marL="95747" marR="95747" marT="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lumMod val="50000"/>
                            </a:schemeClr>
                          </a:solidFill>
                          <a:latin typeface="+mn-lt"/>
                          <a:ea typeface="+mn-ea"/>
                          <a:cs typeface="Calibri" panose="020F0502020204030204" pitchFamily="34" charset="0"/>
                        </a:rPr>
                        <a:t>Academic Achievement</a:t>
                      </a:r>
                    </a:p>
                  </a:txBody>
                  <a:tcPr marL="95747" marR="95747" marT="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extLst>
                  <a:ext uri="{0D108BD9-81ED-4DB2-BD59-A6C34878D82A}">
                    <a16:rowId xmlns:a16="http://schemas.microsoft.com/office/drawing/2014/main" val="10000"/>
                  </a:ext>
                </a:extLst>
              </a:tr>
              <a:tr h="749798">
                <a:tc>
                  <a:txBody>
                    <a:bodyPr/>
                    <a:lstStyle/>
                    <a:p>
                      <a:pPr algn="l"/>
                      <a:r>
                        <a:rPr lang="en-US" sz="2000" b="1" dirty="0">
                          <a:solidFill>
                            <a:schemeClr val="tx1"/>
                          </a:solidFill>
                          <a:latin typeface="+mn-lt"/>
                          <a:cs typeface="Calibri" panose="020F0502020204030204" pitchFamily="34" charset="0"/>
                        </a:rPr>
                        <a:t>Alcohol</a:t>
                      </a:r>
                    </a:p>
                  </a:txBody>
                  <a:tcPr marL="191494" marR="0" marT="36576"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FF0000"/>
                          </a:solidFill>
                          <a:latin typeface="+mn-lt"/>
                          <a:cs typeface="Calibri" panose="020F0502020204030204" pitchFamily="34" charset="0"/>
                        </a:rPr>
                        <a:t>Strong</a:t>
                      </a:r>
                      <a:r>
                        <a:rPr lang="en-US" sz="1800" b="1" i="0" baseline="0" dirty="0">
                          <a:solidFill>
                            <a:srgbClr val="FF0000"/>
                          </a:solidFill>
                          <a:latin typeface="+mn-lt"/>
                          <a:cs typeface="Calibri" panose="020F0502020204030204" pitchFamily="34" charset="0"/>
                        </a:rPr>
                        <a:t> effect</a:t>
                      </a:r>
                      <a:endParaRPr lang="en-US" sz="1800" i="0" dirty="0">
                        <a:solidFill>
                          <a:srgbClr val="FF0000"/>
                        </a:solidFill>
                        <a:latin typeface="+mn-lt"/>
                        <a:cs typeface="Calibri" panose="020F0502020204030204" pitchFamily="34" charset="0"/>
                      </a:endParaRPr>
                    </a:p>
                  </a:txBody>
                  <a:tcPr marL="0" marR="0" marT="36576"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FF0000"/>
                          </a:solidFill>
                          <a:latin typeface="+mn-lt"/>
                          <a:cs typeface="Calibri" panose="020F0502020204030204" pitchFamily="34" charset="0"/>
                        </a:rPr>
                        <a:t>Strong</a:t>
                      </a:r>
                      <a:r>
                        <a:rPr lang="en-US" sz="1800" b="1" i="0" baseline="0" dirty="0">
                          <a:solidFill>
                            <a:srgbClr val="FF0000"/>
                          </a:solidFill>
                          <a:latin typeface="+mn-lt"/>
                          <a:cs typeface="Calibri" panose="020F0502020204030204" pitchFamily="34" charset="0"/>
                        </a:rPr>
                        <a:t> effect</a:t>
                      </a:r>
                      <a:endParaRPr lang="en-US" sz="1800" i="0" dirty="0">
                        <a:solidFill>
                          <a:srgbClr val="FF0000"/>
                        </a:solidFill>
                        <a:latin typeface="+mn-lt"/>
                        <a:cs typeface="Calibri" panose="020F0502020204030204" pitchFamily="34" charset="0"/>
                      </a:endParaRP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FF0000"/>
                          </a:solidFill>
                          <a:latin typeface="+mn-lt"/>
                          <a:cs typeface="Calibri" panose="020F0502020204030204" pitchFamily="34" charset="0"/>
                        </a:rPr>
                        <a:t>Strong</a:t>
                      </a:r>
                      <a:r>
                        <a:rPr lang="en-US" sz="1800" b="1" i="0" baseline="0" dirty="0">
                          <a:solidFill>
                            <a:srgbClr val="FF0000"/>
                          </a:solidFill>
                          <a:latin typeface="+mn-lt"/>
                          <a:cs typeface="Calibri" panose="020F0502020204030204" pitchFamily="34" charset="0"/>
                        </a:rPr>
                        <a:t> effect</a:t>
                      </a:r>
                      <a:endParaRPr lang="en-US" sz="1800" i="0" dirty="0">
                        <a:solidFill>
                          <a:srgbClr val="FF0000"/>
                        </a:solidFill>
                        <a:latin typeface="+mn-lt"/>
                        <a:cs typeface="Calibri" panose="020F0502020204030204" pitchFamily="34" charset="0"/>
                      </a:endParaRP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alpha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FF0000"/>
                          </a:solidFill>
                          <a:latin typeface="+mn-lt"/>
                          <a:cs typeface="Calibri" panose="020F0502020204030204" pitchFamily="34" charset="0"/>
                        </a:rPr>
                        <a:t>Strong</a:t>
                      </a:r>
                      <a:r>
                        <a:rPr lang="en-US" sz="1800" b="1" i="0" baseline="0" dirty="0">
                          <a:solidFill>
                            <a:srgbClr val="FF0000"/>
                          </a:solidFill>
                          <a:latin typeface="+mn-lt"/>
                          <a:cs typeface="Calibri" panose="020F0502020204030204" pitchFamily="34" charset="0"/>
                        </a:rPr>
                        <a:t> effect</a:t>
                      </a:r>
                      <a:endParaRPr lang="en-US" sz="1800" i="0" dirty="0">
                        <a:solidFill>
                          <a:srgbClr val="FF0000"/>
                        </a:solidFill>
                        <a:latin typeface="+mn-lt"/>
                        <a:cs typeface="Calibri" panose="020F0502020204030204" pitchFamily="34" charset="0"/>
                      </a:endParaRP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00">
                        <a:alpha val="50000"/>
                      </a:srgbClr>
                    </a:solidFill>
                  </a:tcPr>
                </a:tc>
                <a:extLst>
                  <a:ext uri="{0D108BD9-81ED-4DB2-BD59-A6C34878D82A}">
                    <a16:rowId xmlns:a16="http://schemas.microsoft.com/office/drawing/2014/main" val="10001"/>
                  </a:ext>
                </a:extLst>
              </a:tr>
              <a:tr h="74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mn-lt"/>
                          <a:cs typeface="Calibri" panose="020F0502020204030204" pitchFamily="34" charset="0"/>
                        </a:rPr>
                        <a:t>Nicotine</a:t>
                      </a:r>
                    </a:p>
                  </a:txBody>
                  <a:tcPr marL="191494" marR="0" marT="36576"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dirty="0">
                          <a:solidFill>
                            <a:schemeClr val="tx1"/>
                          </a:solidFill>
                          <a:latin typeface="+mn-lt"/>
                          <a:cs typeface="Calibri" panose="020F0502020204030204" pitchFamily="34" charset="0"/>
                        </a:rPr>
                        <a:t>No</a:t>
                      </a:r>
                      <a:r>
                        <a:rPr lang="en-US" sz="1800" b="0" i="0" baseline="0" dirty="0">
                          <a:solidFill>
                            <a:schemeClr val="tx1"/>
                          </a:solidFill>
                          <a:latin typeface="+mn-lt"/>
                          <a:cs typeface="Calibri" panose="020F0502020204030204" pitchFamily="34" charset="0"/>
                        </a:rPr>
                        <a:t> </a:t>
                      </a:r>
                    </a:p>
                    <a:p>
                      <a:pPr algn="ctr"/>
                      <a:r>
                        <a:rPr lang="en-US" sz="1800" b="0" i="0" baseline="0" dirty="0">
                          <a:solidFill>
                            <a:schemeClr val="tx1"/>
                          </a:solidFill>
                          <a:latin typeface="+mn-lt"/>
                          <a:cs typeface="Calibri" panose="020F0502020204030204" pitchFamily="34" charset="0"/>
                        </a:rPr>
                        <a:t>consensus</a:t>
                      </a:r>
                      <a:endParaRPr lang="en-US" sz="1800" b="0" i="0" dirty="0">
                        <a:solidFill>
                          <a:schemeClr val="tx1"/>
                        </a:solidFill>
                        <a:latin typeface="+mn-lt"/>
                        <a:cs typeface="Calibri" panose="020F0502020204030204" pitchFamily="34" charset="0"/>
                      </a:endParaRPr>
                    </a:p>
                  </a:txBody>
                  <a:tcPr marL="0" marR="0" marT="36576"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val="10002"/>
                  </a:ext>
                </a:extLst>
              </a:tr>
              <a:tr h="749798">
                <a:tc>
                  <a:txBody>
                    <a:bodyPr/>
                    <a:lstStyle/>
                    <a:p>
                      <a:pPr algn="l"/>
                      <a:r>
                        <a:rPr lang="en-US" sz="2000" b="1" dirty="0">
                          <a:solidFill>
                            <a:schemeClr val="tx1"/>
                          </a:solidFill>
                          <a:latin typeface="+mn-lt"/>
                          <a:cs typeface="Calibri" panose="020F0502020204030204" pitchFamily="34" charset="0"/>
                        </a:rPr>
                        <a:t>Marijuana</a:t>
                      </a:r>
                    </a:p>
                  </a:txBody>
                  <a:tcPr marL="191494" marR="0" marT="3657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i="0" dirty="0">
                          <a:latin typeface="+mn-lt"/>
                          <a:cs typeface="Calibri" panose="020F0502020204030204" pitchFamily="34" charset="0"/>
                        </a:rPr>
                        <a:t>No</a:t>
                      </a:r>
                    </a:p>
                    <a:p>
                      <a:pPr algn="ctr"/>
                      <a:r>
                        <a:rPr lang="en-US" sz="1800" i="0" dirty="0">
                          <a:latin typeface="+mn-lt"/>
                          <a:cs typeface="Calibri" panose="020F0502020204030204" pitchFamily="34" charset="0"/>
                        </a:rPr>
                        <a:t>effect</a:t>
                      </a:r>
                    </a:p>
                  </a:txBody>
                  <a:tcPr marL="0" marR="0" marT="3657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i="0" dirty="0">
                          <a:latin typeface="+mn-lt"/>
                          <a:cs typeface="Calibri" panose="020F0502020204030204" pitchFamily="34" charset="0"/>
                        </a:rPr>
                        <a:t>No</a:t>
                      </a:r>
                    </a:p>
                    <a:p>
                      <a:pPr algn="ctr"/>
                      <a:r>
                        <a:rPr lang="en-US" sz="1800" i="0" dirty="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val="10003"/>
                  </a:ext>
                </a:extLst>
              </a:tr>
              <a:tr h="749798">
                <a:tc>
                  <a:txBody>
                    <a:bodyPr/>
                    <a:lstStyle/>
                    <a:p>
                      <a:pPr algn="l"/>
                      <a:r>
                        <a:rPr lang="en-US" sz="2000" b="1" dirty="0">
                          <a:solidFill>
                            <a:schemeClr val="tx1"/>
                          </a:solidFill>
                          <a:latin typeface="+mn-lt"/>
                          <a:cs typeface="Calibri" panose="020F0502020204030204" pitchFamily="34" charset="0"/>
                        </a:rPr>
                        <a:t>Opiates</a:t>
                      </a:r>
                    </a:p>
                  </a:txBody>
                  <a:tcPr marL="191494" marR="0" marT="3657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i="0" dirty="0">
                          <a:latin typeface="+mn-lt"/>
                          <a:cs typeface="Calibri" panose="020F0502020204030204" pitchFamily="34" charset="0"/>
                        </a:rPr>
                        <a:t>No</a:t>
                      </a:r>
                    </a:p>
                    <a:p>
                      <a:pPr algn="ctr"/>
                      <a:r>
                        <a:rPr lang="en-US" sz="1800" i="0" dirty="0">
                          <a:latin typeface="+mn-lt"/>
                          <a:cs typeface="Calibri" panose="020F0502020204030204" pitchFamily="34" charset="0"/>
                        </a:rPr>
                        <a:t>effect</a:t>
                      </a:r>
                    </a:p>
                  </a:txBody>
                  <a:tcPr marL="0" marR="0" marT="3657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dirty="0">
                          <a:solidFill>
                            <a:schemeClr val="tx1"/>
                          </a:solidFill>
                          <a:latin typeface="+mn-lt"/>
                          <a:cs typeface="Calibri" panose="020F0502020204030204" pitchFamily="34" charset="0"/>
                        </a:rPr>
                        <a:t>No</a:t>
                      </a:r>
                      <a:r>
                        <a:rPr lang="en-US" sz="1800" b="0" i="0" baseline="0" dirty="0">
                          <a:solidFill>
                            <a:schemeClr val="tx1"/>
                          </a:solidFill>
                          <a:latin typeface="+mn-lt"/>
                          <a:cs typeface="Calibri" panose="020F0502020204030204" pitchFamily="34" charset="0"/>
                        </a:rPr>
                        <a:t> </a:t>
                      </a:r>
                    </a:p>
                    <a:p>
                      <a:pPr algn="ctr"/>
                      <a:r>
                        <a:rPr lang="en-US" sz="1800" b="0" i="0" baseline="0" dirty="0">
                          <a:solidFill>
                            <a:schemeClr val="tx1"/>
                          </a:solidFill>
                          <a:latin typeface="+mn-lt"/>
                          <a:cs typeface="Calibri" panose="020F0502020204030204" pitchFamily="34" charset="0"/>
                        </a:rPr>
                        <a:t>consensus</a:t>
                      </a:r>
                      <a:endParaRPr lang="en-US" sz="1800" b="0" i="0" dirty="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dirty="0">
                          <a:solidFill>
                            <a:schemeClr val="tx1"/>
                          </a:solidFill>
                          <a:latin typeface="+mn-lt"/>
                          <a:cs typeface="Calibri" panose="020F0502020204030204" pitchFamily="34" charset="0"/>
                        </a:rPr>
                        <a:t>Lack</a:t>
                      </a:r>
                      <a:r>
                        <a:rPr lang="en-US" sz="1800" b="0" i="0" baseline="0" dirty="0">
                          <a:solidFill>
                            <a:schemeClr val="tx1"/>
                          </a:solidFill>
                          <a:latin typeface="+mn-lt"/>
                          <a:cs typeface="Calibri" panose="020F0502020204030204" pitchFamily="34" charset="0"/>
                        </a:rPr>
                        <a:t> of </a:t>
                      </a:r>
                    </a:p>
                    <a:p>
                      <a:pPr algn="ctr"/>
                      <a:r>
                        <a:rPr lang="en-US" sz="1800" b="0" i="0" baseline="0" dirty="0">
                          <a:solidFill>
                            <a:schemeClr val="tx1"/>
                          </a:solidFill>
                          <a:latin typeface="+mn-lt"/>
                          <a:cs typeface="Calibri" panose="020F0502020204030204" pitchFamily="34" charset="0"/>
                        </a:rPr>
                        <a:t>data</a:t>
                      </a:r>
                      <a:endParaRPr lang="en-US" sz="1800" b="0" i="0" dirty="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dirty="0">
                          <a:solidFill>
                            <a:srgbClr val="FF0000"/>
                          </a:solidFill>
                          <a:latin typeface="+mn-lt"/>
                          <a:cs typeface="Calibri" panose="020F0502020204030204" pitchFamily="34" charset="0"/>
                        </a:rPr>
                        <a: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alpha val="50000"/>
                      </a:srgbClr>
                    </a:solidFill>
                  </a:tcPr>
                </a:tc>
                <a:extLst>
                  <a:ext uri="{0D108BD9-81ED-4DB2-BD59-A6C34878D82A}">
                    <a16:rowId xmlns:a16="http://schemas.microsoft.com/office/drawing/2014/main" val="10004"/>
                  </a:ext>
                </a:extLst>
              </a:tr>
              <a:tr h="749798">
                <a:tc>
                  <a:txBody>
                    <a:bodyPr/>
                    <a:lstStyle/>
                    <a:p>
                      <a:pPr algn="l"/>
                      <a:r>
                        <a:rPr lang="en-US" sz="2000" b="1" dirty="0">
                          <a:solidFill>
                            <a:schemeClr val="tx1"/>
                          </a:solidFill>
                          <a:latin typeface="+mn-lt"/>
                          <a:cs typeface="Calibri" panose="020F0502020204030204" pitchFamily="34" charset="0"/>
                        </a:rPr>
                        <a:t>Cocaine</a:t>
                      </a:r>
                    </a:p>
                  </a:txBody>
                  <a:tcPr marL="191494" marR="0" marT="3657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b="0" i="0" dirty="0">
                          <a:solidFill>
                            <a:schemeClr val="tx1"/>
                          </a:solidFill>
                          <a:latin typeface="+mn-lt"/>
                          <a:cs typeface="Calibri" panose="020F0502020204030204" pitchFamily="34" charset="0"/>
                        </a:rPr>
                        <a:t>No</a:t>
                      </a:r>
                      <a:r>
                        <a:rPr lang="en-US" sz="1800" b="0" i="0" baseline="0" dirty="0">
                          <a:solidFill>
                            <a:schemeClr val="tx1"/>
                          </a:solidFill>
                          <a:latin typeface="+mn-lt"/>
                          <a:cs typeface="Calibri" panose="020F0502020204030204" pitchFamily="34" charset="0"/>
                        </a:rPr>
                        <a:t> </a:t>
                      </a:r>
                    </a:p>
                    <a:p>
                      <a:pPr algn="ctr"/>
                      <a:r>
                        <a:rPr lang="en-US" sz="1800" b="0" i="0" baseline="0" dirty="0">
                          <a:solidFill>
                            <a:schemeClr val="tx1"/>
                          </a:solidFill>
                          <a:latin typeface="+mn-lt"/>
                          <a:cs typeface="Calibri" panose="020F0502020204030204" pitchFamily="34" charset="0"/>
                        </a:rPr>
                        <a:t>consensus</a:t>
                      </a:r>
                      <a:endParaRPr lang="en-US" sz="1800" b="0" i="0" dirty="0">
                        <a:solidFill>
                          <a:schemeClr val="tx1"/>
                        </a:solidFill>
                        <a:latin typeface="+mn-lt"/>
                        <a:cs typeface="Calibri" panose="020F0502020204030204" pitchFamily="34" charset="0"/>
                      </a:endParaRPr>
                    </a:p>
                  </a:txBody>
                  <a:tcPr marL="0" marR="0" marT="3657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dirty="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b="0" i="0" dirty="0">
                          <a:solidFill>
                            <a:schemeClr val="tx1"/>
                          </a:solidFill>
                          <a:latin typeface="+mn-lt"/>
                          <a:cs typeface="Calibri" panose="020F0502020204030204" pitchFamily="34" charset="0"/>
                        </a:rPr>
                        <a:t>No</a:t>
                      </a:r>
                      <a:r>
                        <a:rPr lang="en-US" sz="1800" b="0" i="0" baseline="0" dirty="0">
                          <a:solidFill>
                            <a:schemeClr val="tx1"/>
                          </a:solidFill>
                          <a:latin typeface="+mn-lt"/>
                          <a:cs typeface="Calibri" panose="020F0502020204030204" pitchFamily="34" charset="0"/>
                        </a:rPr>
                        <a:t> </a:t>
                      </a:r>
                    </a:p>
                    <a:p>
                      <a:pPr algn="ctr"/>
                      <a:r>
                        <a:rPr lang="en-US" sz="1800" b="0" i="0" baseline="0" dirty="0">
                          <a:solidFill>
                            <a:schemeClr val="tx1"/>
                          </a:solidFill>
                          <a:latin typeface="+mn-lt"/>
                          <a:cs typeface="Calibri" panose="020F0502020204030204" pitchFamily="34" charset="0"/>
                        </a:rPr>
                        <a:t>consensus</a:t>
                      </a:r>
                      <a:endParaRPr lang="en-US" sz="1800" b="0" i="0" dirty="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val="10005"/>
                  </a:ext>
                </a:extLst>
              </a:tr>
              <a:tr h="749798">
                <a:tc>
                  <a:txBody>
                    <a:bodyPr/>
                    <a:lstStyle/>
                    <a:p>
                      <a:pPr algn="l"/>
                      <a:r>
                        <a:rPr lang="en-US" sz="1900" b="1" dirty="0">
                          <a:solidFill>
                            <a:schemeClr val="tx1"/>
                          </a:solidFill>
                          <a:latin typeface="+mn-lt"/>
                          <a:cs typeface="Calibri" panose="020F0502020204030204" pitchFamily="34" charset="0"/>
                        </a:rPr>
                        <a:t>Methamphetamine</a:t>
                      </a:r>
                    </a:p>
                  </a:txBody>
                  <a:tcPr marL="191494" marR="0" marT="3657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dirty="0">
                          <a:solidFill>
                            <a:schemeClr val="tx1"/>
                          </a:solidFill>
                          <a:latin typeface="+mn-lt"/>
                          <a:cs typeface="Calibri" panose="020F0502020204030204" pitchFamily="34" charset="0"/>
                        </a:rPr>
                        <a:t>Lack</a:t>
                      </a:r>
                      <a:r>
                        <a:rPr lang="en-US" sz="1800" b="0" i="0" baseline="0" dirty="0">
                          <a:solidFill>
                            <a:schemeClr val="tx1"/>
                          </a:solidFill>
                          <a:latin typeface="+mn-lt"/>
                          <a:cs typeface="Calibri" panose="020F0502020204030204" pitchFamily="34" charset="0"/>
                        </a:rPr>
                        <a:t> of </a:t>
                      </a:r>
                    </a:p>
                    <a:p>
                      <a:pPr algn="ctr"/>
                      <a:r>
                        <a:rPr lang="en-US" sz="1800" b="0" i="0" baseline="0" dirty="0">
                          <a:solidFill>
                            <a:schemeClr val="tx1"/>
                          </a:solidFill>
                          <a:latin typeface="+mn-lt"/>
                          <a:cs typeface="Calibri" panose="020F0502020204030204" pitchFamily="34" charset="0"/>
                        </a:rPr>
                        <a:t>data</a:t>
                      </a:r>
                      <a:endParaRPr lang="en-US" sz="1800" b="0" i="0" dirty="0">
                        <a:solidFill>
                          <a:schemeClr val="tx1"/>
                        </a:solidFill>
                        <a:latin typeface="+mn-lt"/>
                        <a:cs typeface="Calibri" panose="020F0502020204030204" pitchFamily="34" charset="0"/>
                      </a:endParaRPr>
                    </a:p>
                  </a:txBody>
                  <a:tcPr marL="0" marR="0" marT="3657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dirty="0">
                          <a:solidFill>
                            <a:schemeClr val="tx1"/>
                          </a:solidFill>
                          <a:latin typeface="+mn-lt"/>
                          <a:cs typeface="Calibri" panose="020F0502020204030204" pitchFamily="34" charset="0"/>
                        </a:rPr>
                        <a:t>Lack</a:t>
                      </a:r>
                      <a:r>
                        <a:rPr lang="en-US" sz="1800" b="0" i="0" baseline="0" dirty="0">
                          <a:solidFill>
                            <a:schemeClr val="tx1"/>
                          </a:solidFill>
                          <a:latin typeface="+mn-lt"/>
                          <a:cs typeface="Calibri" panose="020F0502020204030204" pitchFamily="34" charset="0"/>
                        </a:rPr>
                        <a:t> of </a:t>
                      </a:r>
                    </a:p>
                    <a:p>
                      <a:pPr algn="ctr"/>
                      <a:r>
                        <a:rPr lang="en-US" sz="1800" b="0" i="0" baseline="0" dirty="0">
                          <a:solidFill>
                            <a:schemeClr val="tx1"/>
                          </a:solidFill>
                          <a:latin typeface="+mn-lt"/>
                          <a:cs typeface="Calibri" panose="020F0502020204030204" pitchFamily="34" charset="0"/>
                        </a:rPr>
                        <a:t>data</a:t>
                      </a:r>
                      <a:endParaRPr lang="en-US" sz="1800" b="0" i="0" dirty="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dirty="0">
                          <a:solidFill>
                            <a:schemeClr val="tx1"/>
                          </a:solidFill>
                          <a:latin typeface="+mn-lt"/>
                          <a:cs typeface="Calibri" panose="020F0502020204030204" pitchFamily="34" charset="0"/>
                        </a:rPr>
                        <a:t>Lack</a:t>
                      </a:r>
                      <a:r>
                        <a:rPr lang="en-US" sz="1800" b="0" i="0" baseline="0" dirty="0">
                          <a:solidFill>
                            <a:schemeClr val="tx1"/>
                          </a:solidFill>
                          <a:latin typeface="+mn-lt"/>
                          <a:cs typeface="Calibri" panose="020F0502020204030204" pitchFamily="34" charset="0"/>
                        </a:rPr>
                        <a:t> of </a:t>
                      </a:r>
                    </a:p>
                    <a:p>
                      <a:pPr algn="ctr"/>
                      <a:r>
                        <a:rPr lang="en-US" sz="1800" b="0" i="0" baseline="0" dirty="0">
                          <a:solidFill>
                            <a:schemeClr val="tx1"/>
                          </a:solidFill>
                          <a:latin typeface="+mn-lt"/>
                          <a:cs typeface="Calibri" panose="020F0502020204030204" pitchFamily="34" charset="0"/>
                        </a:rPr>
                        <a:t>data</a:t>
                      </a:r>
                      <a:endParaRPr lang="en-US" sz="1800" b="0" i="0" dirty="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dirty="0">
                          <a:solidFill>
                            <a:schemeClr val="tx1"/>
                          </a:solidFill>
                          <a:latin typeface="+mn-lt"/>
                          <a:cs typeface="Calibri" panose="020F0502020204030204" pitchFamily="34" charset="0"/>
                        </a:rPr>
                        <a:t>Lack</a:t>
                      </a:r>
                      <a:r>
                        <a:rPr lang="en-US" sz="1800" b="0" i="0" baseline="0" dirty="0">
                          <a:solidFill>
                            <a:schemeClr val="tx1"/>
                          </a:solidFill>
                          <a:latin typeface="+mn-lt"/>
                          <a:cs typeface="Calibri" panose="020F0502020204030204" pitchFamily="34" charset="0"/>
                        </a:rPr>
                        <a:t> of </a:t>
                      </a:r>
                    </a:p>
                    <a:p>
                      <a:pPr algn="ctr"/>
                      <a:r>
                        <a:rPr lang="en-US" sz="1800" b="0" i="0" baseline="0" dirty="0">
                          <a:solidFill>
                            <a:schemeClr val="tx1"/>
                          </a:solidFill>
                          <a:latin typeface="+mn-lt"/>
                          <a:cs typeface="Calibri" panose="020F0502020204030204" pitchFamily="34" charset="0"/>
                        </a:rPr>
                        <a:t>data</a:t>
                      </a:r>
                      <a:endParaRPr lang="en-US" sz="1800" b="0" i="0" dirty="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dirty="0">
                          <a:solidFill>
                            <a:schemeClr val="tx1"/>
                          </a:solidFill>
                          <a:latin typeface="+mn-lt"/>
                          <a:cs typeface="Calibri" panose="020F0502020204030204" pitchFamily="34" charset="0"/>
                        </a:rPr>
                        <a:t>Lack</a:t>
                      </a:r>
                      <a:r>
                        <a:rPr lang="en-US" sz="1800" b="0" i="0" baseline="0" dirty="0">
                          <a:solidFill>
                            <a:schemeClr val="tx1"/>
                          </a:solidFill>
                          <a:latin typeface="+mn-lt"/>
                          <a:cs typeface="Calibri" panose="020F0502020204030204" pitchFamily="34" charset="0"/>
                        </a:rPr>
                        <a:t> of </a:t>
                      </a:r>
                    </a:p>
                    <a:p>
                      <a:pPr algn="ctr"/>
                      <a:r>
                        <a:rPr lang="en-US" sz="1800" b="0" i="0" baseline="0" dirty="0">
                          <a:solidFill>
                            <a:schemeClr val="tx1"/>
                          </a:solidFill>
                          <a:latin typeface="+mn-lt"/>
                          <a:cs typeface="Calibri" panose="020F0502020204030204" pitchFamily="34" charset="0"/>
                        </a:rPr>
                        <a:t>data</a:t>
                      </a:r>
                      <a:endParaRPr lang="en-US" sz="1800" b="0" i="0" dirty="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val="10006"/>
                  </a:ext>
                </a:extLst>
              </a:tr>
            </a:tbl>
          </a:graphicData>
        </a:graphic>
      </p:graphicFrame>
      <p:sp>
        <p:nvSpPr>
          <p:cNvPr id="3" name="Footer Placeholder 2">
            <a:extLst>
              <a:ext uri="{FF2B5EF4-FFF2-40B4-BE49-F238E27FC236}">
                <a16:creationId xmlns:a16="http://schemas.microsoft.com/office/drawing/2014/main" id="{7A950598-58CF-DF0A-5FF4-0062E5FA2998}"/>
              </a:ext>
            </a:extLst>
          </p:cNvPr>
          <p:cNvSpPr>
            <a:spLocks noGrp="1"/>
          </p:cNvSpPr>
          <p:nvPr>
            <p:ph type="ftr" sz="quarter" idx="10"/>
          </p:nvPr>
        </p:nvSpPr>
        <p:spPr>
          <a:xfrm>
            <a:off x="6496454" y="6402312"/>
            <a:ext cx="5076217" cy="455688"/>
          </a:xfrm>
        </p:spPr>
        <p:txBody>
          <a:bodyPr/>
          <a:lstStyle/>
          <a:p>
            <a:r>
              <a:rPr lang="en-US" dirty="0">
                <a:cs typeface="Arial"/>
              </a:rPr>
              <a:t>(Behnke et al., 2013)</a:t>
            </a:r>
          </a:p>
        </p:txBody>
      </p:sp>
    </p:spTree>
    <p:extLst>
      <p:ext uri="{BB962C8B-B14F-4D97-AF65-F5344CB8AC3E}">
        <p14:creationId xmlns:p14="http://schemas.microsoft.com/office/powerpoint/2010/main" val="4025554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45641-5C6A-B030-0CE1-F3E1173092D0}"/>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93569E8-6895-27F4-0A35-24B49C97002A}"/>
              </a:ext>
            </a:extLst>
          </p:cNvPr>
          <p:cNvSpPr>
            <a:spLocks noGrp="1"/>
          </p:cNvSpPr>
          <p:nvPr>
            <p:ph type="title"/>
          </p:nvPr>
        </p:nvSpPr>
        <p:spPr>
          <a:xfrm>
            <a:off x="0" y="0"/>
            <a:ext cx="4448431" cy="6858000"/>
          </a:xfrm>
          <a:prstGeom prst="rect">
            <a:avLst/>
          </a:prstGeom>
          <a:solidFill>
            <a:schemeClr val="tx2"/>
          </a:solidFill>
          <a:ln>
            <a:noFill/>
          </a:ln>
          <a:effectLst/>
          <a:scene3d>
            <a:camera prst="orthographicFront">
              <a:rot lat="0" lon="0" rev="0"/>
            </a:camera>
            <a:lightRig rig="glow" dir="t">
              <a:rot lat="0" lon="0" rev="4800000"/>
            </a:lightRig>
          </a:scene3d>
          <a:sp3d prstMaterial="matte">
            <a:bevelT w="127000" h="63500"/>
          </a:sp3d>
        </p:spPr>
        <p:txBody>
          <a:bodyPr vert="horz" lIns="91440" tIns="91440" rIns="91440" bIns="1280160" rtlCol="0" anchor="ctr" anchorCtr="0">
            <a:normAutofit/>
          </a:bodyPr>
          <a:lstStyle/>
          <a:p>
            <a:pPr marL="114300" algn="l"/>
            <a:r>
              <a:rPr lang="en-US" sz="4400" kern="1200" dirty="0">
                <a:solidFill>
                  <a:srgbClr val="FFFFFF"/>
                </a:solidFill>
                <a:latin typeface="+mj-lt"/>
                <a:ea typeface="+mj-ea"/>
                <a:cs typeface="+mj-cs"/>
              </a:rPr>
              <a:t>Fetal Alcohol Spectrum Disorders (FASD)</a:t>
            </a:r>
          </a:p>
        </p:txBody>
      </p:sp>
      <p:sp>
        <p:nvSpPr>
          <p:cNvPr id="12" name="Rectangle 11">
            <a:extLst>
              <a:ext uri="{FF2B5EF4-FFF2-40B4-BE49-F238E27FC236}">
                <a16:creationId xmlns:a16="http://schemas.microsoft.com/office/drawing/2014/main" id="{5FED8027-8B9B-2D88-80F8-3CCA0504F2E6}"/>
              </a:ext>
              <a:ext uri="{C183D7F6-B498-43B3-948B-1728B52AA6E4}">
                <adec:decorative xmlns:adec="http://schemas.microsoft.com/office/drawing/2017/decorative" val="1"/>
              </a:ext>
            </a:extLst>
          </p:cNvPr>
          <p:cNvSpPr/>
          <p:nvPr/>
        </p:nvSpPr>
        <p:spPr>
          <a:xfrm>
            <a:off x="5589443" y="360406"/>
            <a:ext cx="6373429" cy="1371600"/>
          </a:xfrm>
          <a:prstGeom prst="rect">
            <a:avLst/>
          </a:prstGeom>
          <a:solidFill>
            <a:srgbClr val="738198"/>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Pentagon 1">
            <a:extLst>
              <a:ext uri="{FF2B5EF4-FFF2-40B4-BE49-F238E27FC236}">
                <a16:creationId xmlns:a16="http://schemas.microsoft.com/office/drawing/2014/main" id="{C20B2BA1-C4E7-1804-1E58-FB5EA1332583}"/>
              </a:ext>
              <a:ext uri="{C183D7F6-B498-43B3-948B-1728B52AA6E4}">
                <adec:decorative xmlns:adec="http://schemas.microsoft.com/office/drawing/2017/decorative" val="1"/>
              </a:ext>
            </a:extLst>
          </p:cNvPr>
          <p:cNvSpPr/>
          <p:nvPr/>
        </p:nvSpPr>
        <p:spPr>
          <a:xfrm>
            <a:off x="4000162" y="360408"/>
            <a:ext cx="2083558" cy="1371600"/>
          </a:xfrm>
          <a:prstGeom prst="homePlate">
            <a:avLst>
              <a:gd name="adj" fmla="val 25491"/>
            </a:avLst>
          </a:prstGeom>
          <a:solidFill>
            <a:schemeClr val="accent4">
              <a:lumMod val="50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A6C4C47-64F3-2B2B-0DB3-85E3FBBBB0F2}"/>
              </a:ext>
            </a:extLst>
          </p:cNvPr>
          <p:cNvSpPr txBox="1"/>
          <p:nvPr/>
        </p:nvSpPr>
        <p:spPr>
          <a:xfrm>
            <a:off x="4448431" y="815374"/>
            <a:ext cx="783228" cy="461665"/>
          </a:xfrm>
          <a:prstGeom prst="rect">
            <a:avLst/>
          </a:prstGeom>
          <a:noFill/>
        </p:spPr>
        <p:txBody>
          <a:bodyPr wrap="none" rtlCol="0">
            <a:spAutoFit/>
          </a:bodyPr>
          <a:lstStyle/>
          <a:p>
            <a:r>
              <a:rPr lang="en-US" sz="2400" b="1" dirty="0">
                <a:solidFill>
                  <a:schemeClr val="bg1"/>
                </a:solidFill>
              </a:rPr>
              <a:t>FAS</a:t>
            </a:r>
          </a:p>
        </p:txBody>
      </p:sp>
      <p:sp>
        <p:nvSpPr>
          <p:cNvPr id="11" name="TextBox 10">
            <a:extLst>
              <a:ext uri="{FF2B5EF4-FFF2-40B4-BE49-F238E27FC236}">
                <a16:creationId xmlns:a16="http://schemas.microsoft.com/office/drawing/2014/main" id="{BBAA475B-A32D-DDE9-39FC-6BBC064CBB07}"/>
              </a:ext>
            </a:extLst>
          </p:cNvPr>
          <p:cNvSpPr txBox="1"/>
          <p:nvPr/>
        </p:nvSpPr>
        <p:spPr>
          <a:xfrm>
            <a:off x="6835048" y="784595"/>
            <a:ext cx="3882217" cy="523220"/>
          </a:xfrm>
          <a:prstGeom prst="rect">
            <a:avLst/>
          </a:prstGeom>
          <a:noFill/>
        </p:spPr>
        <p:txBody>
          <a:bodyPr wrap="none" rtlCol="0">
            <a:spAutoFit/>
          </a:bodyPr>
          <a:lstStyle/>
          <a:p>
            <a:r>
              <a:rPr lang="en-US" sz="2800" dirty="0">
                <a:solidFill>
                  <a:schemeClr val="bg1"/>
                </a:solidFill>
              </a:rPr>
              <a:t>Fetal Alcohol Spectrum</a:t>
            </a:r>
          </a:p>
        </p:txBody>
      </p:sp>
      <p:sp>
        <p:nvSpPr>
          <p:cNvPr id="16" name="Rectangle 15">
            <a:extLst>
              <a:ext uri="{FF2B5EF4-FFF2-40B4-BE49-F238E27FC236}">
                <a16:creationId xmlns:a16="http://schemas.microsoft.com/office/drawing/2014/main" id="{C51F51C3-3CD2-4794-01CC-E393D9FF5185}"/>
              </a:ext>
              <a:ext uri="{C183D7F6-B498-43B3-948B-1728B52AA6E4}">
                <adec:decorative xmlns:adec="http://schemas.microsoft.com/office/drawing/2017/decorative" val="1"/>
              </a:ext>
            </a:extLst>
          </p:cNvPr>
          <p:cNvSpPr/>
          <p:nvPr/>
        </p:nvSpPr>
        <p:spPr>
          <a:xfrm>
            <a:off x="5589443" y="1935861"/>
            <a:ext cx="6373429" cy="1371600"/>
          </a:xfrm>
          <a:prstGeom prst="rect">
            <a:avLst/>
          </a:prstGeom>
          <a:solidFill>
            <a:srgbClr val="2198BA"/>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Pentagon 3">
            <a:extLst>
              <a:ext uri="{FF2B5EF4-FFF2-40B4-BE49-F238E27FC236}">
                <a16:creationId xmlns:a16="http://schemas.microsoft.com/office/drawing/2014/main" id="{2FAF74ED-0BD0-23D4-79AA-15B9CA889CE0}"/>
              </a:ext>
            </a:extLst>
          </p:cNvPr>
          <p:cNvSpPr/>
          <p:nvPr/>
        </p:nvSpPr>
        <p:spPr>
          <a:xfrm>
            <a:off x="4000162" y="1935861"/>
            <a:ext cx="2083558" cy="1371600"/>
          </a:xfrm>
          <a:prstGeom prst="homePlate">
            <a:avLst>
              <a:gd name="adj" fmla="val 24811"/>
            </a:avLst>
          </a:prstGeom>
          <a:solidFill>
            <a:schemeClr val="accent2">
              <a:lumMod val="75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ARND</a:t>
            </a:r>
          </a:p>
        </p:txBody>
      </p:sp>
      <p:sp>
        <p:nvSpPr>
          <p:cNvPr id="17" name="TextBox 16">
            <a:extLst>
              <a:ext uri="{FF2B5EF4-FFF2-40B4-BE49-F238E27FC236}">
                <a16:creationId xmlns:a16="http://schemas.microsoft.com/office/drawing/2014/main" id="{296AD2D4-C530-9EEA-BC0E-549A8820B053}"/>
              </a:ext>
            </a:extLst>
          </p:cNvPr>
          <p:cNvSpPr txBox="1"/>
          <p:nvPr/>
        </p:nvSpPr>
        <p:spPr>
          <a:xfrm>
            <a:off x="6275966" y="2187696"/>
            <a:ext cx="5000373" cy="867930"/>
          </a:xfrm>
          <a:prstGeom prst="rect">
            <a:avLst/>
          </a:prstGeom>
          <a:noFill/>
        </p:spPr>
        <p:txBody>
          <a:bodyPr wrap="square" rtlCol="0">
            <a:spAutoFit/>
          </a:bodyPr>
          <a:lstStyle/>
          <a:p>
            <a:pPr algn="ctr">
              <a:lnSpc>
                <a:spcPct val="90000"/>
              </a:lnSpc>
            </a:pPr>
            <a:r>
              <a:rPr lang="en-US" sz="2800" dirty="0">
                <a:solidFill>
                  <a:schemeClr val="bg1"/>
                </a:solidFill>
              </a:rPr>
              <a:t>Alcohol-Related Neurodevelopmental Disorder</a:t>
            </a:r>
          </a:p>
        </p:txBody>
      </p:sp>
      <p:sp>
        <p:nvSpPr>
          <p:cNvPr id="20" name="Rectangle 19">
            <a:extLst>
              <a:ext uri="{FF2B5EF4-FFF2-40B4-BE49-F238E27FC236}">
                <a16:creationId xmlns:a16="http://schemas.microsoft.com/office/drawing/2014/main" id="{B5B3D617-F8A2-467E-4AA6-CA7265FB65BA}"/>
              </a:ext>
              <a:ext uri="{C183D7F6-B498-43B3-948B-1728B52AA6E4}">
                <adec:decorative xmlns:adec="http://schemas.microsoft.com/office/drawing/2017/decorative" val="1"/>
              </a:ext>
            </a:extLst>
          </p:cNvPr>
          <p:cNvSpPr/>
          <p:nvPr/>
        </p:nvSpPr>
        <p:spPr>
          <a:xfrm>
            <a:off x="5589443" y="3511313"/>
            <a:ext cx="6373429" cy="1371600"/>
          </a:xfrm>
          <a:prstGeom prst="rect">
            <a:avLst/>
          </a:prstGeom>
          <a:solidFill>
            <a:srgbClr val="0B77AA"/>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Pentagon 8">
            <a:extLst>
              <a:ext uri="{FF2B5EF4-FFF2-40B4-BE49-F238E27FC236}">
                <a16:creationId xmlns:a16="http://schemas.microsoft.com/office/drawing/2014/main" id="{C80809F5-54D6-21EA-8C7F-B15682DCD055}"/>
              </a:ext>
            </a:extLst>
          </p:cNvPr>
          <p:cNvSpPr/>
          <p:nvPr/>
        </p:nvSpPr>
        <p:spPr>
          <a:xfrm>
            <a:off x="4000162" y="3511314"/>
            <a:ext cx="2083558" cy="1371600"/>
          </a:xfrm>
          <a:prstGeom prst="homePlate">
            <a:avLst>
              <a:gd name="adj" fmla="val 25491"/>
            </a:avLst>
          </a:prstGeom>
          <a:solidFill>
            <a:schemeClr val="accent1">
              <a:lumMod val="75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ARBD</a:t>
            </a:r>
          </a:p>
        </p:txBody>
      </p:sp>
      <p:sp>
        <p:nvSpPr>
          <p:cNvPr id="21" name="TextBox 20">
            <a:extLst>
              <a:ext uri="{FF2B5EF4-FFF2-40B4-BE49-F238E27FC236}">
                <a16:creationId xmlns:a16="http://schemas.microsoft.com/office/drawing/2014/main" id="{A03B43F6-29E0-9A05-08FA-AAABB2D966E5}"/>
              </a:ext>
            </a:extLst>
          </p:cNvPr>
          <p:cNvSpPr txBox="1"/>
          <p:nvPr/>
        </p:nvSpPr>
        <p:spPr>
          <a:xfrm>
            <a:off x="6275969" y="3919340"/>
            <a:ext cx="5000373" cy="523220"/>
          </a:xfrm>
          <a:prstGeom prst="rect">
            <a:avLst/>
          </a:prstGeom>
          <a:noFill/>
        </p:spPr>
        <p:txBody>
          <a:bodyPr wrap="square" rtlCol="0">
            <a:spAutoFit/>
          </a:bodyPr>
          <a:lstStyle/>
          <a:p>
            <a:pPr algn="ctr"/>
            <a:r>
              <a:rPr lang="en-US" sz="2800" dirty="0">
                <a:solidFill>
                  <a:schemeClr val="bg1"/>
                </a:solidFill>
              </a:rPr>
              <a:t>Alcohol-Related Birth Defects</a:t>
            </a:r>
          </a:p>
        </p:txBody>
      </p:sp>
      <p:sp>
        <p:nvSpPr>
          <p:cNvPr id="24" name="Rectangle 23">
            <a:extLst>
              <a:ext uri="{FF2B5EF4-FFF2-40B4-BE49-F238E27FC236}">
                <a16:creationId xmlns:a16="http://schemas.microsoft.com/office/drawing/2014/main" id="{0BEEB59A-9FC1-E871-0B3A-CA4BD804B7FC}"/>
              </a:ext>
              <a:ext uri="{C183D7F6-B498-43B3-948B-1728B52AA6E4}">
                <adec:decorative xmlns:adec="http://schemas.microsoft.com/office/drawing/2017/decorative" val="1"/>
              </a:ext>
            </a:extLst>
          </p:cNvPr>
          <p:cNvSpPr/>
          <p:nvPr/>
        </p:nvSpPr>
        <p:spPr>
          <a:xfrm>
            <a:off x="5589439" y="5086765"/>
            <a:ext cx="6373429" cy="1371600"/>
          </a:xfrm>
          <a:prstGeom prst="rect">
            <a:avLst/>
          </a:prstGeom>
          <a:solidFill>
            <a:srgbClr val="3F7177"/>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Pentagon 9">
            <a:extLst>
              <a:ext uri="{FF2B5EF4-FFF2-40B4-BE49-F238E27FC236}">
                <a16:creationId xmlns:a16="http://schemas.microsoft.com/office/drawing/2014/main" id="{64870228-CF62-DDDA-5A14-DDA492B6D384}"/>
              </a:ext>
            </a:extLst>
          </p:cNvPr>
          <p:cNvSpPr/>
          <p:nvPr/>
        </p:nvSpPr>
        <p:spPr>
          <a:xfrm>
            <a:off x="4000162" y="5086768"/>
            <a:ext cx="2083558" cy="1371600"/>
          </a:xfrm>
          <a:prstGeom prst="homePlate">
            <a:avLst>
              <a:gd name="adj" fmla="val 28215"/>
            </a:avLst>
          </a:prstGeom>
          <a:solidFill>
            <a:schemeClr val="accent5">
              <a:lumMod val="75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ND-PAE</a:t>
            </a:r>
          </a:p>
        </p:txBody>
      </p:sp>
      <p:sp>
        <p:nvSpPr>
          <p:cNvPr id="25" name="TextBox 24">
            <a:extLst>
              <a:ext uri="{FF2B5EF4-FFF2-40B4-BE49-F238E27FC236}">
                <a16:creationId xmlns:a16="http://schemas.microsoft.com/office/drawing/2014/main" id="{6D1ECCC6-1F32-812E-F5F8-AF1445CEC44F}"/>
              </a:ext>
            </a:extLst>
          </p:cNvPr>
          <p:cNvSpPr txBox="1"/>
          <p:nvPr/>
        </p:nvSpPr>
        <p:spPr>
          <a:xfrm>
            <a:off x="6554229" y="5138540"/>
            <a:ext cx="4443851" cy="1255728"/>
          </a:xfrm>
          <a:prstGeom prst="rect">
            <a:avLst/>
          </a:prstGeom>
          <a:noFill/>
        </p:spPr>
        <p:txBody>
          <a:bodyPr wrap="square" rtlCol="0">
            <a:spAutoFit/>
          </a:bodyPr>
          <a:lstStyle/>
          <a:p>
            <a:pPr algn="ctr">
              <a:lnSpc>
                <a:spcPct val="90000"/>
              </a:lnSpc>
            </a:pPr>
            <a:r>
              <a:rPr lang="en-US" sz="2800" dirty="0">
                <a:solidFill>
                  <a:schemeClr val="bg1"/>
                </a:solidFill>
              </a:rPr>
              <a:t>Neurobehavioral Disorder Associated with </a:t>
            </a:r>
            <a:br>
              <a:rPr lang="en-US" sz="2800" dirty="0">
                <a:solidFill>
                  <a:schemeClr val="bg1"/>
                </a:solidFill>
              </a:rPr>
            </a:br>
            <a:r>
              <a:rPr lang="en-US" sz="2800" dirty="0">
                <a:solidFill>
                  <a:schemeClr val="bg1"/>
                </a:solidFill>
              </a:rPr>
              <a:t>Prenatal Alcohol Exposure</a:t>
            </a:r>
          </a:p>
        </p:txBody>
      </p:sp>
    </p:spTree>
    <p:extLst>
      <p:ext uri="{BB962C8B-B14F-4D97-AF65-F5344CB8AC3E}">
        <p14:creationId xmlns:p14="http://schemas.microsoft.com/office/powerpoint/2010/main" val="466976764"/>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bdfb1a4-b061-4a7b-a38c-dc459d2a2d27">
      <UserInfo>
        <DisplayName/>
        <AccountId xsi:nil="true"/>
        <AccountType/>
      </UserInfo>
    </SharedWithUsers>
    <lcf76f155ced4ddcb4097134ff3c332f xmlns="42cf3cc5-4c44-4357-a849-e9715972d5df">
      <Terms xmlns="http://schemas.microsoft.com/office/infopath/2007/PartnerControls"/>
    </lcf76f155ced4ddcb4097134ff3c332f>
    <TaxCatchAll xmlns="6bdfb1a4-b061-4a7b-a38c-dc459d2a2d27"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8" ma:contentTypeDescription="Create a new document." ma:contentTypeScope="" ma:versionID="be358a600ebacda09abdd1c440a31839">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cb50d0bc424dd76ed63ab8c826999e4c"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E522FA-E184-4269-B640-856EE8B7085C}">
  <ds:schemaRefs>
    <ds:schemaRef ds:uri="http://schemas.microsoft.com/office/2006/metadata/properties"/>
    <ds:schemaRef ds:uri="http://purl.org/dc/elements/1.1/"/>
    <ds:schemaRef ds:uri="http://purl.org/dc/dcmitype/"/>
    <ds:schemaRef ds:uri="http://schemas.openxmlformats.org/package/2006/metadata/core-properties"/>
    <ds:schemaRef ds:uri="http://purl.org/dc/terms/"/>
    <ds:schemaRef ds:uri="http://schemas.microsoft.com/office/2006/documentManagement/types"/>
    <ds:schemaRef ds:uri="3ddd8a87-e3bf-4295-9e27-943f0ff150ac"/>
    <ds:schemaRef ds:uri="http://www.w3.org/XML/1998/namespace"/>
    <ds:schemaRef ds:uri="0618da0c-738a-45ed-b2a3-c7b4ee03971e"/>
    <ds:schemaRef ds:uri="http://schemas.microsoft.com/office/infopath/2007/PartnerControls"/>
  </ds:schemaRefs>
</ds:datastoreItem>
</file>

<file path=customXml/itemProps2.xml><?xml version="1.0" encoding="utf-8"?>
<ds:datastoreItem xmlns:ds="http://schemas.openxmlformats.org/officeDocument/2006/customXml" ds:itemID="{D5CDAFF3-B975-4165-9201-8A21181591A3}">
  <ds:schemaRefs>
    <ds:schemaRef ds:uri="http://schemas.microsoft.com/sharepoint/v3/contenttype/forms"/>
  </ds:schemaRefs>
</ds:datastoreItem>
</file>

<file path=customXml/itemProps3.xml><?xml version="1.0" encoding="utf-8"?>
<ds:datastoreItem xmlns:ds="http://schemas.openxmlformats.org/officeDocument/2006/customXml" ds:itemID="{83B18C3A-967B-4E6D-B697-BEC839BBDE01}"/>
</file>

<file path=docProps/app.xml><?xml version="1.0" encoding="utf-8"?>
<Properties xmlns="http://schemas.openxmlformats.org/officeDocument/2006/extended-properties" xmlns:vt="http://schemas.openxmlformats.org/officeDocument/2006/docPropsVTypes">
  <TotalTime>2046</TotalTime>
  <Words>17436</Words>
  <Application>Microsoft Office PowerPoint</Application>
  <PresentationFormat>Widescreen</PresentationFormat>
  <Paragraphs>1451</Paragraphs>
  <Slides>52</Slides>
  <Notes>52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52</vt:i4>
      </vt:variant>
    </vt:vector>
  </HeadingPairs>
  <TitlesOfParts>
    <vt:vector size="64" baseType="lpstr">
      <vt:lpstr>Aptos</vt:lpstr>
      <vt:lpstr>Arial</vt:lpstr>
      <vt:lpstr>Calibri</vt:lpstr>
      <vt:lpstr>Calibri Light</vt:lpstr>
      <vt:lpstr>Helvetica</vt:lpstr>
      <vt:lpstr>Helvetica Light</vt:lpstr>
      <vt:lpstr>Symbol</vt:lpstr>
      <vt:lpstr>Times New Roman</vt:lpstr>
      <vt:lpstr>Office Theme</vt:lpstr>
      <vt:lpstr>Office Theme</vt:lpstr>
      <vt:lpstr>Office Theme</vt:lpstr>
      <vt:lpstr>11_Office Theme</vt:lpstr>
      <vt:lpstr>Module 6:  Understanding the Needs of Children  &amp; Adolescents Affected by Parental Substance Use &amp; Co-Occurring Disorders</vt:lpstr>
      <vt:lpstr>Acknowledgement</vt:lpstr>
      <vt:lpstr>Learning Objectives</vt:lpstr>
      <vt:lpstr>Effects of Prenatal  Substance Exposure</vt:lpstr>
      <vt:lpstr>Estimated Number of Births with Prenatal Substance Exposure,  Based on Substance Use Reported During Pregnancy</vt:lpstr>
      <vt:lpstr>Short-Term  &amp; Long-Term Effects of Prenatal Substance Exposure</vt:lpstr>
      <vt:lpstr>Short-Term Effects of Prenatal Substance Exposure</vt:lpstr>
      <vt:lpstr>Long-Term Effects of Prenatal Substance Exposure</vt:lpstr>
      <vt:lpstr>Fetal Alcohol Spectrum Disorders (FASD)</vt:lpstr>
      <vt:lpstr>Prenatal Effects of Parental Co-Occurring Disorders</vt:lpstr>
      <vt:lpstr>Complex Interplay  of Prenatal &amp; Environmental Factors</vt:lpstr>
      <vt:lpstr>Prenatal &amp; Postnatal Effects–  What Would You Want to Know?</vt:lpstr>
      <vt:lpstr>Effects of Parental Substance Use &amp; Co-Occurring Disorders on Children, Youth &amp; Adolescents</vt:lpstr>
      <vt:lpstr>Parental Alcohol or Drug Abuse as a Condition  Associated with Removal for Children by Age, 2021</vt:lpstr>
      <vt:lpstr>Percentage of Children Who Entered Out-of-Home Care,  by Age at Removal in the United States, 2021</vt:lpstr>
      <vt:lpstr>Effects of Parental Substance Use &amp;  Co-Occurring Disorders on Children,  Youth &amp; Adolescents–Home Life </vt:lpstr>
      <vt:lpstr>Effects of Parental Substance Use &amp;  Co-Occurring Disorders on Children, Youth &amp; Adolescents–Emotional Challenges</vt:lpstr>
      <vt:lpstr>Effects of Parental Substance Use &amp;  Co-Occurring Disorders on Children,  Youth &amp; Adolescents–Adjustment Challenges </vt:lpstr>
      <vt:lpstr>Tools for Talking About Parental Substance Use &amp; Co-Occurring Disorders</vt:lpstr>
      <vt:lpstr>The Seven C’s to Helping Children Cope  with Their Parent’s Substance Use or Co-Occurring Disorder</vt:lpstr>
      <vt:lpstr>Tips from the National Association for Children of Addiction</vt:lpstr>
      <vt:lpstr>The Safety House Tool</vt:lpstr>
      <vt:lpstr>Elements of the Safety House</vt:lpstr>
      <vt:lpstr>Strategies to Support Authentic  Youth &amp; Adolescent Engagement </vt:lpstr>
      <vt:lpstr>Meeting the Developmental Needs of Children Affected by Parental Substance Use &amp; Co-Occurring Disorders</vt:lpstr>
      <vt:lpstr>Developmental Domains</vt:lpstr>
      <vt:lpstr>Developmental Screening Tools</vt:lpstr>
      <vt:lpstr>Mental Health &amp; Trauma-Specific Screening Tools</vt:lpstr>
      <vt:lpstr>Adolescent Substance Use Screening Tools</vt:lpstr>
      <vt:lpstr>An Important Reminder About This Need…</vt:lpstr>
      <vt:lpstr>Youth Mental Health Crisis</vt:lpstr>
      <vt:lpstr>"The future well-being of our country depends on how we support and invest in the next generation."   ~ Dr. Vivek H. Murthy</vt:lpstr>
      <vt:lpstr>Understanding the Long-Term Effects  of Adverse Childhood Experiences</vt:lpstr>
      <vt:lpstr>Types of Childhood Trauma</vt:lpstr>
      <vt:lpstr>The Relationship Between Childhood Trauma &amp; ACEs</vt:lpstr>
      <vt:lpstr>Understanding the Effects  of Adverse Childhood Experiences</vt:lpstr>
      <vt:lpstr>ACEs: Risk Factors for  Substance Use &amp; Mental Disorders</vt:lpstr>
      <vt:lpstr>  The More We Know…</vt:lpstr>
      <vt:lpstr>Preventing &amp; Reducing Toxic Stress</vt:lpstr>
      <vt:lpstr>Building Resiliency Through Protective Factors</vt:lpstr>
      <vt:lpstr>Practice Examples of Protective Factors for  Optimal Child, Youth &amp; Adolescent Well-Being</vt:lpstr>
      <vt:lpstr>Strategies for Ensuring  Continuity of Care</vt:lpstr>
      <vt:lpstr>Doorway Recovery Videos</vt:lpstr>
      <vt:lpstr>Contact the NCSACW TTA Program</vt:lpstr>
      <vt:lpstr>References</vt:lpstr>
      <vt:lpstr>References, 1 of 4 </vt:lpstr>
      <vt:lpstr>References, 2 of 4 </vt:lpstr>
      <vt:lpstr>References, 3 of 4</vt:lpstr>
      <vt:lpstr>References, 4 of 4 </vt:lpstr>
      <vt:lpstr>Resources</vt:lpstr>
      <vt:lpstr>Resources, 1 of 2</vt:lpstr>
      <vt:lpstr>Resources,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 Understanding the Needs of Children and Adolescents Affected by Parental Substance Use &amp; Co-Occurring Disorders</dc:title>
  <dc:subject>A presentation on understanding the needs of children and adolescents affected by parental substance use and co-occurring disorders</dc:subject>
  <dc:creator>National Center on Substance Abuse and Child Welfare</dc:creator>
  <cp:keywords>NCSACW; child; welfare; training; substance use; co-occurring disorders; SUDs; adolescents; children</cp:keywords>
  <cp:lastModifiedBy>Mark Rodriguez</cp:lastModifiedBy>
  <cp:revision>50</cp:revision>
  <dcterms:created xsi:type="dcterms:W3CDTF">2023-09-22T15:36:01Z</dcterms:created>
  <dcterms:modified xsi:type="dcterms:W3CDTF">2025-07-23T17:44:55Z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{"FileActivityType":"6","FileActivityTimeStamp":"2023-11-29T18:59:31.043Z","FileActivityUsersOnPage":[{"DisplayName":"Isis Greenspan","Id":"igreenspan@cffutures.net"}],"FileActivityNavigationId":null}</vt:lpwstr>
  </property>
  <property fmtid="{D5CDD505-2E9C-101B-9397-08002B2CF9AE}" pid="5" name="_ExtendedDescription">
    <vt:lpwstr/>
  </property>
  <property fmtid="{D5CDD505-2E9C-101B-9397-08002B2CF9AE}" pid="6" name="MediaServiceImageTags">
    <vt:lpwstr/>
  </property>
  <property fmtid="{D5CDD505-2E9C-101B-9397-08002B2CF9AE}" pid="7" name="ContentTypeId">
    <vt:lpwstr>0x0101002DF77DE34D45194E8CFACC79F4612A94</vt:lpwstr>
  </property>
  <property fmtid="{D5CDD505-2E9C-101B-9397-08002B2CF9AE}" pid="8" name="xd_ProgID">
    <vt:lpwstr/>
  </property>
  <property fmtid="{D5CDD505-2E9C-101B-9397-08002B2CF9AE}" pid="9" name="TemplateUrl">
    <vt:lpwstr/>
  </property>
  <property fmtid="{D5CDD505-2E9C-101B-9397-08002B2CF9AE}" pid="10" name="xd_Signature">
    <vt:lpwstr/>
  </property>
</Properties>
</file>