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0" r:id="rId5"/>
    <p:sldMasterId id="2147483729" r:id="rId6"/>
    <p:sldMasterId id="2147483754" r:id="rId7"/>
    <p:sldMasterId id="2147483783" r:id="rId8"/>
  </p:sldMasterIdLst>
  <p:notesMasterIdLst>
    <p:notesMasterId r:id="rId57"/>
  </p:notesMasterIdLst>
  <p:sldIdLst>
    <p:sldId id="415" r:id="rId9"/>
    <p:sldId id="3857" r:id="rId10"/>
    <p:sldId id="3858" r:id="rId11"/>
    <p:sldId id="4844" r:id="rId12"/>
    <p:sldId id="1836" r:id="rId13"/>
    <p:sldId id="4883" r:id="rId14"/>
    <p:sldId id="4917" r:id="rId15"/>
    <p:sldId id="4857" r:id="rId16"/>
    <p:sldId id="4876" r:id="rId17"/>
    <p:sldId id="4968" r:id="rId18"/>
    <p:sldId id="3862" r:id="rId19"/>
    <p:sldId id="4970" r:id="rId20"/>
    <p:sldId id="4887" r:id="rId21"/>
    <p:sldId id="4963" r:id="rId22"/>
    <p:sldId id="4974" r:id="rId23"/>
    <p:sldId id="4869" r:id="rId24"/>
    <p:sldId id="4867" r:id="rId25"/>
    <p:sldId id="4948" r:id="rId26"/>
    <p:sldId id="3867" r:id="rId27"/>
    <p:sldId id="4913" r:id="rId28"/>
    <p:sldId id="4931" r:id="rId29"/>
    <p:sldId id="4874" r:id="rId30"/>
    <p:sldId id="4813" r:id="rId31"/>
    <p:sldId id="4873" r:id="rId32"/>
    <p:sldId id="4958" r:id="rId33"/>
    <p:sldId id="4916" r:id="rId34"/>
    <p:sldId id="4879" r:id="rId35"/>
    <p:sldId id="4922" r:id="rId36"/>
    <p:sldId id="4818" r:id="rId37"/>
    <p:sldId id="4897" r:id="rId38"/>
    <p:sldId id="4898" r:id="rId39"/>
    <p:sldId id="4880" r:id="rId40"/>
    <p:sldId id="4921" r:id="rId41"/>
    <p:sldId id="4899" r:id="rId42"/>
    <p:sldId id="4960" r:id="rId43"/>
    <p:sldId id="4910" r:id="rId44"/>
    <p:sldId id="4911" r:id="rId45"/>
    <p:sldId id="4920" r:id="rId46"/>
    <p:sldId id="4448" r:id="rId47"/>
    <p:sldId id="4882" r:id="rId48"/>
    <p:sldId id="3852" r:id="rId49"/>
    <p:sldId id="425" r:id="rId50"/>
    <p:sldId id="438" r:id="rId51"/>
    <p:sldId id="3872" r:id="rId52"/>
    <p:sldId id="4976" r:id="rId53"/>
    <p:sldId id="423" r:id="rId54"/>
    <p:sldId id="427" r:id="rId55"/>
    <p:sldId id="497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27F723C9-B525-E8CC-6A6E-FB99E02E4520}" name="Carlee O'Keefe" initials="CO" userId="S::cokeefe@cffutures.net::3bec69d1-c966-4e26-8ffe-3a127ac45e11"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A6C5"/>
    <a:srgbClr val="70A4B3"/>
    <a:srgbClr val="668BA0"/>
    <a:srgbClr val="09496B"/>
    <a:srgbClr val="306B91"/>
    <a:srgbClr val="055278"/>
    <a:srgbClr val="156A82"/>
    <a:srgbClr val="EAECF0"/>
    <a:srgbClr val="53799A"/>
    <a:srgbClr val="658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7A6FF-D012-40EC-9A35-F18D12DEC992}" v="2" dt="2025-07-03T20:00:17.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2082" autoAdjust="0"/>
  </p:normalViewPr>
  <p:slideViewPr>
    <p:cSldViewPr snapToGrid="0">
      <p:cViewPr varScale="1">
        <p:scale>
          <a:sx n="91" d="100"/>
          <a:sy n="91" d="100"/>
        </p:scale>
        <p:origin x="558" y="78"/>
      </p:cViewPr>
      <p:guideLst/>
    </p:cSldViewPr>
  </p:slideViewPr>
  <p:outlineViewPr>
    <p:cViewPr>
      <p:scale>
        <a:sx n="33" d="100"/>
        <a:sy n="33" d="100"/>
      </p:scale>
      <p:origin x="0" y="-794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S::rluque@cffutures.net::24b01a1d-1c91-492f-b0ec-f8dd3574c772" providerId="AD" clId="Web-{28358A4C-B10C-4055-B22D-F9709734BB63}"/>
    <pc:docChg chg="modSld">
      <pc:chgData name="Renee Luque" userId="S::rluque@cffutures.net::24b01a1d-1c91-492f-b0ec-f8dd3574c772" providerId="AD" clId="Web-{28358A4C-B10C-4055-B22D-F9709734BB63}" dt="2024-07-25T19:47:24.819" v="1"/>
      <pc:docMkLst>
        <pc:docMk/>
      </pc:docMkLst>
      <pc:sldChg chg="modNotes">
        <pc:chgData name="Renee Luque" userId="S::rluque@cffutures.net::24b01a1d-1c91-492f-b0ec-f8dd3574c772" providerId="AD" clId="Web-{28358A4C-B10C-4055-B22D-F9709734BB63}" dt="2024-07-25T19:47:24.819" v="1"/>
        <pc:sldMkLst>
          <pc:docMk/>
          <pc:sldMk cId="2365998981" sldId="3858"/>
        </pc:sldMkLst>
      </pc:sldChg>
    </pc:docChg>
  </pc:docChgLst>
  <pc:docChgLst>
    <pc:chgData name="Isis Greenspan" userId="464bb143-1349-4605-a567-29b98f388ffb" providerId="ADAL" clId="{8337A6FF-D012-40EC-9A35-F18D12DEC992}"/>
    <pc:docChg chg="addSld modSld">
      <pc:chgData name="Isis Greenspan" userId="464bb143-1349-4605-a567-29b98f388ffb" providerId="ADAL" clId="{8337A6FF-D012-40EC-9A35-F18D12DEC992}" dt="2025-07-03T20:00:55.395" v="39" actId="20577"/>
      <pc:docMkLst>
        <pc:docMk/>
      </pc:docMkLst>
      <pc:sldChg chg="modSp mod">
        <pc:chgData name="Isis Greenspan" userId="464bb143-1349-4605-a567-29b98f388ffb" providerId="ADAL" clId="{8337A6FF-D012-40EC-9A35-F18D12DEC992}" dt="2025-07-03T19:58:27.022" v="16" actId="21"/>
        <pc:sldMkLst>
          <pc:docMk/>
          <pc:sldMk cId="511911326" sldId="427"/>
        </pc:sldMkLst>
        <pc:spChg chg="mod">
          <ac:chgData name="Isis Greenspan" userId="464bb143-1349-4605-a567-29b98f388ffb" providerId="ADAL" clId="{8337A6FF-D012-40EC-9A35-F18D12DEC992}" dt="2025-07-03T19:58:27.022" v="16" actId="21"/>
          <ac:spMkLst>
            <pc:docMk/>
            <pc:sldMk cId="511911326" sldId="427"/>
            <ac:spMk id="4" creationId="{00000000-0000-0000-0000-000000000000}"/>
          </ac:spMkLst>
        </pc:spChg>
      </pc:sldChg>
      <pc:sldChg chg="modSp mod">
        <pc:chgData name="Isis Greenspan" userId="464bb143-1349-4605-a567-29b98f388ffb" providerId="ADAL" clId="{8337A6FF-D012-40EC-9A35-F18D12DEC992}" dt="2025-07-03T20:00:55.395" v="39" actId="20577"/>
        <pc:sldMkLst>
          <pc:docMk/>
          <pc:sldMk cId="2277704163" sldId="438"/>
        </pc:sldMkLst>
        <pc:spChg chg="mod">
          <ac:chgData name="Isis Greenspan" userId="464bb143-1349-4605-a567-29b98f388ffb" providerId="ADAL" clId="{8337A6FF-D012-40EC-9A35-F18D12DEC992}" dt="2025-07-03T20:00:13.412" v="27" actId="21"/>
          <ac:spMkLst>
            <pc:docMk/>
            <pc:sldMk cId="2277704163" sldId="438"/>
            <ac:spMk id="4" creationId="{00000000-0000-0000-0000-000000000000}"/>
          </ac:spMkLst>
        </pc:spChg>
        <pc:spChg chg="mod">
          <ac:chgData name="Isis Greenspan" userId="464bb143-1349-4605-a567-29b98f388ffb" providerId="ADAL" clId="{8337A6FF-D012-40EC-9A35-F18D12DEC992}" dt="2025-07-03T20:00:55.395" v="39" actId="20577"/>
          <ac:spMkLst>
            <pc:docMk/>
            <pc:sldMk cId="2277704163" sldId="438"/>
            <ac:spMk id="6" creationId="{61B82159-07E6-4C4C-86E0-D2CA93AEE03B}"/>
          </ac:spMkLst>
        </pc:spChg>
      </pc:sldChg>
      <pc:sldChg chg="modNotesTx">
        <pc:chgData name="Isis Greenspan" userId="464bb143-1349-4605-a567-29b98f388ffb" providerId="ADAL" clId="{8337A6FF-D012-40EC-9A35-F18D12DEC992}" dt="2025-06-03T21:09:29.877" v="4" actId="12"/>
        <pc:sldMkLst>
          <pc:docMk/>
          <pc:sldMk cId="3826765142" sldId="3867"/>
        </pc:sldMkLst>
      </pc:sldChg>
      <pc:sldChg chg="modSp mod">
        <pc:chgData name="Isis Greenspan" userId="464bb143-1349-4605-a567-29b98f388ffb" providerId="ADAL" clId="{8337A6FF-D012-40EC-9A35-F18D12DEC992}" dt="2025-07-03T20:00:51.464" v="37" actId="20577"/>
        <pc:sldMkLst>
          <pc:docMk/>
          <pc:sldMk cId="2784303186" sldId="3872"/>
        </pc:sldMkLst>
        <pc:spChg chg="mod">
          <ac:chgData name="Isis Greenspan" userId="464bb143-1349-4605-a567-29b98f388ffb" providerId="ADAL" clId="{8337A6FF-D012-40EC-9A35-F18D12DEC992}" dt="2025-07-03T20:00:39.230" v="31" actId="20577"/>
          <ac:spMkLst>
            <pc:docMk/>
            <pc:sldMk cId="2784303186" sldId="3872"/>
            <ac:spMk id="4" creationId="{00000000-0000-0000-0000-000000000000}"/>
          </ac:spMkLst>
        </pc:spChg>
        <pc:spChg chg="mod">
          <ac:chgData name="Isis Greenspan" userId="464bb143-1349-4605-a567-29b98f388ffb" providerId="ADAL" clId="{8337A6FF-D012-40EC-9A35-F18D12DEC992}" dt="2025-07-03T20:00:51.464" v="37" actId="20577"/>
          <ac:spMkLst>
            <pc:docMk/>
            <pc:sldMk cId="2784303186" sldId="3872"/>
            <ac:spMk id="6" creationId="{61B82159-07E6-4C4C-86E0-D2CA93AEE03B}"/>
          </ac:spMkLst>
        </pc:spChg>
      </pc:sldChg>
      <pc:sldChg chg="modNotesTx">
        <pc:chgData name="Isis Greenspan" userId="464bb143-1349-4605-a567-29b98f388ffb" providerId="ADAL" clId="{8337A6FF-D012-40EC-9A35-F18D12DEC992}" dt="2025-06-03T21:10:27.981" v="8" actId="20577"/>
        <pc:sldMkLst>
          <pc:docMk/>
          <pc:sldMk cId="3572909618" sldId="4882"/>
        </pc:sldMkLst>
      </pc:sldChg>
      <pc:sldChg chg="modNotesTx">
        <pc:chgData name="Isis Greenspan" userId="464bb143-1349-4605-a567-29b98f388ffb" providerId="ADAL" clId="{8337A6FF-D012-40EC-9A35-F18D12DEC992}" dt="2025-06-03T21:08:55.638" v="3" actId="20577"/>
        <pc:sldMkLst>
          <pc:docMk/>
          <pc:sldMk cId="1988882944" sldId="4883"/>
        </pc:sldMkLst>
      </pc:sldChg>
      <pc:sldChg chg="modSp mod">
        <pc:chgData name="Isis Greenspan" userId="464bb143-1349-4605-a567-29b98f388ffb" providerId="ADAL" clId="{8337A6FF-D012-40EC-9A35-F18D12DEC992}" dt="2025-07-03T19:58:40.115" v="22" actId="2710"/>
        <pc:sldMkLst>
          <pc:docMk/>
          <pc:sldMk cId="1489839278" sldId="4975"/>
        </pc:sldMkLst>
        <pc:spChg chg="mod">
          <ac:chgData name="Isis Greenspan" userId="464bb143-1349-4605-a567-29b98f388ffb" providerId="ADAL" clId="{8337A6FF-D012-40EC-9A35-F18D12DEC992}" dt="2025-07-03T19:58:40.115" v="22" actId="2710"/>
          <ac:spMkLst>
            <pc:docMk/>
            <pc:sldMk cId="1489839278" sldId="4975"/>
            <ac:spMk id="4" creationId="{DD01B112-6331-1774-CCED-D0BD57332D05}"/>
          </ac:spMkLst>
        </pc:spChg>
      </pc:sldChg>
      <pc:sldChg chg="modSp add mod">
        <pc:chgData name="Isis Greenspan" userId="464bb143-1349-4605-a567-29b98f388ffb" providerId="ADAL" clId="{8337A6FF-D012-40EC-9A35-F18D12DEC992}" dt="2025-07-03T20:00:47.797" v="35" actId="20577"/>
        <pc:sldMkLst>
          <pc:docMk/>
          <pc:sldMk cId="985202202" sldId="4976"/>
        </pc:sldMkLst>
        <pc:spChg chg="mod">
          <ac:chgData name="Isis Greenspan" userId="464bb143-1349-4605-a567-29b98f388ffb" providerId="ADAL" clId="{8337A6FF-D012-40EC-9A35-F18D12DEC992}" dt="2025-07-03T20:00:31.505" v="30" actId="20577"/>
          <ac:spMkLst>
            <pc:docMk/>
            <pc:sldMk cId="985202202" sldId="4976"/>
            <ac:spMk id="4" creationId="{249C58AB-C096-5DDD-A69E-18DBA12E6687}"/>
          </ac:spMkLst>
        </pc:spChg>
        <pc:spChg chg="mod">
          <ac:chgData name="Isis Greenspan" userId="464bb143-1349-4605-a567-29b98f388ffb" providerId="ADAL" clId="{8337A6FF-D012-40EC-9A35-F18D12DEC992}" dt="2025-07-03T20:00:47.797" v="35" actId="20577"/>
          <ac:spMkLst>
            <pc:docMk/>
            <pc:sldMk cId="985202202" sldId="4976"/>
            <ac:spMk id="6" creationId="{E0E24A88-7758-F596-DA3A-E8B8E509D01D}"/>
          </ac:spMkLst>
        </pc:spChg>
      </pc:sldChg>
    </pc:docChg>
  </pc:docChgLst>
  <pc:docChgLst>
    <pc:chgData name="Darron Petit" userId="fa1b50a9-2e46-4990-9854-aef413bde390" providerId="ADAL" clId="{7FF62AF7-28CB-4B99-9DBF-7EF236136475}"/>
    <pc:docChg chg="modSld">
      <pc:chgData name="Darron Petit" userId="fa1b50a9-2e46-4990-9854-aef413bde390" providerId="ADAL" clId="{7FF62AF7-28CB-4B99-9DBF-7EF236136475}" dt="2024-04-17T22:58:02.993" v="59"/>
      <pc:docMkLst>
        <pc:docMk/>
      </pc:docMkLst>
      <pc:sldChg chg="modNotesTx">
        <pc:chgData name="Darron Petit" userId="fa1b50a9-2e46-4990-9854-aef413bde390" providerId="ADAL" clId="{7FF62AF7-28CB-4B99-9DBF-7EF236136475}" dt="2024-04-17T22:53:09.716" v="11"/>
        <pc:sldMkLst>
          <pc:docMk/>
          <pc:sldMk cId="215943252" sldId="415"/>
        </pc:sldMkLst>
      </pc:sldChg>
      <pc:sldChg chg="modNotesTx">
        <pc:chgData name="Darron Petit" userId="fa1b50a9-2e46-4990-9854-aef413bde390" providerId="ADAL" clId="{7FF62AF7-28CB-4B99-9DBF-7EF236136475}" dt="2024-04-17T22:53:39.807" v="15"/>
        <pc:sldMkLst>
          <pc:docMk/>
          <pc:sldMk cId="1722837428" sldId="1836"/>
        </pc:sldMkLst>
      </pc:sldChg>
      <pc:sldChg chg="modNotesTx">
        <pc:chgData name="Darron Petit" userId="fa1b50a9-2e46-4990-9854-aef413bde390" providerId="ADAL" clId="{7FF62AF7-28CB-4B99-9DBF-7EF236136475}" dt="2024-04-17T22:58:02.993" v="59"/>
        <pc:sldMkLst>
          <pc:docMk/>
          <pc:sldMk cId="3932450223" sldId="3852"/>
        </pc:sldMkLst>
      </pc:sldChg>
      <pc:sldChg chg="modNotesTx">
        <pc:chgData name="Darron Petit" userId="fa1b50a9-2e46-4990-9854-aef413bde390" providerId="ADAL" clId="{7FF62AF7-28CB-4B99-9DBF-7EF236136475}" dt="2024-04-17T22:53:15.859" v="12"/>
        <pc:sldMkLst>
          <pc:docMk/>
          <pc:sldMk cId="1759343073" sldId="3857"/>
        </pc:sldMkLst>
      </pc:sldChg>
      <pc:sldChg chg="modSp mod modNotesTx">
        <pc:chgData name="Darron Petit" userId="fa1b50a9-2e46-4990-9854-aef413bde390" providerId="ADAL" clId="{7FF62AF7-28CB-4B99-9DBF-7EF236136475}" dt="2024-04-17T22:53:23.112" v="13"/>
        <pc:sldMkLst>
          <pc:docMk/>
          <pc:sldMk cId="2365998981" sldId="3858"/>
        </pc:sldMkLst>
      </pc:sldChg>
      <pc:sldChg chg="modNotesTx">
        <pc:chgData name="Darron Petit" userId="fa1b50a9-2e46-4990-9854-aef413bde390" providerId="ADAL" clId="{7FF62AF7-28CB-4B99-9DBF-7EF236136475}" dt="2024-04-17T22:54:28.022" v="24"/>
        <pc:sldMkLst>
          <pc:docMk/>
          <pc:sldMk cId="1620747956" sldId="3862"/>
        </pc:sldMkLst>
      </pc:sldChg>
      <pc:sldChg chg="modNotesTx">
        <pc:chgData name="Darron Petit" userId="fa1b50a9-2e46-4990-9854-aef413bde390" providerId="ADAL" clId="{7FF62AF7-28CB-4B99-9DBF-7EF236136475}" dt="2024-04-17T22:55:33.269" v="33"/>
        <pc:sldMkLst>
          <pc:docMk/>
          <pc:sldMk cId="3826765142" sldId="3867"/>
        </pc:sldMkLst>
      </pc:sldChg>
      <pc:sldChg chg="modNotesTx">
        <pc:chgData name="Darron Petit" userId="fa1b50a9-2e46-4990-9854-aef413bde390" providerId="ADAL" clId="{7FF62AF7-28CB-4B99-9DBF-7EF236136475}" dt="2024-04-17T22:54:34.616" v="25"/>
        <pc:sldMkLst>
          <pc:docMk/>
          <pc:sldMk cId="2622309161" sldId="4800"/>
        </pc:sldMkLst>
      </pc:sldChg>
      <pc:sldChg chg="modNotesTx">
        <pc:chgData name="Darron Petit" userId="fa1b50a9-2e46-4990-9854-aef413bde390" providerId="ADAL" clId="{7FF62AF7-28CB-4B99-9DBF-7EF236136475}" dt="2024-04-17T22:56:13.727" v="37"/>
        <pc:sldMkLst>
          <pc:docMk/>
          <pc:sldMk cId="469497704" sldId="4813"/>
        </pc:sldMkLst>
      </pc:sldChg>
      <pc:sldChg chg="modNotesTx">
        <pc:chgData name="Darron Petit" userId="fa1b50a9-2e46-4990-9854-aef413bde390" providerId="ADAL" clId="{7FF62AF7-28CB-4B99-9DBF-7EF236136475}" dt="2024-04-17T22:56:50.570" v="48" actId="20577"/>
        <pc:sldMkLst>
          <pc:docMk/>
          <pc:sldMk cId="704595705" sldId="4818"/>
        </pc:sldMkLst>
      </pc:sldChg>
      <pc:sldChg chg="modNotesTx">
        <pc:chgData name="Darron Petit" userId="fa1b50a9-2e46-4990-9854-aef413bde390" providerId="ADAL" clId="{7FF62AF7-28CB-4B99-9DBF-7EF236136475}" dt="2024-04-17T22:53:32.477" v="14"/>
        <pc:sldMkLst>
          <pc:docMk/>
          <pc:sldMk cId="1336184874" sldId="4844"/>
        </pc:sldMkLst>
      </pc:sldChg>
      <pc:sldChg chg="modNotesTx">
        <pc:chgData name="Darron Petit" userId="fa1b50a9-2e46-4990-9854-aef413bde390" providerId="ADAL" clId="{7FF62AF7-28CB-4B99-9DBF-7EF236136475}" dt="2024-04-17T22:54:06.786" v="21"/>
        <pc:sldMkLst>
          <pc:docMk/>
          <pc:sldMk cId="4081840929" sldId="4857"/>
        </pc:sldMkLst>
      </pc:sldChg>
      <pc:sldChg chg="modNotesTx">
        <pc:chgData name="Darron Petit" userId="fa1b50a9-2e46-4990-9854-aef413bde390" providerId="ADAL" clId="{7FF62AF7-28CB-4B99-9DBF-7EF236136475}" dt="2024-04-17T22:54:52.358" v="28"/>
        <pc:sldMkLst>
          <pc:docMk/>
          <pc:sldMk cId="3213519179" sldId="4863"/>
        </pc:sldMkLst>
      </pc:sldChg>
      <pc:sldChg chg="modNotesTx">
        <pc:chgData name="Darron Petit" userId="fa1b50a9-2e46-4990-9854-aef413bde390" providerId="ADAL" clId="{7FF62AF7-28CB-4B99-9DBF-7EF236136475}" dt="2024-04-17T22:55:02.588" v="29"/>
        <pc:sldMkLst>
          <pc:docMk/>
          <pc:sldMk cId="1367652931" sldId="4866"/>
        </pc:sldMkLst>
      </pc:sldChg>
      <pc:sldChg chg="modNotesTx">
        <pc:chgData name="Darron Petit" userId="fa1b50a9-2e46-4990-9854-aef413bde390" providerId="ADAL" clId="{7FF62AF7-28CB-4B99-9DBF-7EF236136475}" dt="2024-04-17T22:55:20.291" v="31"/>
        <pc:sldMkLst>
          <pc:docMk/>
          <pc:sldMk cId="976389337" sldId="4867"/>
        </pc:sldMkLst>
      </pc:sldChg>
      <pc:sldChg chg="modNotesTx">
        <pc:chgData name="Darron Petit" userId="fa1b50a9-2e46-4990-9854-aef413bde390" providerId="ADAL" clId="{7FF62AF7-28CB-4B99-9DBF-7EF236136475}" dt="2024-04-17T22:55:11.611" v="30"/>
        <pc:sldMkLst>
          <pc:docMk/>
          <pc:sldMk cId="809302615" sldId="4869"/>
        </pc:sldMkLst>
      </pc:sldChg>
      <pc:sldChg chg="modNotesTx">
        <pc:chgData name="Darron Petit" userId="fa1b50a9-2e46-4990-9854-aef413bde390" providerId="ADAL" clId="{7FF62AF7-28CB-4B99-9DBF-7EF236136475}" dt="2024-04-17T22:56:21.052" v="39" actId="20577"/>
        <pc:sldMkLst>
          <pc:docMk/>
          <pc:sldMk cId="32515225" sldId="4873"/>
        </pc:sldMkLst>
      </pc:sldChg>
      <pc:sldChg chg="modNotesTx">
        <pc:chgData name="Darron Petit" userId="fa1b50a9-2e46-4990-9854-aef413bde390" providerId="ADAL" clId="{7FF62AF7-28CB-4B99-9DBF-7EF236136475}" dt="2024-04-17T22:56:01.048" v="36"/>
        <pc:sldMkLst>
          <pc:docMk/>
          <pc:sldMk cId="1928812495" sldId="4874"/>
        </pc:sldMkLst>
      </pc:sldChg>
      <pc:sldChg chg="modNotesTx">
        <pc:chgData name="Darron Petit" userId="fa1b50a9-2e46-4990-9854-aef413bde390" providerId="ADAL" clId="{7FF62AF7-28CB-4B99-9DBF-7EF236136475}" dt="2024-04-17T22:54:21.385" v="23"/>
        <pc:sldMkLst>
          <pc:docMk/>
          <pc:sldMk cId="3178278892" sldId="4875"/>
        </pc:sldMkLst>
      </pc:sldChg>
      <pc:sldChg chg="modNotesTx">
        <pc:chgData name="Darron Petit" userId="fa1b50a9-2e46-4990-9854-aef413bde390" providerId="ADAL" clId="{7FF62AF7-28CB-4B99-9DBF-7EF236136475}" dt="2024-04-17T22:54:13.998" v="22"/>
        <pc:sldMkLst>
          <pc:docMk/>
          <pc:sldMk cId="623654403" sldId="4876"/>
        </pc:sldMkLst>
      </pc:sldChg>
      <pc:sldChg chg="modNotesTx">
        <pc:chgData name="Darron Petit" userId="fa1b50a9-2e46-4990-9854-aef413bde390" providerId="ADAL" clId="{7FF62AF7-28CB-4B99-9DBF-7EF236136475}" dt="2024-04-17T22:56:33.541" v="41"/>
        <pc:sldMkLst>
          <pc:docMk/>
          <pc:sldMk cId="2205470960" sldId="4879"/>
        </pc:sldMkLst>
      </pc:sldChg>
      <pc:sldChg chg="modNotesTx">
        <pc:chgData name="Darron Petit" userId="fa1b50a9-2e46-4990-9854-aef413bde390" providerId="ADAL" clId="{7FF62AF7-28CB-4B99-9DBF-7EF236136475}" dt="2024-04-17T22:57:11.431" v="51"/>
        <pc:sldMkLst>
          <pc:docMk/>
          <pc:sldMk cId="448253092" sldId="4880"/>
        </pc:sldMkLst>
      </pc:sldChg>
      <pc:sldChg chg="modNotesTx">
        <pc:chgData name="Darron Petit" userId="fa1b50a9-2e46-4990-9854-aef413bde390" providerId="ADAL" clId="{7FF62AF7-28CB-4B99-9DBF-7EF236136475}" dt="2024-04-17T22:57:56.649" v="58"/>
        <pc:sldMkLst>
          <pc:docMk/>
          <pc:sldMk cId="3572909618" sldId="4882"/>
        </pc:sldMkLst>
      </pc:sldChg>
      <pc:sldChg chg="modNotesTx">
        <pc:chgData name="Darron Petit" userId="fa1b50a9-2e46-4990-9854-aef413bde390" providerId="ADAL" clId="{7FF62AF7-28CB-4B99-9DBF-7EF236136475}" dt="2024-04-17T22:53:49.276" v="18" actId="20577"/>
        <pc:sldMkLst>
          <pc:docMk/>
          <pc:sldMk cId="1988882944" sldId="4883"/>
        </pc:sldMkLst>
      </pc:sldChg>
      <pc:sldChg chg="modNotesTx">
        <pc:chgData name="Darron Petit" userId="fa1b50a9-2e46-4990-9854-aef413bde390" providerId="ADAL" clId="{7FF62AF7-28CB-4B99-9DBF-7EF236136475}" dt="2024-04-17T22:54:44.455" v="27" actId="20577"/>
        <pc:sldMkLst>
          <pc:docMk/>
          <pc:sldMk cId="1835180226" sldId="4887"/>
        </pc:sldMkLst>
      </pc:sldChg>
      <pc:sldChg chg="modNotesTx">
        <pc:chgData name="Darron Petit" userId="fa1b50a9-2e46-4990-9854-aef413bde390" providerId="ADAL" clId="{7FF62AF7-28CB-4B99-9DBF-7EF236136475}" dt="2024-04-17T22:55:48.361" v="35"/>
        <pc:sldMkLst>
          <pc:docMk/>
          <pc:sldMk cId="65654029" sldId="4892"/>
        </pc:sldMkLst>
      </pc:sldChg>
      <pc:sldChg chg="modNotesTx">
        <pc:chgData name="Darron Petit" userId="fa1b50a9-2e46-4990-9854-aef413bde390" providerId="ADAL" clId="{7FF62AF7-28CB-4B99-9DBF-7EF236136475}" dt="2024-04-17T22:56:58.809" v="49"/>
        <pc:sldMkLst>
          <pc:docMk/>
          <pc:sldMk cId="1631111793" sldId="4897"/>
        </pc:sldMkLst>
      </pc:sldChg>
      <pc:sldChg chg="modNotesTx">
        <pc:chgData name="Darron Petit" userId="fa1b50a9-2e46-4990-9854-aef413bde390" providerId="ADAL" clId="{7FF62AF7-28CB-4B99-9DBF-7EF236136475}" dt="2024-04-17T22:57:05.901" v="50"/>
        <pc:sldMkLst>
          <pc:docMk/>
          <pc:sldMk cId="1017663614" sldId="4898"/>
        </pc:sldMkLst>
      </pc:sldChg>
      <pc:sldChg chg="modNotesTx">
        <pc:chgData name="Darron Petit" userId="fa1b50a9-2e46-4990-9854-aef413bde390" providerId="ADAL" clId="{7FF62AF7-28CB-4B99-9DBF-7EF236136475}" dt="2024-04-17T22:57:24.075" v="53"/>
        <pc:sldMkLst>
          <pc:docMk/>
          <pc:sldMk cId="805554017" sldId="4899"/>
        </pc:sldMkLst>
      </pc:sldChg>
      <pc:sldChg chg="modNotesTx">
        <pc:chgData name="Darron Petit" userId="fa1b50a9-2e46-4990-9854-aef413bde390" providerId="ADAL" clId="{7FF62AF7-28CB-4B99-9DBF-7EF236136475}" dt="2024-04-17T22:57:31.140" v="54"/>
        <pc:sldMkLst>
          <pc:docMk/>
          <pc:sldMk cId="2026483474" sldId="4910"/>
        </pc:sldMkLst>
      </pc:sldChg>
      <pc:sldChg chg="modNotesTx">
        <pc:chgData name="Darron Petit" userId="fa1b50a9-2e46-4990-9854-aef413bde390" providerId="ADAL" clId="{7FF62AF7-28CB-4B99-9DBF-7EF236136475}" dt="2024-04-17T22:57:39.011" v="56" actId="20577"/>
        <pc:sldMkLst>
          <pc:docMk/>
          <pc:sldMk cId="3859100656" sldId="4911"/>
        </pc:sldMkLst>
      </pc:sldChg>
      <pc:sldChg chg="modNotesTx">
        <pc:chgData name="Darron Petit" userId="fa1b50a9-2e46-4990-9854-aef413bde390" providerId="ADAL" clId="{7FF62AF7-28CB-4B99-9DBF-7EF236136475}" dt="2024-04-17T22:55:40.096" v="34"/>
        <pc:sldMkLst>
          <pc:docMk/>
          <pc:sldMk cId="3274942667" sldId="4913"/>
        </pc:sldMkLst>
      </pc:sldChg>
      <pc:sldChg chg="modNotesTx">
        <pc:chgData name="Darron Petit" userId="fa1b50a9-2e46-4990-9854-aef413bde390" providerId="ADAL" clId="{7FF62AF7-28CB-4B99-9DBF-7EF236136475}" dt="2024-04-17T22:55:27.099" v="32"/>
        <pc:sldMkLst>
          <pc:docMk/>
          <pc:sldMk cId="3456903119" sldId="4915"/>
        </pc:sldMkLst>
      </pc:sldChg>
      <pc:sldChg chg="modNotesTx">
        <pc:chgData name="Darron Petit" userId="fa1b50a9-2e46-4990-9854-aef413bde390" providerId="ADAL" clId="{7FF62AF7-28CB-4B99-9DBF-7EF236136475}" dt="2024-04-17T22:56:27.613" v="40"/>
        <pc:sldMkLst>
          <pc:docMk/>
          <pc:sldMk cId="3220305679" sldId="4916"/>
        </pc:sldMkLst>
      </pc:sldChg>
      <pc:sldChg chg="modNotesTx">
        <pc:chgData name="Darron Petit" userId="fa1b50a9-2e46-4990-9854-aef413bde390" providerId="ADAL" clId="{7FF62AF7-28CB-4B99-9DBF-7EF236136475}" dt="2024-04-17T22:53:57.466" v="20" actId="20577"/>
        <pc:sldMkLst>
          <pc:docMk/>
          <pc:sldMk cId="4255254968" sldId="4917"/>
        </pc:sldMkLst>
      </pc:sldChg>
      <pc:sldChg chg="modNotesTx">
        <pc:chgData name="Darron Petit" userId="fa1b50a9-2e46-4990-9854-aef413bde390" providerId="ADAL" clId="{7FF62AF7-28CB-4B99-9DBF-7EF236136475}" dt="2024-04-17T22:57:50.147" v="57"/>
        <pc:sldMkLst>
          <pc:docMk/>
          <pc:sldMk cId="65336954" sldId="4920"/>
        </pc:sldMkLst>
      </pc:sldChg>
      <pc:sldChg chg="modNotesTx">
        <pc:chgData name="Darron Petit" userId="fa1b50a9-2e46-4990-9854-aef413bde390" providerId="ADAL" clId="{7FF62AF7-28CB-4B99-9DBF-7EF236136475}" dt="2024-04-17T22:57:18.256" v="52"/>
        <pc:sldMkLst>
          <pc:docMk/>
          <pc:sldMk cId="1056131270" sldId="4921"/>
        </pc:sldMkLst>
      </pc:sldChg>
      <pc:sldChg chg="modNotesTx">
        <pc:chgData name="Darron Petit" userId="fa1b50a9-2e46-4990-9854-aef413bde390" providerId="ADAL" clId="{7FF62AF7-28CB-4B99-9DBF-7EF236136475}" dt="2024-04-17T22:56:42.959" v="45" actId="20577"/>
        <pc:sldMkLst>
          <pc:docMk/>
          <pc:sldMk cId="821150591" sldId="4922"/>
        </pc:sldMkLst>
      </pc:sldChg>
    </pc:docChg>
  </pc:docChgLst>
  <pc:docChgLst>
    <pc:chgData name="Renee Luque" userId="S::rluque@cffutures.net::24b01a1d-1c91-492f-b0ec-f8dd3574c772" providerId="AD" clId="Web-{0C592BFC-A14D-4034-8D79-4DD08F01939A}"/>
    <pc:docChg chg="modSld">
      <pc:chgData name="Renee Luque" userId="S::rluque@cffutures.net::24b01a1d-1c91-492f-b0ec-f8dd3574c772" providerId="AD" clId="Web-{0C592BFC-A14D-4034-8D79-4DD08F01939A}" dt="2024-07-26T15:51:35.231" v="9"/>
      <pc:docMkLst>
        <pc:docMk/>
      </pc:docMkLst>
      <pc:sldChg chg="modNotes">
        <pc:chgData name="Renee Luque" userId="S::rluque@cffutures.net::24b01a1d-1c91-492f-b0ec-f8dd3574c772" providerId="AD" clId="Web-{0C592BFC-A14D-4034-8D79-4DD08F01939A}" dt="2024-07-26T15:51:35.231" v="9"/>
        <pc:sldMkLst>
          <pc:docMk/>
          <pc:sldMk cId="2365998981" sldId="3858"/>
        </pc:sldMkLst>
      </pc:sldChg>
    </pc:docChg>
  </pc:docChgLst>
  <pc:docChgLst>
    <pc:chgData name="Renee Luque" userId="24b01a1d-1c91-492f-b0ec-f8dd3574c772" providerId="ADAL" clId="{03B260B2-5418-4B54-A657-A5193B7FCF3E}"/>
    <pc:docChg chg="undo custSel addSld delSld modSld sldOrd">
      <pc:chgData name="Renee Luque" userId="24b01a1d-1c91-492f-b0ec-f8dd3574c772" providerId="ADAL" clId="{03B260B2-5418-4B54-A657-A5193B7FCF3E}" dt="2025-04-16T15:45:37.995" v="7758" actId="5793"/>
      <pc:docMkLst>
        <pc:docMk/>
      </pc:docMkLst>
      <pc:sldChg chg="modSp mod">
        <pc:chgData name="Renee Luque" userId="24b01a1d-1c91-492f-b0ec-f8dd3574c772" providerId="ADAL" clId="{03B260B2-5418-4B54-A657-A5193B7FCF3E}" dt="2025-04-14T21:39:29.347" v="7675" actId="20577"/>
        <pc:sldMkLst>
          <pc:docMk/>
          <pc:sldMk cId="511911326" sldId="427"/>
        </pc:sldMkLst>
        <pc:spChg chg="mod">
          <ac:chgData name="Renee Luque" userId="24b01a1d-1c91-492f-b0ec-f8dd3574c772" providerId="ADAL" clId="{03B260B2-5418-4B54-A657-A5193B7FCF3E}" dt="2025-04-14T21:39:29.347" v="7675" actId="20577"/>
          <ac:spMkLst>
            <pc:docMk/>
            <pc:sldMk cId="511911326" sldId="427"/>
            <ac:spMk id="4" creationId="{00000000-0000-0000-0000-000000000000}"/>
          </ac:spMkLst>
        </pc:spChg>
      </pc:sldChg>
      <pc:sldChg chg="modSp mod">
        <pc:chgData name="Renee Luque" userId="24b01a1d-1c91-492f-b0ec-f8dd3574c772" providerId="ADAL" clId="{03B260B2-5418-4B54-A657-A5193B7FCF3E}" dt="2025-04-10T19:26:22.188" v="278" actId="13926"/>
        <pc:sldMkLst>
          <pc:docMk/>
          <pc:sldMk cId="2277704163" sldId="438"/>
        </pc:sldMkLst>
        <pc:spChg chg="mod">
          <ac:chgData name="Renee Luque" userId="24b01a1d-1c91-492f-b0ec-f8dd3574c772" providerId="ADAL" clId="{03B260B2-5418-4B54-A657-A5193B7FCF3E}" dt="2025-04-10T19:26:22.188" v="278" actId="13926"/>
          <ac:spMkLst>
            <pc:docMk/>
            <pc:sldMk cId="2277704163" sldId="438"/>
            <ac:spMk id="4" creationId="{00000000-0000-0000-0000-000000000000}"/>
          </ac:spMkLst>
        </pc:spChg>
      </pc:sldChg>
      <pc:sldChg chg="modNotesTx">
        <pc:chgData name="Renee Luque" userId="24b01a1d-1c91-492f-b0ec-f8dd3574c772" providerId="ADAL" clId="{03B260B2-5418-4B54-A657-A5193B7FCF3E}" dt="2025-04-10T19:29:16.982" v="281" actId="20577"/>
        <pc:sldMkLst>
          <pc:docMk/>
          <pc:sldMk cId="1722837428" sldId="1836"/>
        </pc:sldMkLst>
      </pc:sldChg>
      <pc:sldChg chg="modSp mod modNotesTx">
        <pc:chgData name="Renee Luque" userId="24b01a1d-1c91-492f-b0ec-f8dd3574c772" providerId="ADAL" clId="{03B260B2-5418-4B54-A657-A5193B7FCF3E}" dt="2025-04-11T15:42:17.461" v="4660" actId="115"/>
        <pc:sldMkLst>
          <pc:docMk/>
          <pc:sldMk cId="1620747956" sldId="3862"/>
        </pc:sldMkLst>
        <pc:spChg chg="mod">
          <ac:chgData name="Renee Luque" userId="24b01a1d-1c91-492f-b0ec-f8dd3574c772" providerId="ADAL" clId="{03B260B2-5418-4B54-A657-A5193B7FCF3E}" dt="2025-04-11T15:18:38.340" v="4034" actId="20577"/>
          <ac:spMkLst>
            <pc:docMk/>
            <pc:sldMk cId="1620747956" sldId="3862"/>
            <ac:spMk id="15" creationId="{9F56F82E-7D20-9B23-3F61-82D92A20753C}"/>
          </ac:spMkLst>
        </pc:spChg>
      </pc:sldChg>
      <pc:sldChg chg="modNotesTx">
        <pc:chgData name="Renee Luque" userId="24b01a1d-1c91-492f-b0ec-f8dd3574c772" providerId="ADAL" clId="{03B260B2-5418-4B54-A657-A5193B7FCF3E}" dt="2025-04-11T18:14:54.640" v="5840" actId="113"/>
        <pc:sldMkLst>
          <pc:docMk/>
          <pc:sldMk cId="3826765142" sldId="3867"/>
        </pc:sldMkLst>
      </pc:sldChg>
      <pc:sldChg chg="add ord modNotesTx">
        <pc:chgData name="Renee Luque" userId="24b01a1d-1c91-492f-b0ec-f8dd3574c772" providerId="ADAL" clId="{03B260B2-5418-4B54-A657-A5193B7FCF3E}" dt="2025-04-11T22:29:23.844" v="7631" actId="20577"/>
        <pc:sldMkLst>
          <pc:docMk/>
          <pc:sldMk cId="2669315" sldId="4448"/>
        </pc:sldMkLst>
      </pc:sldChg>
      <pc:sldChg chg="add del">
        <pc:chgData name="Renee Luque" userId="24b01a1d-1c91-492f-b0ec-f8dd3574c772" providerId="ADAL" clId="{03B260B2-5418-4B54-A657-A5193B7FCF3E}" dt="2025-04-11T15:37:57.450" v="4575" actId="2696"/>
        <pc:sldMkLst>
          <pc:docMk/>
          <pc:sldMk cId="2622309161" sldId="4800"/>
        </pc:sldMkLst>
      </pc:sldChg>
      <pc:sldChg chg="modNotesTx">
        <pc:chgData name="Renee Luque" userId="24b01a1d-1c91-492f-b0ec-f8dd3574c772" providerId="ADAL" clId="{03B260B2-5418-4B54-A657-A5193B7FCF3E}" dt="2025-04-11T18:29:49.741" v="6029" actId="20577"/>
        <pc:sldMkLst>
          <pc:docMk/>
          <pc:sldMk cId="469497704" sldId="4813"/>
        </pc:sldMkLst>
      </pc:sldChg>
      <pc:sldChg chg="modNotesTx">
        <pc:chgData name="Renee Luque" userId="24b01a1d-1c91-492f-b0ec-f8dd3574c772" providerId="ADAL" clId="{03B260B2-5418-4B54-A657-A5193B7FCF3E}" dt="2025-04-10T19:27:39.303" v="280" actId="20577"/>
        <pc:sldMkLst>
          <pc:docMk/>
          <pc:sldMk cId="1336184874" sldId="4844"/>
        </pc:sldMkLst>
      </pc:sldChg>
      <pc:sldChg chg="modNotesTx">
        <pc:chgData name="Renee Luque" userId="24b01a1d-1c91-492f-b0ec-f8dd3574c772" providerId="ADAL" clId="{03B260B2-5418-4B54-A657-A5193B7FCF3E}" dt="2025-04-11T14:44:25.820" v="1122" actId="20577"/>
        <pc:sldMkLst>
          <pc:docMk/>
          <pc:sldMk cId="4081840929" sldId="4857"/>
        </pc:sldMkLst>
      </pc:sldChg>
      <pc:sldChg chg="del">
        <pc:chgData name="Renee Luque" userId="24b01a1d-1c91-492f-b0ec-f8dd3574c772" providerId="ADAL" clId="{03B260B2-5418-4B54-A657-A5193B7FCF3E}" dt="2025-04-14T15:24:35.739" v="7632" actId="2696"/>
        <pc:sldMkLst>
          <pc:docMk/>
          <pc:sldMk cId="3213519179" sldId="4863"/>
        </pc:sldMkLst>
      </pc:sldChg>
      <pc:sldChg chg="del">
        <pc:chgData name="Renee Luque" userId="24b01a1d-1c91-492f-b0ec-f8dd3574c772" providerId="ADAL" clId="{03B260B2-5418-4B54-A657-A5193B7FCF3E}" dt="2025-04-11T16:18:40.308" v="5019" actId="2696"/>
        <pc:sldMkLst>
          <pc:docMk/>
          <pc:sldMk cId="1367652931" sldId="4866"/>
        </pc:sldMkLst>
      </pc:sldChg>
      <pc:sldChg chg="modNotesTx">
        <pc:chgData name="Renee Luque" userId="24b01a1d-1c91-492f-b0ec-f8dd3574c772" providerId="ADAL" clId="{03B260B2-5418-4B54-A657-A5193B7FCF3E}" dt="2025-04-11T16:22:27.055" v="5141" actId="20577"/>
        <pc:sldMkLst>
          <pc:docMk/>
          <pc:sldMk cId="976389337" sldId="4867"/>
        </pc:sldMkLst>
      </pc:sldChg>
      <pc:sldChg chg="modNotesTx">
        <pc:chgData name="Renee Luque" userId="24b01a1d-1c91-492f-b0ec-f8dd3574c772" providerId="ADAL" clId="{03B260B2-5418-4B54-A657-A5193B7FCF3E}" dt="2025-04-11T21:14:50.698" v="6284" actId="20577"/>
        <pc:sldMkLst>
          <pc:docMk/>
          <pc:sldMk cId="32515225" sldId="4873"/>
        </pc:sldMkLst>
      </pc:sldChg>
      <pc:sldChg chg="del modNotesTx">
        <pc:chgData name="Renee Luque" userId="24b01a1d-1c91-492f-b0ec-f8dd3574c772" providerId="ADAL" clId="{03B260B2-5418-4B54-A657-A5193B7FCF3E}" dt="2025-04-11T15:10:59.570" v="3759" actId="2696"/>
        <pc:sldMkLst>
          <pc:docMk/>
          <pc:sldMk cId="3178278892" sldId="4875"/>
        </pc:sldMkLst>
      </pc:sldChg>
      <pc:sldChg chg="modNotesTx">
        <pc:chgData name="Renee Luque" userId="24b01a1d-1c91-492f-b0ec-f8dd3574c772" providerId="ADAL" clId="{03B260B2-5418-4B54-A657-A5193B7FCF3E}" dt="2025-04-11T14:50:49.119" v="1350" actId="20577"/>
        <pc:sldMkLst>
          <pc:docMk/>
          <pc:sldMk cId="623654403" sldId="4876"/>
        </pc:sldMkLst>
      </pc:sldChg>
      <pc:sldChg chg="modNotesTx">
        <pc:chgData name="Renee Luque" userId="24b01a1d-1c91-492f-b0ec-f8dd3574c772" providerId="ADAL" clId="{03B260B2-5418-4B54-A657-A5193B7FCF3E}" dt="2025-04-16T15:45:37.995" v="7758" actId="5793"/>
        <pc:sldMkLst>
          <pc:docMk/>
          <pc:sldMk cId="1988882944" sldId="4883"/>
        </pc:sldMkLst>
      </pc:sldChg>
      <pc:sldChg chg="modNotesTx">
        <pc:chgData name="Renee Luque" userId="24b01a1d-1c91-492f-b0ec-f8dd3574c772" providerId="ADAL" clId="{03B260B2-5418-4B54-A657-A5193B7FCF3E}" dt="2025-04-11T15:41:43.974" v="4654" actId="115"/>
        <pc:sldMkLst>
          <pc:docMk/>
          <pc:sldMk cId="1835180226" sldId="4887"/>
        </pc:sldMkLst>
      </pc:sldChg>
      <pc:sldChg chg="modSp del mod">
        <pc:chgData name="Renee Luque" userId="24b01a1d-1c91-492f-b0ec-f8dd3574c772" providerId="ADAL" clId="{03B260B2-5418-4B54-A657-A5193B7FCF3E}" dt="2025-04-11T18:24:26.776" v="5962" actId="2696"/>
        <pc:sldMkLst>
          <pc:docMk/>
          <pc:sldMk cId="65654029" sldId="4892"/>
        </pc:sldMkLst>
      </pc:sldChg>
      <pc:sldChg chg="modNotesTx">
        <pc:chgData name="Renee Luque" userId="24b01a1d-1c91-492f-b0ec-f8dd3574c772" providerId="ADAL" clId="{03B260B2-5418-4B54-A657-A5193B7FCF3E}" dt="2025-04-11T21:36:27.226" v="6412" actId="20577"/>
        <pc:sldMkLst>
          <pc:docMk/>
          <pc:sldMk cId="1631111793" sldId="4897"/>
        </pc:sldMkLst>
      </pc:sldChg>
      <pc:sldChg chg="modNotesTx">
        <pc:chgData name="Renee Luque" userId="24b01a1d-1c91-492f-b0ec-f8dd3574c772" providerId="ADAL" clId="{03B260B2-5418-4B54-A657-A5193B7FCF3E}" dt="2025-04-11T21:42:56.931" v="6467" actId="20577"/>
        <pc:sldMkLst>
          <pc:docMk/>
          <pc:sldMk cId="1017663614" sldId="4898"/>
        </pc:sldMkLst>
      </pc:sldChg>
      <pc:sldChg chg="modNotesTx">
        <pc:chgData name="Renee Luque" userId="24b01a1d-1c91-492f-b0ec-f8dd3574c772" providerId="ADAL" clId="{03B260B2-5418-4B54-A657-A5193B7FCF3E}" dt="2025-04-11T21:52:14.225" v="6571" actId="20577"/>
        <pc:sldMkLst>
          <pc:docMk/>
          <pc:sldMk cId="805554017" sldId="4899"/>
        </pc:sldMkLst>
      </pc:sldChg>
      <pc:sldChg chg="modNotesTx">
        <pc:chgData name="Renee Luque" userId="24b01a1d-1c91-492f-b0ec-f8dd3574c772" providerId="ADAL" clId="{03B260B2-5418-4B54-A657-A5193B7FCF3E}" dt="2025-04-11T22:12:45.272" v="6896" actId="5793"/>
        <pc:sldMkLst>
          <pc:docMk/>
          <pc:sldMk cId="3859100656" sldId="4911"/>
        </pc:sldMkLst>
      </pc:sldChg>
      <pc:sldChg chg="modNotesTx">
        <pc:chgData name="Renee Luque" userId="24b01a1d-1c91-492f-b0ec-f8dd3574c772" providerId="ADAL" clId="{03B260B2-5418-4B54-A657-A5193B7FCF3E}" dt="2025-04-11T18:17:54.802" v="5901" actId="20577"/>
        <pc:sldMkLst>
          <pc:docMk/>
          <pc:sldMk cId="3274942667" sldId="4913"/>
        </pc:sldMkLst>
      </pc:sldChg>
      <pc:sldChg chg="modSp del mod">
        <pc:chgData name="Renee Luque" userId="24b01a1d-1c91-492f-b0ec-f8dd3574c772" providerId="ADAL" clId="{03B260B2-5418-4B54-A657-A5193B7FCF3E}" dt="2025-04-11T16:27:26.652" v="5200" actId="2696"/>
        <pc:sldMkLst>
          <pc:docMk/>
          <pc:sldMk cId="3456903119" sldId="4915"/>
        </pc:sldMkLst>
      </pc:sldChg>
      <pc:sldChg chg="modSp mod modNotesTx">
        <pc:chgData name="Renee Luque" userId="24b01a1d-1c91-492f-b0ec-f8dd3574c772" providerId="ADAL" clId="{03B260B2-5418-4B54-A657-A5193B7FCF3E}" dt="2025-04-10T21:37:29.530" v="1110" actId="20577"/>
        <pc:sldMkLst>
          <pc:docMk/>
          <pc:sldMk cId="4255254968" sldId="4917"/>
        </pc:sldMkLst>
        <pc:spChg chg="mod">
          <ac:chgData name="Renee Luque" userId="24b01a1d-1c91-492f-b0ec-f8dd3574c772" providerId="ADAL" clId="{03B260B2-5418-4B54-A657-A5193B7FCF3E}" dt="2025-04-10T21:31:20.739" v="967" actId="20577"/>
          <ac:spMkLst>
            <pc:docMk/>
            <pc:sldMk cId="4255254968" sldId="4917"/>
            <ac:spMk id="5" creationId="{C29AA400-4F11-6F78-49C3-2036D2880D74}"/>
          </ac:spMkLst>
        </pc:spChg>
        <pc:spChg chg="mod">
          <ac:chgData name="Renee Luque" userId="24b01a1d-1c91-492f-b0ec-f8dd3574c772" providerId="ADAL" clId="{03B260B2-5418-4B54-A657-A5193B7FCF3E}" dt="2025-04-10T21:31:07.973" v="964" actId="20577"/>
          <ac:spMkLst>
            <pc:docMk/>
            <pc:sldMk cId="4255254968" sldId="4917"/>
            <ac:spMk id="7" creationId="{777F4C36-E872-C866-32B3-B8385E38420F}"/>
          </ac:spMkLst>
        </pc:spChg>
        <pc:spChg chg="mod">
          <ac:chgData name="Renee Luque" userId="24b01a1d-1c91-492f-b0ec-f8dd3574c772" providerId="ADAL" clId="{03B260B2-5418-4B54-A657-A5193B7FCF3E}" dt="2025-04-10T21:31:37.724" v="1033" actId="20577"/>
          <ac:spMkLst>
            <pc:docMk/>
            <pc:sldMk cId="4255254968" sldId="4917"/>
            <ac:spMk id="8" creationId="{28F65D8B-9BF6-0A27-2981-50FCDC35E65B}"/>
          </ac:spMkLst>
        </pc:spChg>
        <pc:spChg chg="mod">
          <ac:chgData name="Renee Luque" userId="24b01a1d-1c91-492f-b0ec-f8dd3574c772" providerId="ADAL" clId="{03B260B2-5418-4B54-A657-A5193B7FCF3E}" dt="2025-04-10T21:30:25.232" v="794" actId="20577"/>
          <ac:spMkLst>
            <pc:docMk/>
            <pc:sldMk cId="4255254968" sldId="4917"/>
            <ac:spMk id="11" creationId="{EAB2C1A6-B440-5871-5126-B4DEF0918943}"/>
          </ac:spMkLst>
        </pc:spChg>
      </pc:sldChg>
      <pc:sldChg chg="modNotesTx">
        <pc:chgData name="Renee Luque" userId="24b01a1d-1c91-492f-b0ec-f8dd3574c772" providerId="ADAL" clId="{03B260B2-5418-4B54-A657-A5193B7FCF3E}" dt="2025-04-11T22:26:27.587" v="7510" actId="20577"/>
        <pc:sldMkLst>
          <pc:docMk/>
          <pc:sldMk cId="65336954" sldId="4920"/>
        </pc:sldMkLst>
      </pc:sldChg>
      <pc:sldChg chg="modNotesTx">
        <pc:chgData name="Renee Luque" userId="24b01a1d-1c91-492f-b0ec-f8dd3574c772" providerId="ADAL" clId="{03B260B2-5418-4B54-A657-A5193B7FCF3E}" dt="2025-04-11T21:47:53.379" v="6496" actId="20577"/>
        <pc:sldMkLst>
          <pc:docMk/>
          <pc:sldMk cId="1056131270" sldId="4921"/>
        </pc:sldMkLst>
      </pc:sldChg>
      <pc:sldChg chg="modNotesTx">
        <pc:chgData name="Renee Luque" userId="24b01a1d-1c91-492f-b0ec-f8dd3574c772" providerId="ADAL" clId="{03B260B2-5418-4B54-A657-A5193B7FCF3E}" dt="2025-04-14T21:41:35.950" v="7691" actId="20577"/>
        <pc:sldMkLst>
          <pc:docMk/>
          <pc:sldMk cId="821150591" sldId="4922"/>
        </pc:sldMkLst>
      </pc:sldChg>
      <pc:sldChg chg="delSp new del mod modClrScheme chgLayout">
        <pc:chgData name="Renee Luque" userId="24b01a1d-1c91-492f-b0ec-f8dd3574c772" providerId="ADAL" clId="{03B260B2-5418-4B54-A657-A5193B7FCF3E}" dt="2025-04-11T15:10:50.375" v="3758" actId="2696"/>
        <pc:sldMkLst>
          <pc:docMk/>
          <pc:sldMk cId="1586639731" sldId="4923"/>
        </pc:sldMkLst>
      </pc:sldChg>
      <pc:sldChg chg="addSp delSp modSp add mod modNotesTx">
        <pc:chgData name="Renee Luque" userId="24b01a1d-1c91-492f-b0ec-f8dd3574c772" providerId="ADAL" clId="{03B260B2-5418-4B54-A657-A5193B7FCF3E}" dt="2025-04-14T15:26:05.742" v="7635" actId="113"/>
        <pc:sldMkLst>
          <pc:docMk/>
          <pc:sldMk cId="3694125502" sldId="4931"/>
        </pc:sldMkLst>
      </pc:sldChg>
      <pc:sldChg chg="add ord modNotesTx">
        <pc:chgData name="Renee Luque" userId="24b01a1d-1c91-492f-b0ec-f8dd3574c772" providerId="ADAL" clId="{03B260B2-5418-4B54-A657-A5193B7FCF3E}" dt="2025-04-11T16:27:19.405" v="5199"/>
        <pc:sldMkLst>
          <pc:docMk/>
          <pc:sldMk cId="1119423773" sldId="4948"/>
        </pc:sldMkLst>
      </pc:sldChg>
      <pc:sldChg chg="add ord modNotesTx">
        <pc:chgData name="Renee Luque" userId="24b01a1d-1c91-492f-b0ec-f8dd3574c772" providerId="ADAL" clId="{03B260B2-5418-4B54-A657-A5193B7FCF3E}" dt="2025-04-11T21:20:38.862" v="6349"/>
        <pc:sldMkLst>
          <pc:docMk/>
          <pc:sldMk cId="2859400072" sldId="4958"/>
        </pc:sldMkLst>
      </pc:sldChg>
      <pc:sldChg chg="delSp add mod ord modNotesTx">
        <pc:chgData name="Renee Luque" userId="24b01a1d-1c91-492f-b0ec-f8dd3574c772" providerId="ADAL" clId="{03B260B2-5418-4B54-A657-A5193B7FCF3E}" dt="2025-04-11T21:57:21.235" v="6664" actId="20577"/>
        <pc:sldMkLst>
          <pc:docMk/>
          <pc:sldMk cId="2243792340" sldId="4960"/>
        </pc:sldMkLst>
      </pc:sldChg>
      <pc:sldChg chg="addSp delSp modSp add mod ord modNotesTx">
        <pc:chgData name="Renee Luque" userId="24b01a1d-1c91-492f-b0ec-f8dd3574c772" providerId="ADAL" clId="{03B260B2-5418-4B54-A657-A5193B7FCF3E}" dt="2025-04-11T15:56:58.806" v="4850" actId="5793"/>
        <pc:sldMkLst>
          <pc:docMk/>
          <pc:sldMk cId="2958088692" sldId="4963"/>
        </pc:sldMkLst>
        <pc:spChg chg="add del mod">
          <ac:chgData name="Renee Luque" userId="24b01a1d-1c91-492f-b0ec-f8dd3574c772" providerId="ADAL" clId="{03B260B2-5418-4B54-A657-A5193B7FCF3E}" dt="2025-04-11T15:49:25.664" v="4728" actId="20577"/>
          <ac:spMkLst>
            <pc:docMk/>
            <pc:sldMk cId="2958088692" sldId="4963"/>
            <ac:spMk id="3" creationId="{F9D85207-10B1-3F20-F610-49C5778F42B4}"/>
          </ac:spMkLst>
        </pc:spChg>
      </pc:sldChg>
      <pc:sldChg chg="delSp add mod modNotesTx">
        <pc:chgData name="Renee Luque" userId="24b01a1d-1c91-492f-b0ec-f8dd3574c772" providerId="ADAL" clId="{03B260B2-5418-4B54-A657-A5193B7FCF3E}" dt="2025-04-11T15:11:21.243" v="3760" actId="478"/>
        <pc:sldMkLst>
          <pc:docMk/>
          <pc:sldMk cId="2098257908" sldId="4968"/>
        </pc:sldMkLst>
      </pc:sldChg>
      <pc:sldChg chg="addSp delSp modSp new del mod modClrScheme chgLayout">
        <pc:chgData name="Renee Luque" userId="24b01a1d-1c91-492f-b0ec-f8dd3574c772" providerId="ADAL" clId="{03B260B2-5418-4B54-A657-A5193B7FCF3E}" dt="2025-04-11T15:30:52.827" v="4465" actId="2696"/>
        <pc:sldMkLst>
          <pc:docMk/>
          <pc:sldMk cId="1234412943" sldId="4969"/>
        </pc:sldMkLst>
      </pc:sldChg>
      <pc:sldChg chg="delSp modSp add mod ord modNotesTx">
        <pc:chgData name="Renee Luque" userId="24b01a1d-1c91-492f-b0ec-f8dd3574c772" providerId="ADAL" clId="{03B260B2-5418-4B54-A657-A5193B7FCF3E}" dt="2025-04-14T21:43:13.404" v="7699" actId="20577"/>
        <pc:sldMkLst>
          <pc:docMk/>
          <pc:sldMk cId="4016421822" sldId="4970"/>
        </pc:sldMkLst>
        <pc:spChg chg="mod">
          <ac:chgData name="Renee Luque" userId="24b01a1d-1c91-492f-b0ec-f8dd3574c772" providerId="ADAL" clId="{03B260B2-5418-4B54-A657-A5193B7FCF3E}" dt="2025-04-11T15:31:46.428" v="4525" actId="20577"/>
          <ac:spMkLst>
            <pc:docMk/>
            <pc:sldMk cId="4016421822" sldId="4970"/>
            <ac:spMk id="3" creationId="{366BE501-E719-E261-76AE-629FA4E27E00}"/>
          </ac:spMkLst>
        </pc:spChg>
      </pc:sldChg>
      <pc:sldChg chg="addSp delSp modSp new del mod modClrScheme chgLayout">
        <pc:chgData name="Renee Luque" userId="24b01a1d-1c91-492f-b0ec-f8dd3574c772" providerId="ADAL" clId="{03B260B2-5418-4B54-A657-A5193B7FCF3E}" dt="2025-04-11T16:12:59.619" v="4856" actId="2696"/>
        <pc:sldMkLst>
          <pc:docMk/>
          <pc:sldMk cId="2539201686" sldId="4971"/>
        </pc:sldMkLst>
      </pc:sldChg>
      <pc:sldChg chg="addSp delSp modSp new del mod modClrScheme chgLayout">
        <pc:chgData name="Renee Luque" userId="24b01a1d-1c91-492f-b0ec-f8dd3574c772" providerId="ADAL" clId="{03B260B2-5418-4B54-A657-A5193B7FCF3E}" dt="2025-04-11T15:47:44.699" v="4668" actId="2696"/>
        <pc:sldMkLst>
          <pc:docMk/>
          <pc:sldMk cId="3597142057" sldId="4971"/>
        </pc:sldMkLst>
      </pc:sldChg>
      <pc:sldChg chg="delSp add mod modNotesTx">
        <pc:chgData name="Renee Luque" userId="24b01a1d-1c91-492f-b0ec-f8dd3574c772" providerId="ADAL" clId="{03B260B2-5418-4B54-A657-A5193B7FCF3E}" dt="2025-04-11T16:17:56.317" v="5018"/>
        <pc:sldMkLst>
          <pc:docMk/>
          <pc:sldMk cId="1362190153" sldId="4974"/>
        </pc:sldMkLst>
      </pc:sldChg>
      <pc:sldChg chg="addSp delSp modSp new del mod modClrScheme chgLayout">
        <pc:chgData name="Renee Luque" userId="24b01a1d-1c91-492f-b0ec-f8dd3574c772" providerId="ADAL" clId="{03B260B2-5418-4B54-A657-A5193B7FCF3E}" dt="2025-04-11T22:28:09.725" v="7518" actId="2696"/>
        <pc:sldMkLst>
          <pc:docMk/>
          <pc:sldMk cId="184248541" sldId="4975"/>
        </pc:sldMkLst>
      </pc:sldChg>
      <pc:sldChg chg="addSp delSp modSp new del mod chgLayout">
        <pc:chgData name="Renee Luque" userId="24b01a1d-1c91-492f-b0ec-f8dd3574c772" providerId="ADAL" clId="{03B260B2-5418-4B54-A657-A5193B7FCF3E}" dt="2025-04-11T21:17:30.279" v="6292" actId="2696"/>
        <pc:sldMkLst>
          <pc:docMk/>
          <pc:sldMk cId="273209436" sldId="4975"/>
        </pc:sldMkLst>
      </pc:sldChg>
      <pc:sldChg chg="addSp delSp modSp new del mod modClrScheme chgLayout">
        <pc:chgData name="Renee Luque" userId="24b01a1d-1c91-492f-b0ec-f8dd3574c772" providerId="ADAL" clId="{03B260B2-5418-4B54-A657-A5193B7FCF3E}" dt="2025-04-11T16:25:19.136" v="5168" actId="2696"/>
        <pc:sldMkLst>
          <pc:docMk/>
          <pc:sldMk cId="638050228" sldId="4975"/>
        </pc:sldMkLst>
      </pc:sldChg>
      <pc:sldChg chg="addSp delSp modSp new del mod modClrScheme chgLayout">
        <pc:chgData name="Renee Luque" userId="24b01a1d-1c91-492f-b0ec-f8dd3574c772" providerId="ADAL" clId="{03B260B2-5418-4B54-A657-A5193B7FCF3E}" dt="2025-04-11T21:54:56.073" v="6579" actId="2696"/>
        <pc:sldMkLst>
          <pc:docMk/>
          <pc:sldMk cId="3243699487" sldId="4975"/>
        </pc:sldMkLst>
      </pc:sldChg>
      <pc:sldChg chg="addSp delSp modSp new del mod modClrScheme chgLayout">
        <pc:chgData name="Renee Luque" userId="24b01a1d-1c91-492f-b0ec-f8dd3574c772" providerId="ADAL" clId="{03B260B2-5418-4B54-A657-A5193B7FCF3E}" dt="2025-04-11T18:21:19.336" v="5911" actId="2696"/>
        <pc:sldMkLst>
          <pc:docMk/>
          <pc:sldMk cId="3688587086" sldId="4975"/>
        </pc:sldMkLst>
      </pc:sldChg>
      <pc:sldMasterChg chg="delSldLayout">
        <pc:chgData name="Renee Luque" userId="24b01a1d-1c91-492f-b0ec-f8dd3574c772" providerId="ADAL" clId="{03B260B2-5418-4B54-A657-A5193B7FCF3E}" dt="2025-04-11T15:47:44.699" v="4668" actId="2696"/>
        <pc:sldMasterMkLst>
          <pc:docMk/>
          <pc:sldMasterMk cId="2510464628" sldId="2147483648"/>
        </pc:sldMasterMkLst>
        <pc:sldLayoutChg chg="del">
          <pc:chgData name="Renee Luque" userId="24b01a1d-1c91-492f-b0ec-f8dd3574c772" providerId="ADAL" clId="{03B260B2-5418-4B54-A657-A5193B7FCF3E}" dt="2025-04-11T15:10:50.375" v="3758" actId="2696"/>
          <pc:sldLayoutMkLst>
            <pc:docMk/>
            <pc:sldMasterMk cId="2510464628" sldId="2147483648"/>
            <pc:sldLayoutMk cId="2034734807" sldId="2147483696"/>
          </pc:sldLayoutMkLst>
        </pc:sldLayoutChg>
        <pc:sldLayoutChg chg="del">
          <pc:chgData name="Renee Luque" userId="24b01a1d-1c91-492f-b0ec-f8dd3574c772" providerId="ADAL" clId="{03B260B2-5418-4B54-A657-A5193B7FCF3E}" dt="2025-04-11T15:47:44.699" v="4668" actId="2696"/>
          <pc:sldLayoutMkLst>
            <pc:docMk/>
            <pc:sldMasterMk cId="2510464628" sldId="2147483648"/>
            <pc:sldLayoutMk cId="1198785692" sldId="2147483697"/>
          </pc:sldLayoutMkLst>
        </pc:sldLayoutChg>
      </pc:sldMasterChg>
      <pc:sldMasterChg chg="delSldLayout">
        <pc:chgData name="Renee Luque" userId="24b01a1d-1c91-492f-b0ec-f8dd3574c772" providerId="ADAL" clId="{03B260B2-5418-4B54-A657-A5193B7FCF3E}" dt="2025-04-11T21:54:56.073" v="6579" actId="2696"/>
        <pc:sldMasterMkLst>
          <pc:docMk/>
          <pc:sldMasterMk cId="3997416239" sldId="2147483729"/>
        </pc:sldMasterMkLst>
        <pc:sldLayoutChg chg="del">
          <pc:chgData name="Renee Luque" userId="24b01a1d-1c91-492f-b0ec-f8dd3574c772" providerId="ADAL" clId="{03B260B2-5418-4B54-A657-A5193B7FCF3E}" dt="2025-04-11T16:25:19.136" v="5168" actId="2696"/>
          <pc:sldLayoutMkLst>
            <pc:docMk/>
            <pc:sldMasterMk cId="3997416239" sldId="2147483729"/>
            <pc:sldLayoutMk cId="3769058620" sldId="2147483752"/>
          </pc:sldLayoutMkLst>
        </pc:sldLayoutChg>
        <pc:sldLayoutChg chg="del">
          <pc:chgData name="Renee Luque" userId="24b01a1d-1c91-492f-b0ec-f8dd3574c772" providerId="ADAL" clId="{03B260B2-5418-4B54-A657-A5193B7FCF3E}" dt="2025-04-11T21:54:56.073" v="6579" actId="2696"/>
          <pc:sldLayoutMkLst>
            <pc:docMk/>
            <pc:sldMasterMk cId="3997416239" sldId="2147483729"/>
            <pc:sldLayoutMk cId="460537503" sldId="2147483753"/>
          </pc:sldLayoutMkLst>
        </pc:sldLayoutChg>
      </pc:sldMasterChg>
    </pc:docChg>
  </pc:docChgLst>
  <pc:docChgLst>
    <pc:chgData name="Carlee O'Keefe" userId="3bec69d1-c966-4e26-8ffe-3a127ac45e11" providerId="ADAL" clId="{86350011-207A-4B88-8427-9EDCEAF85D66}"/>
    <pc:docChg chg="undo redo custSel addSld delSld modSld">
      <pc:chgData name="Carlee O'Keefe" userId="3bec69d1-c966-4e26-8ffe-3a127ac45e11" providerId="ADAL" clId="{86350011-207A-4B88-8427-9EDCEAF85D66}" dt="2025-04-22T21:47:13.904" v="15" actId="13926"/>
      <pc:docMkLst>
        <pc:docMk/>
      </pc:docMkLst>
      <pc:sldChg chg="modSp mod">
        <pc:chgData name="Carlee O'Keefe" userId="3bec69d1-c966-4e26-8ffe-3a127ac45e11" providerId="ADAL" clId="{86350011-207A-4B88-8427-9EDCEAF85D66}" dt="2025-04-22T21:46:48.401" v="13" actId="13926"/>
        <pc:sldMkLst>
          <pc:docMk/>
          <pc:sldMk cId="511911326" sldId="427"/>
        </pc:sldMkLst>
        <pc:spChg chg="mod">
          <ac:chgData name="Carlee O'Keefe" userId="3bec69d1-c966-4e26-8ffe-3a127ac45e11" providerId="ADAL" clId="{86350011-207A-4B88-8427-9EDCEAF85D66}" dt="2025-04-22T21:46:48.401" v="13" actId="13926"/>
          <ac:spMkLst>
            <pc:docMk/>
            <pc:sldMk cId="511911326" sldId="427"/>
            <ac:spMk id="4" creationId="{00000000-0000-0000-0000-000000000000}"/>
          </ac:spMkLst>
        </pc:spChg>
      </pc:sldChg>
      <pc:sldChg chg="modSp mod">
        <pc:chgData name="Carlee O'Keefe" userId="3bec69d1-c966-4e26-8ffe-3a127ac45e11" providerId="ADAL" clId="{86350011-207A-4B88-8427-9EDCEAF85D66}" dt="2025-04-22T21:38:48.641" v="5" actId="13926"/>
        <pc:sldMkLst>
          <pc:docMk/>
          <pc:sldMk cId="2277704163" sldId="438"/>
        </pc:sldMkLst>
        <pc:spChg chg="mod">
          <ac:chgData name="Carlee O'Keefe" userId="3bec69d1-c966-4e26-8ffe-3a127ac45e11" providerId="ADAL" clId="{86350011-207A-4B88-8427-9EDCEAF85D66}" dt="2025-04-22T21:38:48.641" v="5" actId="13926"/>
          <ac:spMkLst>
            <pc:docMk/>
            <pc:sldMk cId="2277704163" sldId="438"/>
            <ac:spMk id="4" creationId="{00000000-0000-0000-0000-000000000000}"/>
          </ac:spMkLst>
        </pc:spChg>
      </pc:sldChg>
      <pc:sldChg chg="modNotesTx">
        <pc:chgData name="Carlee O'Keefe" userId="3bec69d1-c966-4e26-8ffe-3a127ac45e11" providerId="ADAL" clId="{86350011-207A-4B88-8427-9EDCEAF85D66}" dt="2025-04-22T20:01:36.097" v="4" actId="20577"/>
        <pc:sldMkLst>
          <pc:docMk/>
          <pc:sldMk cId="805554017" sldId="4899"/>
        </pc:sldMkLst>
      </pc:sldChg>
      <pc:sldChg chg="modSp mod">
        <pc:chgData name="Carlee O'Keefe" userId="3bec69d1-c966-4e26-8ffe-3a127ac45e11" providerId="ADAL" clId="{86350011-207A-4B88-8427-9EDCEAF85D66}" dt="2025-04-22T21:47:13.904" v="15" actId="13926"/>
        <pc:sldMkLst>
          <pc:docMk/>
          <pc:sldMk cId="1489839278" sldId="4975"/>
        </pc:sldMkLst>
        <pc:spChg chg="mod">
          <ac:chgData name="Carlee O'Keefe" userId="3bec69d1-c966-4e26-8ffe-3a127ac45e11" providerId="ADAL" clId="{86350011-207A-4B88-8427-9EDCEAF85D66}" dt="2025-04-22T21:47:13.904" v="15" actId="13926"/>
          <ac:spMkLst>
            <pc:docMk/>
            <pc:sldMk cId="1489839278" sldId="4975"/>
            <ac:spMk id="4" creationId="{DD01B112-6331-1774-CCED-D0BD57332D05}"/>
          </ac:spMkLst>
        </pc:spChg>
      </pc:sldChg>
      <pc:sldChg chg="new del">
        <pc:chgData name="Carlee O'Keefe" userId="3bec69d1-c966-4e26-8ffe-3a127ac45e11" providerId="ADAL" clId="{86350011-207A-4B88-8427-9EDCEAF85D66}" dt="2025-04-22T20:01:27.788" v="2" actId="680"/>
        <pc:sldMkLst>
          <pc:docMk/>
          <pc:sldMk cId="2507310462" sldId="4976"/>
        </pc:sldMkLst>
      </pc:sldChg>
    </pc:docChg>
  </pc:docChgLst>
  <pc:docChgLst>
    <pc:chgData name="Isis Greenspan" userId="464bb143-1349-4605-a567-29b98f388ffb" providerId="ADAL" clId="{AB7C1922-EBD1-486D-A7DB-A64D010F6CD3}"/>
    <pc:docChg chg="undo custSel addSld modSld">
      <pc:chgData name="Isis Greenspan" userId="464bb143-1349-4605-a567-29b98f388ffb" providerId="ADAL" clId="{AB7C1922-EBD1-486D-A7DB-A64D010F6CD3}" dt="2025-04-28T23:35:16.966" v="746" actId="20577"/>
      <pc:docMkLst>
        <pc:docMk/>
      </pc:docMkLst>
      <pc:sldChg chg="modSp mod">
        <pc:chgData name="Isis Greenspan" userId="464bb143-1349-4605-a567-29b98f388ffb" providerId="ADAL" clId="{AB7C1922-EBD1-486D-A7DB-A64D010F6CD3}" dt="2025-04-15T23:18:42.460" v="667" actId="13926"/>
        <pc:sldMkLst>
          <pc:docMk/>
          <pc:sldMk cId="511911326" sldId="427"/>
        </pc:sldMkLst>
        <pc:spChg chg="mod">
          <ac:chgData name="Isis Greenspan" userId="464bb143-1349-4605-a567-29b98f388ffb" providerId="ADAL" clId="{AB7C1922-EBD1-486D-A7DB-A64D010F6CD3}" dt="2025-04-15T23:18:42.460" v="667" actId="13926"/>
          <ac:spMkLst>
            <pc:docMk/>
            <pc:sldMk cId="511911326" sldId="427"/>
            <ac:spMk id="4" creationId="{00000000-0000-0000-0000-000000000000}"/>
          </ac:spMkLst>
        </pc:spChg>
        <pc:spChg chg="mod">
          <ac:chgData name="Isis Greenspan" userId="464bb143-1349-4605-a567-29b98f388ffb" providerId="ADAL" clId="{AB7C1922-EBD1-486D-A7DB-A64D010F6CD3}" dt="2025-04-14T21:57:58.176" v="495" actId="20577"/>
          <ac:spMkLst>
            <pc:docMk/>
            <pc:sldMk cId="511911326" sldId="427"/>
            <ac:spMk id="5" creationId="{43BE5C1A-EA07-9445-8F37-080203A43856}"/>
          </ac:spMkLst>
        </pc:spChg>
      </pc:sldChg>
      <pc:sldChg chg="modSp mod">
        <pc:chgData name="Isis Greenspan" userId="464bb143-1349-4605-a567-29b98f388ffb" providerId="ADAL" clId="{AB7C1922-EBD1-486D-A7DB-A64D010F6CD3}" dt="2025-04-15T22:42:10.631" v="506" actId="13926"/>
        <pc:sldMkLst>
          <pc:docMk/>
          <pc:sldMk cId="2277704163" sldId="438"/>
        </pc:sldMkLst>
        <pc:spChg chg="mod">
          <ac:chgData name="Isis Greenspan" userId="464bb143-1349-4605-a567-29b98f388ffb" providerId="ADAL" clId="{AB7C1922-EBD1-486D-A7DB-A64D010F6CD3}" dt="2025-04-15T22:42:10.631" v="506" actId="13926"/>
          <ac:spMkLst>
            <pc:docMk/>
            <pc:sldMk cId="2277704163" sldId="438"/>
            <ac:spMk id="4" creationId="{00000000-0000-0000-0000-000000000000}"/>
          </ac:spMkLst>
        </pc:spChg>
      </pc:sldChg>
      <pc:sldChg chg="modSp mod modNotesTx">
        <pc:chgData name="Isis Greenspan" userId="464bb143-1349-4605-a567-29b98f388ffb" providerId="ADAL" clId="{AB7C1922-EBD1-486D-A7DB-A64D010F6CD3}" dt="2025-04-28T23:35:16.966" v="746" actId="20577"/>
        <pc:sldMkLst>
          <pc:docMk/>
          <pc:sldMk cId="1620747956" sldId="3862"/>
        </pc:sldMkLst>
      </pc:sldChg>
      <pc:sldChg chg="modNotesTx">
        <pc:chgData name="Isis Greenspan" userId="464bb143-1349-4605-a567-29b98f388ffb" providerId="ADAL" clId="{AB7C1922-EBD1-486D-A7DB-A64D010F6CD3}" dt="2025-04-28T23:09:40.797" v="727" actId="115"/>
        <pc:sldMkLst>
          <pc:docMk/>
          <pc:sldMk cId="3826765142" sldId="3867"/>
        </pc:sldMkLst>
      </pc:sldChg>
      <pc:sldChg chg="modSp mod">
        <pc:chgData name="Isis Greenspan" userId="464bb143-1349-4605-a567-29b98f388ffb" providerId="ADAL" clId="{AB7C1922-EBD1-486D-A7DB-A64D010F6CD3}" dt="2025-04-28T23:33:34.941" v="738" actId="13926"/>
        <pc:sldMkLst>
          <pc:docMk/>
          <pc:sldMk cId="2784303186" sldId="3872"/>
        </pc:sldMkLst>
        <pc:spChg chg="mod">
          <ac:chgData name="Isis Greenspan" userId="464bb143-1349-4605-a567-29b98f388ffb" providerId="ADAL" clId="{AB7C1922-EBD1-486D-A7DB-A64D010F6CD3}" dt="2025-04-28T23:33:34.941" v="738" actId="13926"/>
          <ac:spMkLst>
            <pc:docMk/>
            <pc:sldMk cId="2784303186" sldId="3872"/>
            <ac:spMk id="4" creationId="{00000000-0000-0000-0000-000000000000}"/>
          </ac:spMkLst>
        </pc:spChg>
      </pc:sldChg>
      <pc:sldChg chg="modNotesTx">
        <pc:chgData name="Isis Greenspan" userId="464bb143-1349-4605-a567-29b98f388ffb" providerId="ADAL" clId="{AB7C1922-EBD1-486D-A7DB-A64D010F6CD3}" dt="2025-04-15T23:16:16.575" v="659" actId="20577"/>
        <pc:sldMkLst>
          <pc:docMk/>
          <pc:sldMk cId="469497704" sldId="4813"/>
        </pc:sldMkLst>
      </pc:sldChg>
      <pc:sldChg chg="modSp mod">
        <pc:chgData name="Isis Greenspan" userId="464bb143-1349-4605-a567-29b98f388ffb" providerId="ADAL" clId="{AB7C1922-EBD1-486D-A7DB-A64D010F6CD3}" dt="2025-04-11T23:16:43.870" v="376" actId="167"/>
        <pc:sldMkLst>
          <pc:docMk/>
          <pc:sldMk cId="704595705" sldId="4818"/>
        </pc:sldMkLst>
        <pc:spChg chg="ord">
          <ac:chgData name="Isis Greenspan" userId="464bb143-1349-4605-a567-29b98f388ffb" providerId="ADAL" clId="{AB7C1922-EBD1-486D-A7DB-A64D010F6CD3}" dt="2025-04-11T23:16:43.870" v="376" actId="167"/>
          <ac:spMkLst>
            <pc:docMk/>
            <pc:sldMk cId="704595705" sldId="4818"/>
            <ac:spMk id="3" creationId="{9DDCE1DE-9677-E846-D7DA-71B1153F5C3C}"/>
          </ac:spMkLst>
        </pc:spChg>
      </pc:sldChg>
      <pc:sldChg chg="modSp mod modNotes modNotesTx">
        <pc:chgData name="Isis Greenspan" userId="464bb143-1349-4605-a567-29b98f388ffb" providerId="ADAL" clId="{AB7C1922-EBD1-486D-A7DB-A64D010F6CD3}" dt="2025-04-14T16:46:54.639" v="387" actId="20577"/>
        <pc:sldMkLst>
          <pc:docMk/>
          <pc:sldMk cId="4081840929" sldId="4857"/>
        </pc:sldMkLst>
      </pc:sldChg>
      <pc:sldChg chg="modNotesTx">
        <pc:chgData name="Isis Greenspan" userId="464bb143-1349-4605-a567-29b98f388ffb" providerId="ADAL" clId="{AB7C1922-EBD1-486D-A7DB-A64D010F6CD3}" dt="2025-03-27T23:26:20.410" v="74" actId="20577"/>
        <pc:sldMkLst>
          <pc:docMk/>
          <pc:sldMk cId="3213519179" sldId="4863"/>
        </pc:sldMkLst>
      </pc:sldChg>
      <pc:sldChg chg="modSp mod modNotesTx">
        <pc:chgData name="Isis Greenspan" userId="464bb143-1349-4605-a567-29b98f388ffb" providerId="ADAL" clId="{AB7C1922-EBD1-486D-A7DB-A64D010F6CD3}" dt="2025-04-15T23:11:55.883" v="640" actId="20577"/>
        <pc:sldMkLst>
          <pc:docMk/>
          <pc:sldMk cId="32515225" sldId="4873"/>
        </pc:sldMkLst>
      </pc:sldChg>
      <pc:sldChg chg="modSp mod modNotesTx">
        <pc:chgData name="Isis Greenspan" userId="464bb143-1349-4605-a567-29b98f388ffb" providerId="ADAL" clId="{AB7C1922-EBD1-486D-A7DB-A64D010F6CD3}" dt="2025-04-28T22:53:57.075" v="698" actId="20577"/>
        <pc:sldMkLst>
          <pc:docMk/>
          <pc:sldMk cId="623654403" sldId="4876"/>
        </pc:sldMkLst>
        <pc:spChg chg="mod">
          <ac:chgData name="Isis Greenspan" userId="464bb143-1349-4605-a567-29b98f388ffb" providerId="ADAL" clId="{AB7C1922-EBD1-486D-A7DB-A64D010F6CD3}" dt="2025-04-07T20:08:29.285" v="175" actId="20577"/>
          <ac:spMkLst>
            <pc:docMk/>
            <pc:sldMk cId="623654403" sldId="4876"/>
            <ac:spMk id="4" creationId="{4D310883-A2AE-BD24-2A70-BCF86B95EBC8}"/>
          </ac:spMkLst>
        </pc:spChg>
      </pc:sldChg>
      <pc:sldChg chg="modNotesTx">
        <pc:chgData name="Isis Greenspan" userId="464bb143-1349-4605-a567-29b98f388ffb" providerId="ADAL" clId="{AB7C1922-EBD1-486D-A7DB-A64D010F6CD3}" dt="2025-03-27T22:46:46.272" v="9" actId="20577"/>
        <pc:sldMkLst>
          <pc:docMk/>
          <pc:sldMk cId="1988882944" sldId="4883"/>
        </pc:sldMkLst>
      </pc:sldChg>
      <pc:sldChg chg="modSp mod modNotes modNotesTx">
        <pc:chgData name="Isis Greenspan" userId="464bb143-1349-4605-a567-29b98f388ffb" providerId="ADAL" clId="{AB7C1922-EBD1-486D-A7DB-A64D010F6CD3}" dt="2025-04-15T23:01:48.271" v="587" actId="20577"/>
        <pc:sldMkLst>
          <pc:docMk/>
          <pc:sldMk cId="1835180226" sldId="4887"/>
        </pc:sldMkLst>
      </pc:sldChg>
      <pc:sldChg chg="modSp mod modNotesTx">
        <pc:chgData name="Isis Greenspan" userId="464bb143-1349-4605-a567-29b98f388ffb" providerId="ADAL" clId="{AB7C1922-EBD1-486D-A7DB-A64D010F6CD3}" dt="2025-03-27T23:31:48.123" v="108" actId="20577"/>
        <pc:sldMkLst>
          <pc:docMk/>
          <pc:sldMk cId="65654029" sldId="4892"/>
        </pc:sldMkLst>
      </pc:sldChg>
      <pc:sldChg chg="modSp mod modNotesTx">
        <pc:chgData name="Isis Greenspan" userId="464bb143-1349-4605-a567-29b98f388ffb" providerId="ADAL" clId="{AB7C1922-EBD1-486D-A7DB-A64D010F6CD3}" dt="2025-04-15T22:55:20.703" v="551" actId="20577"/>
        <pc:sldMkLst>
          <pc:docMk/>
          <pc:sldMk cId="1631111793" sldId="4897"/>
        </pc:sldMkLst>
        <pc:spChg chg="ord">
          <ac:chgData name="Isis Greenspan" userId="464bb143-1349-4605-a567-29b98f388ffb" providerId="ADAL" clId="{AB7C1922-EBD1-486D-A7DB-A64D010F6CD3}" dt="2025-04-11T23:16:48.940" v="377" actId="167"/>
          <ac:spMkLst>
            <pc:docMk/>
            <pc:sldMk cId="1631111793" sldId="4897"/>
            <ac:spMk id="3" creationId="{6ED3EB28-7ED9-AF0E-648A-B092816AB1C0}"/>
          </ac:spMkLst>
        </pc:spChg>
      </pc:sldChg>
      <pc:sldChg chg="modSp mod modNotesTx">
        <pc:chgData name="Isis Greenspan" userId="464bb143-1349-4605-a567-29b98f388ffb" providerId="ADAL" clId="{AB7C1922-EBD1-486D-A7DB-A64D010F6CD3}" dt="2025-04-15T22:55:42.205" v="555" actId="20577"/>
        <pc:sldMkLst>
          <pc:docMk/>
          <pc:sldMk cId="1017663614" sldId="4898"/>
        </pc:sldMkLst>
      </pc:sldChg>
      <pc:sldChg chg="addSp modSp mod">
        <pc:chgData name="Isis Greenspan" userId="464bb143-1349-4605-a567-29b98f388ffb" providerId="ADAL" clId="{AB7C1922-EBD1-486D-A7DB-A64D010F6CD3}" dt="2025-03-27T23:39:16.154" v="151" actId="3064"/>
        <pc:sldMkLst>
          <pc:docMk/>
          <pc:sldMk cId="805554017" sldId="4899"/>
        </pc:sldMkLst>
      </pc:sldChg>
      <pc:sldChg chg="modSp mod">
        <pc:chgData name="Isis Greenspan" userId="464bb143-1349-4605-a567-29b98f388ffb" providerId="ADAL" clId="{AB7C1922-EBD1-486D-A7DB-A64D010F6CD3}" dt="2025-04-04T18:47:46.771" v="171" actId="20577"/>
        <pc:sldMkLst>
          <pc:docMk/>
          <pc:sldMk cId="4255254968" sldId="4917"/>
        </pc:sldMkLst>
        <pc:spChg chg="mod">
          <ac:chgData name="Isis Greenspan" userId="464bb143-1349-4605-a567-29b98f388ffb" providerId="ADAL" clId="{AB7C1922-EBD1-486D-A7DB-A64D010F6CD3}" dt="2025-04-04T18:47:46.771" v="171" actId="20577"/>
          <ac:spMkLst>
            <pc:docMk/>
            <pc:sldMk cId="4255254968" sldId="4917"/>
            <ac:spMk id="2" creationId="{A9674DB7-FF68-05B5-5417-C08323AA0A00}"/>
          </ac:spMkLst>
        </pc:spChg>
      </pc:sldChg>
      <pc:sldChg chg="modSp mod modNotes modNotesTx">
        <pc:chgData name="Isis Greenspan" userId="464bb143-1349-4605-a567-29b98f388ffb" providerId="ADAL" clId="{AB7C1922-EBD1-486D-A7DB-A64D010F6CD3}" dt="2025-04-15T23:06:44.071" v="615" actId="20577"/>
        <pc:sldMkLst>
          <pc:docMk/>
          <pc:sldMk cId="821150591" sldId="4922"/>
        </pc:sldMkLst>
      </pc:sldChg>
      <pc:sldChg chg="modNotes modNotesTx">
        <pc:chgData name="Isis Greenspan" userId="464bb143-1349-4605-a567-29b98f388ffb" providerId="ADAL" clId="{AB7C1922-EBD1-486D-A7DB-A64D010F6CD3}" dt="2025-04-15T23:19:38.514" v="673" actId="20577"/>
        <pc:sldMkLst>
          <pc:docMk/>
          <pc:sldMk cId="1119423773" sldId="4948"/>
        </pc:sldMkLst>
      </pc:sldChg>
      <pc:sldChg chg="modNotesTx">
        <pc:chgData name="Isis Greenspan" userId="464bb143-1349-4605-a567-29b98f388ffb" providerId="ADAL" clId="{AB7C1922-EBD1-486D-A7DB-A64D010F6CD3}" dt="2025-04-11T23:04:32.945" v="332" actId="20577"/>
        <pc:sldMkLst>
          <pc:docMk/>
          <pc:sldMk cId="2243792340" sldId="4960"/>
        </pc:sldMkLst>
      </pc:sldChg>
      <pc:sldChg chg="modNotesTx">
        <pc:chgData name="Isis Greenspan" userId="464bb143-1349-4605-a567-29b98f388ffb" providerId="ADAL" clId="{AB7C1922-EBD1-486D-A7DB-A64D010F6CD3}" dt="2025-04-28T23:04:08.572" v="703" actId="20577"/>
        <pc:sldMkLst>
          <pc:docMk/>
          <pc:sldMk cId="2958088692" sldId="4963"/>
        </pc:sldMkLst>
      </pc:sldChg>
      <pc:sldChg chg="modNotes modNotesTx">
        <pc:chgData name="Isis Greenspan" userId="464bb143-1349-4605-a567-29b98f388ffb" providerId="ADAL" clId="{AB7C1922-EBD1-486D-A7DB-A64D010F6CD3}" dt="2025-04-28T23:34:26.794" v="742" actId="20577"/>
        <pc:sldMkLst>
          <pc:docMk/>
          <pc:sldMk cId="4016421822" sldId="4970"/>
        </pc:sldMkLst>
      </pc:sldChg>
      <pc:sldChg chg="modSp add mod">
        <pc:chgData name="Isis Greenspan" userId="464bb143-1349-4605-a567-29b98f388ffb" providerId="ADAL" clId="{AB7C1922-EBD1-486D-A7DB-A64D010F6CD3}" dt="2025-04-15T23:19:27.605" v="669" actId="20577"/>
        <pc:sldMkLst>
          <pc:docMk/>
          <pc:sldMk cId="1489839278" sldId="4975"/>
        </pc:sldMkLst>
        <pc:spChg chg="mod">
          <ac:chgData name="Isis Greenspan" userId="464bb143-1349-4605-a567-29b98f388ffb" providerId="ADAL" clId="{AB7C1922-EBD1-486D-A7DB-A64D010F6CD3}" dt="2025-04-15T23:19:27.605" v="669" actId="20577"/>
          <ac:spMkLst>
            <pc:docMk/>
            <pc:sldMk cId="1489839278" sldId="4975"/>
            <ac:spMk id="4" creationId="{DD01B112-6331-1774-CCED-D0BD57332D05}"/>
          </ac:spMkLst>
        </pc:spChg>
        <pc:spChg chg="mod">
          <ac:chgData name="Isis Greenspan" userId="464bb143-1349-4605-a567-29b98f388ffb" providerId="ADAL" clId="{AB7C1922-EBD1-486D-A7DB-A64D010F6CD3}" dt="2025-04-14T21:56:57.597" v="486" actId="20577"/>
          <ac:spMkLst>
            <pc:docMk/>
            <pc:sldMk cId="1489839278" sldId="4975"/>
            <ac:spMk id="5" creationId="{4485A830-4F50-6571-2F9A-D5E76C5B25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qg2XtA934rQ"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qg2XtA934rQ"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ncsacw.acf.hhs.gov/files/collaborative-capacity-module-6.pdf" TargetMode="External"/><Relationship Id="rId4" Type="http://schemas.openxmlformats.org/officeDocument/2006/relationships/hyperlink" Target="https://ncsacw.acf.hhs.gov/files/safety-and-risk-tip-sheet-2.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ssp.org/wp-content/uploads/2018/10/Making-the-Link_SOP.pdf" TargetMode="External"/><Relationship Id="rId4" Type="http://schemas.openxmlformats.org/officeDocument/2006/relationships/hyperlink" Target="https://capacity.childwelfare.gov/states/resources/protecting-children-strengthening-families-infographic"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apacity.childwelfare.gov/states/resources/protecting-children-strengthening-families-infographic"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ssp.org/wp-content/uploads/2018/10/Making-the-Link_SOP.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sacw.acf.hhs.gov/files/supervisor-guide-planning.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a.sdmdata.org/Definitions/SA/P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ida.nih.gov/publications/drugs-brains-behavior-science-addiction/treatment-recove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csacw.acf.hhs.gov/files/tips-engagement-families-508.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youtube.com/watch?v=YKYnQjrfnUY" TargetMode="External"/><Relationship Id="rId4" Type="http://schemas.openxmlformats.org/officeDocument/2006/relationships/hyperlink" Target="https://ncsacw.acf.hhs.gov/files/drug-testing-brief-2-508.pdf"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cf.hhs.gov/sites/default/files/documents/cb/im2002.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cf.hhs.gov/sites/default/files/documents/cb/im2002.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asey.org/media/20.07-QFF-SF-Family-Time.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LW7MP8n-Yw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LW7MP8n-Yw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spe.hhs.gov/sites/default/files/documents/faa1b19e66053008e89782914f0aa693/children-at-risk-of-sud.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lswec.berkeley.edu/sites/default/files/200_level_assessment_trainee_guide.12.31.2018.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csacw.acf.hhs.gov/files/toolkitpackage/misc/toolkit-glossary-508.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sacw.acf.hhs.gov/topics/safety-and-risk/safety-risk-video-s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a:t>
            </a:r>
            <a:r>
              <a:rPr lang="en-US" sz="1800" b="0" i="0" u="none" strike="noStrike">
                <a:solidFill>
                  <a:srgbClr val="000000"/>
                </a:solidFill>
                <a:effectLst/>
                <a:latin typeface="Arial" panose="020B0604020202020204" pitchFamily="34" charset="0"/>
              </a:rPr>
              <a:t>Your active participation in the various adult learning exercises is encouraged, leading </a:t>
            </a:r>
            <a:r>
              <a:rPr lang="en-US" b="0" i="0" u="none" strike="noStrike">
                <a:solidFill>
                  <a:srgbClr val="000000"/>
                </a:solidFill>
                <a:effectLst/>
                <a:latin typeface="Arial" panose="020B0604020202020204" pitchFamily="34" charset="0"/>
              </a:rPr>
              <a:t>to a more in-depth understanding about case planning considerations for families affected by parental substance use and co-occurring disorders.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00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6FCD-3260-44B5-4B6B-D0AF4EF3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46CB-BFDD-9162-83C1-75C7CED24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BDCD5-E9E2-DA4F-DBB0-36F29C41D0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Case planning for families affected by substance use and co-occurring disorders relies on us gathering accurate and comprehensive information to inform our assessment of safety and risk, as well as identifying strengths and areas of need. Previous modules of this toolkit have helped improve our awareness and understanding about substances and their effects, which in turn, help us better recognize potential indicators of use through our assessment of the home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Home conditions</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During your assessment of the home environment, you may discover conditions that are either unkept, disorganized, or lacking essentials like food, water, gas, or electricity.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Safety hazards</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There may be the addition of safety hazards due to makeshift manufacturing, which could look like the presence of hazardous chemicals and supplies, or unusual smells or odors.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Drug paraphernalia in the home</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Similarly, your assessment may discover the presence of drug paraphernalia in the home, including residuals of controlled substances or other contraband. As we know, family living arrangements are not monolithic, so obtaining information about who else resides or frequents the home can support your assessment of potential safety and risk factors.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 storage for controlled substances</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parents with medicinal cannabis, including states with legalized recreational cannabis, or opioid pain prescriptions, we would also be assessing for safe storage of these controlled substances to ensure they are kept out of reach and inaccessible to all children and adolescents residing in the home. Child welfare and community partner agencies often provide lockboxes and other hardware free of charge as part of their increased safety and harm reduction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 sleep space</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 additional consideration would be safe sleep practices for parents and their infants. This is especially important for parents with known or potential substance use histories as it provides an opportunity for awareness around the increased risks and dangers associated with co-sleeping, including sudden infant death syndrome.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Changes in home conditions that weren’t there before</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One final note on our assessment of home environments is just a reminder to stay mindful of any changes you may observe over time. Our work as child welfare workers involves initial assessments, but also just as importantly, ongoing, continual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 the condition of the home destabilizing?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 previous safety measures no longer in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What can this tell us about the safety and well-being of the children, parents, and other family members in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Center on Substance Abuse and Child Welfare:</a:t>
            </a:r>
            <a:r>
              <a:rPr kumimoji="0" lang="en-US" b="0"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3"/>
              </a:rPr>
              <a:t> </a:t>
            </a:r>
            <a:r>
              <a:rPr kumimoji="0" lang="en-US" b="0" i="1"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3"/>
              </a:rPr>
              <a:t>Planning for Safety in Cases When Parental Substance Use Disorder is Present</a:t>
            </a:r>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u="sng"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F101DE9-9BF0-1371-CEC6-D46EE2E41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84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we are concerned about a parent’s substance use or co-occurring disorder and assessing a child’s safety, we should consider the following factors related to the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Age of the child</a:t>
            </a: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Younger children are naturally more dependent on their parents for their basic needs. For infants and very young children, there is total reliance on their parents, as they do not have the capacity to protect themselves. Older children have more of an ability to keep themselves safe and communicate with others if in need of help. However, each developmental stage presents a challenge related to parental substance use and co-occurring disorders and should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Special needs of the child</a:t>
            </a: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Children with special needs may be at higher risk due to the complexities of their daily caretaking, higher levels of parental stress, and subsequent effects on the parent’s recovery and stability. This reinforces the need for thorough developmental screening and assessments, including our own awareness and understanding of the unique challenges of special needs children and families to inform objective decision-making as it relates to potential safety and risk, including areas of strengths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Child’s visibility in the community</a:t>
            </a: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Children that are visible in the community through attending school, childcare, or other community activities have more exposure which can enhance their safety. Relationships formed in these settings allow children to harm and talk about what might be going on at home to a caring or trusting adult. This in turn, also provides an opportunity for the caring or trusting adult to watch for potential risk factors or threats of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Level of parent-child interaction</a:t>
            </a: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We should observe the parent-child relationship and interactions as part of an ongoing assessment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parent responsive to their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Does the child go to the parent for comfort or guidance?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Staying attune with the parent-child relationship can help us identify more subtle threats of harm and eventually can be part of safety planning and improving caregiver protective capacities and protective factors for the family. More on these in just a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kern="100" dirty="0" err="1">
                <a:effectLst/>
                <a:latin typeface="Arial" panose="020B0604020202020204" pitchFamily="34" charset="0"/>
                <a:ea typeface="Aptos" panose="020B0004020202020204" pitchFamily="34" charset="0"/>
                <a:cs typeface="Arial" panose="020B0604020202020204" pitchFamily="34" charset="0"/>
              </a:rPr>
              <a:t>2022b</a:t>
            </a:r>
            <a:r>
              <a:rPr lang="en-US" sz="1200" kern="100" dirty="0">
                <a:effectLst/>
                <a:latin typeface="Arial" panose="020B0604020202020204" pitchFamily="34" charset="0"/>
                <a:ea typeface="Aptos" panose="020B000402020202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pP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200" kern="100" dirty="0" err="1">
                <a:effectLst/>
                <a:latin typeface="Arial" panose="020B0604020202020204" pitchFamily="34" charset="0"/>
                <a:ea typeface="Aptos" panose="020B0004020202020204" pitchFamily="34" charset="0"/>
                <a:cs typeface="Arial" panose="020B0604020202020204" pitchFamily="34" charset="0"/>
              </a:rPr>
              <a:t>2022b</a:t>
            </a:r>
            <a:r>
              <a:rPr lang="en-US" sz="1200" kern="100" dirty="0">
                <a:effectLst/>
                <a:latin typeface="Arial" panose="020B0604020202020204" pitchFamily="34" charset="0"/>
                <a:ea typeface="Aptos" panose="020B0004020202020204" pitchFamily="34" charset="0"/>
                <a:cs typeface="Arial" panose="020B0604020202020204" pitchFamily="34" charset="0"/>
              </a:rPr>
              <a:t>). </a:t>
            </a:r>
            <a:r>
              <a:rPr lang="en-US" sz="1200" i="1" kern="100" dirty="0">
                <a:effectLst/>
                <a:latin typeface="Arial" panose="020B0604020202020204" pitchFamily="34" charset="0"/>
                <a:ea typeface="Aptos" panose="020B0004020202020204" pitchFamily="34" charset="0"/>
                <a:cs typeface="Arial" panose="020B0604020202020204" pitchFamily="34" charset="0"/>
              </a:rPr>
              <a:t>Identifying safety and protective capacities for families with parental substance use disorders and child welfare involvement. </a:t>
            </a:r>
            <a:r>
              <a:rPr lang="en-US" sz="1200"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sz="1200" kern="100" dirty="0">
                <a:effectLst/>
                <a:latin typeface="Arial" panose="020B0604020202020204" pitchFamily="34" charset="0"/>
                <a:ea typeface="Aptos" panose="020B0004020202020204" pitchFamily="34" charset="0"/>
                <a:cs typeface="Arial" panose="020B0604020202020204" pitchFamily="34" charset="0"/>
              </a:rPr>
              <a:t>.</a:t>
            </a:r>
            <a:r>
              <a:rPr lang="en-US" sz="1200" i="1" kern="100" dirty="0">
                <a:effectLst/>
                <a:latin typeface="Arial" panose="020B0604020202020204" pitchFamily="34" charset="0"/>
                <a:ea typeface="Aptos" panose="020B0004020202020204" pitchFamily="34" charset="0"/>
                <a:cs typeface="Arial" panose="020B0604020202020204" pitchFamily="34" charset="0"/>
              </a:rPr>
              <a:t> </a:t>
            </a:r>
            <a:r>
              <a:rPr lang="pt-BR"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https://ncsacw.acf.hhs.gov/files/safety-and-risk-tip-sheet-1.pdf</a:t>
            </a:r>
            <a:r>
              <a:rPr lang="pt-BR" sz="1200" kern="100" dirty="0">
                <a:effectLst/>
                <a:latin typeface="Arial" panose="020B0604020202020204" pitchFamily="34" charset="0"/>
                <a:ea typeface="Aptos" panose="020B0004020202020204" pitchFamily="34" charset="0"/>
                <a:cs typeface="Arial" panose="020B0604020202020204" pitchFamily="34" charset="0"/>
              </a:rPr>
              <a:t> </a:t>
            </a:r>
            <a:endParaRPr lang="en-US" sz="1200" dirty="0">
              <a:effectLst/>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11</a:t>
            </a:fld>
            <a:endParaRPr lang="en-US"/>
          </a:p>
        </p:txBody>
      </p:sp>
    </p:spTree>
    <p:extLst>
      <p:ext uri="{BB962C8B-B14F-4D97-AF65-F5344CB8AC3E}">
        <p14:creationId xmlns:p14="http://schemas.microsoft.com/office/powerpoint/2010/main" val="412890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2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When assessing child safety, we also want to observe factors specific to the parents and family members:</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Is the parent asking for help or in treatment now? </a:t>
            </a:r>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Do they recognize they need treatment? </a:t>
            </a:r>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Do they have a history of reaching out for help in the past? </a:t>
            </a:r>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Do they have any past recovery time? </a:t>
            </a:r>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Does the parent understand how their substance use, or mental disorder affects their children? </a:t>
            </a:r>
            <a:r>
              <a:rPr lang="en-US" b="0" i="0" dirty="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None/>
            </a:pP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All of these indicators help us better understand how the parent has responded in the past, through both their actions or inactions, and gives indication on how they might engage in services and treatment in the future. </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In addition, one of the most concrete forms of protection for children affected by parental substance use or co-occurring disorders is their family’s access to natural support systems. Our assessment should explore the extent of the parent’s relationships with extended family, friends, faith-based, or recovery-oriented communities. This includes the presence or potential for an identified supportive caregiver to allow children to safely remain at home. These along with other family strengths or protective capacities, help mitigate identified safety and risk factors. Let’s spend some more time amplifying the message about these capacities.</a:t>
            </a: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a:t>
            </a:r>
            <a:r>
              <a:rPr lang="en-US" b="0" i="1" u="sng" strike="noStrike" dirty="0">
                <a:solidFill>
                  <a:srgbClr val="5351AF"/>
                </a:solidFill>
                <a:effectLst/>
                <a:latin typeface="Arial" panose="020B0604020202020204" pitchFamily="34" charset="0"/>
                <a:cs typeface="Arial" panose="020B0604020202020204" pitchFamily="34" charset="0"/>
                <a:hlinkClick r:id="rId3"/>
              </a:rPr>
              <a:t>Planning for Safety in Cases When Parental Substance Use Disorder is Present</a:t>
            </a:r>
            <a:r>
              <a:rPr lang="en-US" b="0" i="1" u="none" strike="noStrike" dirty="0">
                <a:solidFill>
                  <a:srgbClr val="0000FF"/>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(2023)</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Child Welfare &amp; Planning for Safety: A Collaborative Approach for Families with Parental Substance Use Disorders and Child Welfare Involvement</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endParaRPr lang="en-US"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(National Center on Substance Abuse and Child Welfare,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2022a</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a:t>
            </a:r>
            <a:r>
              <a:rPr lang="en-US" b="0" i="0" u="none" strike="noStrike" dirty="0" err="1">
                <a:solidFill>
                  <a:srgbClr val="000000"/>
                </a:solidFill>
                <a:effectLst/>
                <a:latin typeface="Arial" panose="020B0604020202020204" pitchFamily="34" charset="0"/>
                <a:cs typeface="Arial" panose="020B0604020202020204" pitchFamily="34" charset="0"/>
              </a:rPr>
              <a:t>2022a</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1" u="none" strike="noStrike" dirty="0">
                <a:solidFill>
                  <a:srgbClr val="000000"/>
                </a:solidFill>
                <a:effectLst/>
                <a:latin typeface="Arial" panose="020B0604020202020204" pitchFamily="34" charset="0"/>
                <a:cs typeface="Arial" panose="020B0604020202020204" pitchFamily="34" charset="0"/>
              </a:rPr>
              <a:t>Frontline collaborative efforts: Establishing comprehensive assessment procedures and promoting family engagement into services.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 </a:t>
            </a:r>
            <a:r>
              <a:rPr lang="en-US" b="0" u="sng" strike="noStrike" dirty="0">
                <a:solidFill>
                  <a:srgbClr val="5351AF"/>
                </a:solidFill>
                <a:effectLst/>
                <a:latin typeface="Arial" panose="020B0604020202020204" pitchFamily="34" charset="0"/>
                <a:cs typeface="Arial" panose="020B0604020202020204" pitchFamily="34" charset="0"/>
                <a:hlinkClick r:id="rId5"/>
              </a:rPr>
              <a:t>https://ncsacw.acf.hhs.gov/files/collaborative-capacity-module-6.pdf</a:t>
            </a:r>
            <a:endParaRPr kumimoji="0" lang="en-US"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9785-B3F7-1572-D508-D747F3197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5FC4-E3B9-2D9F-B53C-BBA592968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F603F-1E2D-0994-7C69-E46527323E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rPr>
              <a:t>Caregiver protective capacities, or parental strengths, refer to behavioral, cognitive, and emotional characteristics that can specifically and directly be associated with a person's protective behavior toward their child. These qualities can be observed, understood, and demonstrated as part of a parent's thinking, feelings, and actions. Protective capacities speak to the ability to act on behalf of a child to ensure their immediate and ongoing safety. In summary, caregiver protective capacities serve as the framework for our continuous assessment of child safety and risk:</a:t>
            </a:r>
            <a:endParaRPr lang="en-US" b="0" i="0" dirty="0">
              <a:solidFill>
                <a:srgbClr val="000000"/>
              </a:solidFill>
              <a:effectLst/>
              <a:latin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b="0" i="0" u="sng" dirty="0">
                <a:solidFill>
                  <a:srgbClr val="000000"/>
                </a:solidFill>
                <a:effectLst/>
                <a:latin typeface="Arial" panose="020B0604020202020204" pitchFamily="34" charset="0"/>
                <a:cs typeface="Arial" panose="020B0604020202020204" pitchFamily="34" charset="0"/>
              </a:rPr>
              <a:t>Behavioral</a:t>
            </a:r>
            <a:r>
              <a:rPr lang="en-US" b="0" i="0" dirty="0">
                <a:solidFill>
                  <a:srgbClr val="000000"/>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rPr>
              <a:t>Behavioral protective capacities represent the ability to control impulses, act on behalf of, or adapt to the needs of the child, including setting the child’s needs before one’s own.</a:t>
            </a: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sng" strike="noStrike" dirty="0">
                <a:solidFill>
                  <a:srgbClr val="000000"/>
                </a:solidFill>
                <a:effectLst/>
                <a:latin typeface="Arial" panose="020B0604020202020204" pitchFamily="34" charset="0"/>
                <a:cs typeface="Arial" panose="020B0604020202020204" pitchFamily="34" charset="0"/>
              </a:rPr>
              <a:t>Cognitive</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rPr>
              <a:t>Cognitive protective capacities represent the ability to recognize and understand potential threats of harm and the need for child safety, including one’s own role in ensuring a child’s protection.</a:t>
            </a:r>
            <a:endParaRPr lang="en-US" b="0" i="0" u="none" strike="noStrike" dirty="0">
              <a:solidFill>
                <a:srgbClr val="000000"/>
              </a:solidFill>
              <a:effectLst/>
              <a:latin typeface="Arial" panose="020B0604020202020204" pitchFamily="34" charset="0"/>
              <a:cs typeface="Arial" panose="020B0604020202020204" pitchFamily="34" charset="0"/>
            </a:endParaRP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sng" strike="noStrike" dirty="0">
                <a:solidFill>
                  <a:srgbClr val="000000"/>
                </a:solidFill>
                <a:effectLst/>
                <a:latin typeface="Arial" panose="020B0604020202020204" pitchFamily="34" charset="0"/>
                <a:cs typeface="Arial" panose="020B0604020202020204" pitchFamily="34" charset="0"/>
              </a:rPr>
              <a:t>Emotional</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rPr>
              <a:t>Emotional protective capacities represent a parent’s ability to meet their own emotional needs, while demonstrating resilience and expressing unconditional love and empathy for their children.</a:t>
            </a:r>
            <a:endParaRPr lang="en-US" b="0" i="0" dirty="0">
              <a:solidFill>
                <a:srgbClr val="000000"/>
              </a:solidFill>
              <a:effectLst/>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Identifying Safety and Protective Capacities for Families with Parental Substance Use Disorders and Child Welfare Involvement</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(Capacity Building Center for States, 2016; Center for the Study of Social Policy,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a:lnSpc>
                <a:spcPct val="100000"/>
              </a:lnSpc>
            </a:pPr>
            <a:r>
              <a:rPr lang="en-US" kern="100" dirty="0">
                <a:effectLst/>
                <a:latin typeface="Arial" panose="020B0604020202020204" pitchFamily="34" charset="0"/>
                <a:ea typeface="Aptos" panose="020B0004020202020204" pitchFamily="34" charset="0"/>
                <a:cs typeface="Arial" panose="020B0604020202020204" pitchFamily="34" charset="0"/>
              </a:rPr>
              <a:t>Capacity Building Center for States. (2016). </a:t>
            </a:r>
            <a:r>
              <a:rPr lang="en-US" i="1" kern="100" dirty="0">
                <a:effectLst/>
                <a:latin typeface="Arial" panose="020B0604020202020204" pitchFamily="34" charset="0"/>
                <a:ea typeface="Aptos" panose="020B0004020202020204" pitchFamily="34" charset="0"/>
                <a:cs typeface="Arial" panose="020B0604020202020204" pitchFamily="34" charset="0"/>
              </a:rPr>
              <a:t>Protective factors and protective capacities: Common ground for protecting children and strengthening families</a:t>
            </a:r>
            <a:r>
              <a:rPr lang="en-US" kern="100" dirty="0">
                <a:effectLst/>
                <a:latin typeface="Arial" panose="020B0604020202020204" pitchFamily="34" charset="0"/>
                <a:ea typeface="Aptos" panose="020B0004020202020204" pitchFamily="34" charset="0"/>
                <a:cs typeface="Arial" panose="020B0604020202020204" pitchFamily="34" charset="0"/>
              </a:rPr>
              <a:t> [infographic]. Children’s Bureau, Administration for Children and Families, U.S. Department of Health and Human Services. </a:t>
            </a:r>
            <a:r>
              <a:rPr lang="en-US"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https://capacity.childwelfare.gov/states/resources/protecting-children-strengthening-families-infographic</a:t>
            </a:r>
            <a:r>
              <a:rPr lang="en-US" kern="100" dirty="0">
                <a:effectLst/>
                <a:latin typeface="Arial" panose="020B0604020202020204" pitchFamily="34" charset="0"/>
                <a:ea typeface="Aptos" panose="020B0004020202020204" pitchFamily="34" charset="0"/>
                <a:cs typeface="Arial" panose="020B0604020202020204" pitchFamily="34" charset="0"/>
              </a:rPr>
              <a:t> </a:t>
            </a:r>
          </a:p>
          <a:p>
            <a:pPr>
              <a:lnSpc>
                <a:spcPct val="100000"/>
              </a:lnSpc>
            </a:pPr>
            <a:endParaRPr lang="en-US" kern="100" dirty="0">
              <a:latin typeface="Arial" panose="020B0604020202020204" pitchFamily="34" charset="0"/>
              <a:ea typeface="Times New Roman" panose="02020603050405020304" pitchFamily="18"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Center for the Study of Social Policy. (n.d.). </a:t>
            </a:r>
            <a:r>
              <a:rPr lang="en-US" i="1" kern="100" dirty="0">
                <a:effectLst/>
                <a:latin typeface="Arial" panose="020B0604020202020204" pitchFamily="34" charset="0"/>
                <a:ea typeface="Aptos" panose="020B0004020202020204" pitchFamily="34" charset="0"/>
                <a:cs typeface="Arial" panose="020B0604020202020204" pitchFamily="34" charset="0"/>
              </a:rPr>
              <a:t>Making the link:</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pt-BR"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https://cssp.org/wp-content/uploads/2018/10/Making-the-Link_SOP.pdf</a:t>
            </a: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03E27D7B-4D59-4FC2-984A-66468124DA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5A17-A865-D4BA-C3FD-68972E763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39B44-38D2-7EDD-2224-4C1866B3D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C66C8-F191-6C77-3FC9-C3CC27B03C05}"/>
              </a:ext>
            </a:extLst>
          </p:cNvPr>
          <p:cNvSpPr>
            <a:spLocks noGrp="1"/>
          </p:cNvSpPr>
          <p:nvPr>
            <p:ph type="body" idx="1"/>
          </p:nvPr>
        </p:nvSpPr>
        <p:spPr/>
        <p:txBody>
          <a:bodyPr/>
          <a:lstStyle/>
          <a:p>
            <a:pPr marL="0" marR="0">
              <a:lnSpc>
                <a:spcPct val="107000"/>
              </a:lnSpc>
              <a:spcBef>
                <a:spcPts val="0"/>
              </a:spcBef>
              <a:spcAft>
                <a:spcPts val="0"/>
              </a:spcAft>
            </a:pPr>
            <a:r>
              <a:rPr lang="en-US" sz="1200" kern="12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Facilitator Script:</a:t>
            </a:r>
          </a:p>
          <a:p>
            <a:pPr marL="0" marR="0">
              <a:lnSpc>
                <a:spcPct val="107000"/>
              </a:lnSpc>
              <a:spcBef>
                <a:spcPts val="0"/>
              </a:spcBef>
              <a:spcAft>
                <a:spcPts val="0"/>
              </a:spcAft>
            </a:pPr>
            <a:endParaRPr lang="en-US" sz="1200" kern="12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Arial" panose="020B0604020202020204" pitchFamily="34" charset="0"/>
                <a:ea typeface="Aptos" panose="020B0004020202020204" pitchFamily="34" charset="0"/>
                <a:cs typeface="Times New Roman" panose="02020603050405020304" pitchFamily="18" charset="0"/>
              </a:rPr>
              <a:t>Now separate from caregiver protective capacities at the individual level, we also have a protective factors framework that extends beyond the parent or caregiver to include strengths and attributes of families, communities, and larger societies that reduce risk and promote the overall health and well-being of children, parents, and families.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Arial" panose="020B0604020202020204" pitchFamily="34" charset="0"/>
                <a:ea typeface="Aptos" panose="020B0004020202020204" pitchFamily="34" charset="0"/>
                <a:cs typeface="Times New Roman" panose="02020603050405020304" pitchFamily="18" charset="0"/>
              </a:rPr>
              <a:t>While our initial and ongoing assessments are heavily focused on identifying safety and risk factors, protective factors or capacities should be viewed just as equally important for families involved in the child welfare system. Protective factors represent positive attributes that speak to a family</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s inherent strengths despite the initial safety event that brought them to the attention of the department. These will look different for each family but generally include knowledge, skills, strengths, supports, or connections that serve to protect against threats of harm and are associated with a greater likelihood of positive family outcomes.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Arial" panose="020B0604020202020204" pitchFamily="34" charset="0"/>
                <a:ea typeface="Aptos" panose="020B0004020202020204" pitchFamily="34" charset="0"/>
                <a:cs typeface="Times New Roman" panose="02020603050405020304" pitchFamily="18" charset="0"/>
              </a:rPr>
              <a:t>There are six core protective factors to support your work with families. While it can be difficult to identify family strengths within the complex interplay of child maltreatment, this serves as a good reminder that all families have inherent strengths, and it is our role to identify and foster their development during the child welfare intervention period to help move families toward greater stability. Let</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s now spend some time with each of these factors: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Nurturance and attachment</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While parental acts of nurturance and attachment will look differently based on children</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age and various stages of development, all will be underscored by a common pattern of positive parent-child interactions. For parents with infants, it is important to look for indicators such as verbal and non-verbal cues. Does the parent talk to their baby, exchange facial or vocal expressions; what are other ways that the parent physically interacts with their baby such as holding, rocking, or other soothing techniques? For parents with preschoolers, indicators of nurturance and attachment can be found in how play is encouraged and approached. Do parents plan activities for their little ones; does the parent actively engage in these activities or create routines to allow for parent-child bonding such as daily walks, trips to the park, or bedtime stories? For parents with school-aged children, indicators of nurturance and attachment can be found in how parents engage with and structure their time outside of the school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What is the family</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morning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ea typeface="Aptos" panose="020B0004020202020204" pitchFamily="34" charset="0"/>
              </a:rPr>
              <a:t>D</a:t>
            </a:r>
            <a:r>
              <a:rPr lang="en-US" sz="1200" kern="1200" dirty="0">
                <a:effectLst/>
                <a:latin typeface="Arial" panose="020B0604020202020204" pitchFamily="34" charset="0"/>
                <a:ea typeface="Aptos" panose="020B0004020202020204" pitchFamily="34" charset="0"/>
              </a:rPr>
              <a:t>o parents make breakfast and/or sit with their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ea typeface="Aptos" panose="020B0004020202020204" pitchFamily="34" charset="0"/>
              </a:rPr>
              <a:t>W</a:t>
            </a:r>
            <a:r>
              <a:rPr lang="en-US" sz="1200" kern="1200" dirty="0">
                <a:effectLst/>
                <a:latin typeface="Arial" panose="020B0604020202020204" pitchFamily="34" charset="0"/>
                <a:ea typeface="Aptos" panose="020B0004020202020204" pitchFamily="34" charset="0"/>
              </a:rPr>
              <a:t>ho</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helping children get ready for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ea typeface="Aptos" panose="020B0004020202020204" pitchFamily="34" charset="0"/>
              </a:rPr>
              <a:t>D</a:t>
            </a:r>
            <a:r>
              <a:rPr lang="en-US" sz="1200" kern="1200" dirty="0">
                <a:effectLst/>
                <a:latin typeface="Arial" panose="020B0604020202020204" pitchFamily="34" charset="0"/>
                <a:ea typeface="Aptos" panose="020B0004020202020204" pitchFamily="34" charset="0"/>
              </a:rPr>
              <a:t>o parents spend time talking to their children about their days such as over dinner or during family time before everyone gets ready for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Parental resilience</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Parental resilience by nature is more difficult to measure and requires more intentional efforts to understand and identify for the families we serve. For starters, resilience represents how we manage and respond to stress, adversities or challenges. For parents, this involves our understanding of the full extent of their stressors while paying careful attention to both direct and subtle forms of coping.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How do parents cope with a stressful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Are they demonstrating self-regulation and other problem-solving skills in response to their reported stressors?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Are you observing signs of them reaching out for support during these high stress periods or incidents?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effectLst/>
                <a:latin typeface="Arial" panose="020B0604020202020204" pitchFamily="34" charset="0"/>
                <a:ea typeface="Aptos" panose="020B00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US" sz="1200" kern="1200" dirty="0">
                <a:effectLst/>
                <a:latin typeface="Arial" panose="020B0604020202020204" pitchFamily="34" charset="0"/>
                <a:ea typeface="Aptos" panose="020B0004020202020204" pitchFamily="34" charset="0"/>
              </a:rPr>
              <a:t>With parental resilience, the emphasis is less on the stressor itself and more about how a parent taps into their inner strengths and capacities to come back from and thrive despite their adverse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Social connections</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Parenting can be an extremely rewarding yet challenging experience for many. Social connections can very much become a lifeline for emotional support and guidance during this stage of life, such as positive relationships or friendships to lean into, learn from, and grow your families with. Ways to explore indicators of healthy social connections are to explore a parent</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meaningful relationships.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Who do they identify when you ask about their support network?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Are these people who can offer sound parenting advice?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Or are they people who they can call and know that they will be there to listen with empathy and compassion?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Are there others who can offer more concrete types of support such as transportation or childcare?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Knowledge of parenting and child development</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Knowledge of parenting and child development is both inherent and learned. Often, parents take experiences from their own upbringing and pair it with new knowledge, resources, and tools as they navigate how best to support their child’s growth and development. Observable indicators may look like: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 parent</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general understanding of developmental milestones; 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a parent having age-appropriate expectations of their child;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latin typeface="Arial" panose="020B0604020202020204" pitchFamily="34" charset="0"/>
                <a:ea typeface="Aptos" panose="020B0004020202020204" pitchFamily="34" charset="0"/>
              </a:rPr>
              <a:t>parents who are able to recognize and respond to their child</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needs; and demonstrate healthy and effective forms of parenting and behavior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Concrete support in times of need</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Families that come to the attention of child welfare services often face a high-level of economic uncertainty. As we covered in previous modules, this might look like employment instability, housing or food insecurities, and other psychosocial stressors. Indicators of this protective capacity may look like a parent seeking out knowledge of community resources and supports to meet their family</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needs. Another similar indicator would be whether a parent follows through with accessing needed services and supports; or their ability to advocate for their family</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rPr>
              <a:t>s needs when faced with barriers or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Social-emotional </a:t>
            </a:r>
            <a:r>
              <a:rPr lang="en-US" b="0" u="sng" dirty="0">
                <a:solidFill>
                  <a:prstClr val="black"/>
                </a:solidFill>
                <a:highlight>
                  <a:srgbClr val="FFFF00"/>
                </a:highlight>
                <a:latin typeface="Arial" panose="020B0604020202020204" pitchFamily="34" charset="0"/>
                <a:cs typeface="Arial" panose="020B0604020202020204" pitchFamily="34" charset="0"/>
              </a:rPr>
              <a:t>c</a:t>
            </a:r>
            <a:r>
              <a:rPr kumimoji="0" lang="en-US" b="0" i="0" u="sng" strike="noStrike" kern="1200" cap="none" spc="0" normalizeH="0" baseline="0" noProof="0" dirty="0" err="1">
                <a:ln>
                  <a:noFill/>
                </a:ln>
                <a:solidFill>
                  <a:prstClr val="black"/>
                </a:solidFill>
                <a:effectLst/>
                <a:highlight>
                  <a:srgbClr val="FFFF00"/>
                </a:highlight>
                <a:uLnTx/>
                <a:uFillTx/>
                <a:latin typeface="Arial" panose="020B0604020202020204" pitchFamily="34" charset="0"/>
                <a:cs typeface="Arial" panose="020B0604020202020204" pitchFamily="34" charset="0"/>
              </a:rPr>
              <a:t>ompetence</a:t>
            </a: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of children</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rPr>
              <a:t>Social-emotional competence is developed through positive parent-child interactions whereby children learn healthy patterns of communication, self-regulation, and interpersonal relationships. Parents model this for children and may include indicators such as openly talking about feelings, both the positive and the negative; owning or acknowledging when a situation could have been handled differently; or using techniques or strategies to self-regulate such as taking deep breaths or expressing a need for quiet time, a break, or formal respite. </a:t>
            </a:r>
            <a:endParaRPr kumimoji="0" lang="en-US" b="0"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(Capacity Building Center for States, 2016; Center for the Study of Social Policy,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a:lnSpc>
                <a:spcPct val="100000"/>
              </a:lnSpc>
            </a:pPr>
            <a:r>
              <a:rPr lang="en-US" sz="1200" kern="100" dirty="0">
                <a:effectLst/>
                <a:latin typeface="Arial" panose="020B0604020202020204" pitchFamily="34" charset="0"/>
                <a:ea typeface="Aptos" panose="020B0004020202020204" pitchFamily="34" charset="0"/>
                <a:cs typeface="Arial" panose="020B0604020202020204" pitchFamily="34" charset="0"/>
              </a:rPr>
              <a:t>Capacity Building Center for States. (2016). </a:t>
            </a:r>
            <a:r>
              <a:rPr lang="en-US" sz="1200" i="1" kern="100" dirty="0">
                <a:effectLst/>
                <a:latin typeface="Arial" panose="020B0604020202020204" pitchFamily="34" charset="0"/>
                <a:ea typeface="Aptos" panose="020B0004020202020204" pitchFamily="34" charset="0"/>
                <a:cs typeface="Arial" panose="020B0604020202020204" pitchFamily="34" charset="0"/>
              </a:rPr>
              <a:t>Protective factors and protective capacities: Common ground for protecting children and strengthening families</a:t>
            </a:r>
            <a:r>
              <a:rPr lang="en-US" sz="1200" kern="100" dirty="0">
                <a:effectLst/>
                <a:latin typeface="Arial" panose="020B0604020202020204" pitchFamily="34" charset="0"/>
                <a:ea typeface="Aptos" panose="020B0004020202020204" pitchFamily="34" charset="0"/>
                <a:cs typeface="Arial" panose="020B0604020202020204" pitchFamily="34" charset="0"/>
              </a:rPr>
              <a:t> [infographic]. Children’s Bureau, Administration for Children and Families, U.S. Department of Health and Human Services.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https://capacity.childwelfare.gov/states/resources/protecting-children-strengthening-families-infographic</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a:lnSpc>
                <a:spcPct val="100000"/>
              </a:lnSpc>
            </a:pPr>
            <a:endParaRPr lang="en-US" kern="100" dirty="0">
              <a:latin typeface="Arial" panose="020B0604020202020204" pitchFamily="34" charset="0"/>
              <a:ea typeface="Times New Roman" panose="02020603050405020304" pitchFamily="18"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Center for the Study of Social Policy. (n.d.). </a:t>
            </a:r>
            <a:r>
              <a:rPr lang="en-US" i="1" kern="100" dirty="0">
                <a:effectLst/>
                <a:latin typeface="Arial" panose="020B0604020202020204" pitchFamily="34" charset="0"/>
                <a:ea typeface="Aptos" panose="020B0004020202020204" pitchFamily="34" charset="0"/>
                <a:cs typeface="Arial" panose="020B0604020202020204" pitchFamily="34" charset="0"/>
              </a:rPr>
              <a:t>Making the link:</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pt-BR"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https://cssp.org/wp-content/uploads/2018/10/Making-the-Link_SOP.pdf</a:t>
            </a: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C15027-ADF4-EF22-0678-3DDB1D7B7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6FCD-3260-44B5-4B6B-D0AF4EF3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46CB-BFDD-9162-83C1-75C7CED24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BDCD5-E9E2-DA4F-DBB0-36F29C41D0F6}"/>
              </a:ext>
            </a:extLst>
          </p:cNvPr>
          <p:cNvSpPr>
            <a:spLocks noGrp="1"/>
          </p:cNvSpPr>
          <p:nvPr>
            <p:ph type="body" idx="1"/>
          </p:nvPr>
        </p:nvSpPr>
        <p:spPr/>
        <p:txBody>
          <a:bodyPr/>
          <a:lstStyle/>
          <a:p>
            <a:pPr marL="0" marR="0">
              <a:lnSpc>
                <a:spcPct val="107000"/>
              </a:lnSpc>
              <a:spcBef>
                <a:spcPts val="0"/>
              </a:spcBef>
              <a:spcAft>
                <a:spcPts val="0"/>
              </a:spcAft>
            </a:pPr>
            <a:r>
              <a:rPr lang="en-US" sz="1200" kern="1200" dirty="0">
                <a:effectLst/>
                <a:latin typeface="Arial"/>
                <a:ea typeface="Aptos" panose="020B0004020202020204" pitchFamily="34" charset="0"/>
                <a:cs typeface="Arial"/>
              </a:rPr>
              <a:t>Facilitator Script:</a:t>
            </a:r>
          </a:p>
          <a:p>
            <a:pPr marL="0" marR="0">
              <a:lnSpc>
                <a:spcPct val="107000"/>
              </a:lnSpc>
              <a:spcBef>
                <a:spcPts val="0"/>
              </a:spcBef>
              <a:spcAft>
                <a:spcPts val="0"/>
              </a:spcAft>
            </a:pPr>
            <a:endParaRPr lang="en-US" sz="1200" kern="1200" dirty="0">
              <a:effectLst/>
              <a:latin typeface="Arial"/>
              <a:ea typeface="Aptos" panose="020B0004020202020204" pitchFamily="34" charset="0"/>
              <a:cs typeface="Arial"/>
            </a:endParaRPr>
          </a:p>
          <a:p>
            <a:pPr marL="0" marR="0">
              <a:lnSpc>
                <a:spcPct val="107000"/>
              </a:lnSpc>
              <a:spcBef>
                <a:spcPts val="0"/>
              </a:spcBef>
              <a:spcAft>
                <a:spcPts val="0"/>
              </a:spcAft>
            </a:pPr>
            <a:r>
              <a:rPr lang="en-US" sz="1200" kern="1200" dirty="0">
                <a:effectLst/>
                <a:latin typeface="Arial"/>
                <a:ea typeface="Aptos" panose="020B0004020202020204" pitchFamily="34" charset="0"/>
                <a:cs typeface="Arial"/>
              </a:rPr>
              <a:t>So, what </a:t>
            </a:r>
            <a:r>
              <a:rPr lang="en-US" dirty="0">
                <a:latin typeface="Arial"/>
                <a:cs typeface="Arial"/>
              </a:rPr>
              <a:t>do protective factors for parents affected by substance use disorders look like in practice? Let’s review some concrete examples:</a:t>
            </a:r>
          </a:p>
          <a:p>
            <a:pPr marR="0" lvl="0">
              <a:lnSpc>
                <a:spcPct val="107000"/>
              </a:lnSpc>
              <a:spcBef>
                <a:spcPts val="0"/>
              </a:spcBef>
              <a:spcAft>
                <a:spcPts val="0"/>
              </a:spcAft>
            </a:pPr>
            <a:endParaRPr kumimoji="0" lang="en-US" b="0" i="0" u="none" strike="noStrike" kern="1200" cap="none" spc="0" normalizeH="0" baseline="0" noProof="0" dirty="0">
              <a:ln>
                <a:noFill/>
              </a:ln>
              <a:solidFill>
                <a:prstClr val="black"/>
              </a:solidFill>
              <a:effectLst/>
              <a:highlight>
                <a:srgbClr val="FFFF00"/>
              </a:highlight>
              <a:uLnTx/>
              <a:uFillTx/>
              <a:latin typeface="Arial"/>
              <a:cs typeface="Arial"/>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#1</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t>
            </a:r>
            <a:r>
              <a:rPr kumimoji="0" lang="en-US" b="0" i="0"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understands the effect their substance use has had on their children and family members.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#2</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has insight into their behaviors and changes that need to be made to provide for and increase child safety.</a:t>
            </a:r>
          </a:p>
          <a:p>
            <a:pPr marR="0" lvl="0">
              <a:lnSpc>
                <a:spcPct val="107000"/>
              </a:lnSpc>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#3</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t>
            </a:r>
            <a:r>
              <a:rPr kumimoji="0" lang="en-US" b="0" i="0"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has reliable childcare in place to support their treatment and recovery management plan.</a:t>
            </a:r>
          </a:p>
          <a:p>
            <a:pPr marR="0" lvl="0">
              <a:lnSpc>
                <a:spcPct val="107000"/>
              </a:lnSpc>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#4</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t>
            </a:r>
            <a:r>
              <a:rPr kumimoji="0" lang="en-US" b="0" i="0"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is regularly attending their treatment and recovery-oriented support meetings.</a:t>
            </a:r>
          </a:p>
          <a:p>
            <a:pPr marR="0" lvl="0">
              <a:lnSpc>
                <a:spcPct val="107000"/>
              </a:lnSpc>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#5</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t>
            </a:r>
            <a:r>
              <a:rPr kumimoji="0" lang="en-US" b="0"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has family and friends that are willing to conduct daily check-ins to help support and monitor child safety.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endParaRPr lang="en-US" sz="1200" kern="1200" dirty="0">
              <a:effectLst/>
              <a:latin typeface="Arial" panose="020B0604020202020204" pitchFamily="34"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r>
              <a:rPr kumimoji="0" lang="en-US" b="0"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Practice Example #6</a:t>
            </a:r>
            <a:r>
              <a:rPr kumimoji="0" lang="en-US"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a:t>
            </a:r>
            <a:r>
              <a:rPr kumimoji="0" lang="en-US" b="0" i="0"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rPr>
              <a:t>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Parent has the support of an additional caregiver in the home to support their recovery and family stability goals.</a:t>
            </a:r>
          </a:p>
          <a:p>
            <a:pPr marR="0" lvl="0">
              <a:lnSpc>
                <a:spcPct val="107000"/>
              </a:lnSpc>
              <a:spcBef>
                <a:spcPts val="0"/>
              </a:spcBef>
              <a:spcAft>
                <a:spcPts val="0"/>
              </a:spcAft>
            </a:pPr>
            <a:endParaRPr lang="en-US" sz="1200" kern="12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Each of these protective factors helps to mitigate the safety and risk associated with a parent’s substance use disorder allowing for further assessment and decision-making about in-home versus out-of-home service provision.</a:t>
            </a:r>
          </a:p>
          <a:p>
            <a:pPr marR="0" lvl="0">
              <a:lnSpc>
                <a:spcPct val="107000"/>
              </a:lnSpc>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u="sng"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101DE9-9BF0-1371-CEC6-D46EE2E41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8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8BB8-1B75-2675-E495-BA60DDAE2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77633-4C66-2D24-6AD5-732C49FD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28246-DD00-5B5A-0D22-8BA56C8B8C7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take what we’ve learned about assessment of safety, risk, and protective capacities and discuss how it informs safety planning for families affected by substance use disorders…</a:t>
            </a:r>
          </a:p>
        </p:txBody>
      </p:sp>
      <p:sp>
        <p:nvSpPr>
          <p:cNvPr id="4" name="Slide Number Placeholder 3">
            <a:extLst>
              <a:ext uri="{FF2B5EF4-FFF2-40B4-BE49-F238E27FC236}">
                <a16:creationId xmlns:a16="http://schemas.microsoft.com/office/drawing/2014/main" id="{A0F31373-3638-9A46-8A3C-5B3383ED3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298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Safety planning with families begins with the onset of child welfare intervention. We take the information obtained from our initial safety and risk assessments about imminent threats of harm and the likelihood of future maltreatment, to determine the level of protective intervention needed to ensure a child’s safety.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some families, the level of safety threats identified will require removal and placement into out-of-home care with the goal of family reunification. For other families, the level of safety threats can be mitigated by the use of a safety plan detailing in-home protective interventions. This allows families to remain intact during the child welfare intervention period, often referred to as in-home family preservation or family maintenance services.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safety plans are informed by our initial and ongoing safety and risk assessments, they require routine monitoring and updating to reflect point-in-time protective interventions, such as changes in family circumstances or modifications to the identified protective interventions.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E22E-FBDC-BC0E-7B2E-F576F86D3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90242-4647-4BB4-649C-8A9C274F9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DBB8B-E2CA-9836-A64C-52D613494CEB}"/>
              </a:ext>
            </a:extLst>
          </p:cNvPr>
          <p:cNvSpPr>
            <a:spLocks noGrp="1"/>
          </p:cNvSpPr>
          <p:nvPr>
            <p:ph type="body" idx="1"/>
          </p:nvPr>
        </p:nvSpPr>
        <p:spPr>
          <a:xfrm>
            <a:off x="685800" y="4400550"/>
            <a:ext cx="5486400" cy="4368800"/>
          </a:xfrm>
        </p:spPr>
        <p:txBody>
          <a:bodyPr/>
          <a:lstStyle/>
          <a:p>
            <a:r>
              <a:rPr lang="en-US" dirty="0">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States and local jurisdictions will document safety plans on their own specific template or forms guided by policies, procedures, or practice models. However, contents of the safety plan generally include a detailed description of each identified safety threat or factors placing the child at imminent risk of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As a reminder, safety plans are designed to be a collaborative practice tool and should always be written in a way that helps parents and families fully understand the reason for the protective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This is reinforced with detailed action steps that clearly outline what needs to happen to ensure a child’s safety. This may include information like how the safety threat will be mitigated, steps that the parent will take to protect their child, and/or steps others will take to support the parent in keeping the child safe in the home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Similarly, detailed information about how the plan will be monitored during the child welfare intervention period should also be included. This may include information specific to the identified participants, their role and responsibilities, and the specific timeframe for each identified protective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Safety plans should be formalized with signatures from all participating parties, allowing for increased transparency and accountability from all members of the child and family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The Child Welfare Supervisor’s Practice Guides to Safety and Risk—Practice Guide 2: A Child Welfare Supervisor’s Guide to Planning for Safety in Cases When Parental Substance Use Disorder is Present</a:t>
            </a:r>
            <a:r>
              <a:rPr lang="en-US" i="1"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(2024)</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(Evident Change,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Evident Change. (n.d.) </a:t>
            </a:r>
            <a:r>
              <a:rPr lang="en-US" b="0" i="1" u="none" strike="noStrike" dirty="0">
                <a:solidFill>
                  <a:srgbClr val="000000"/>
                </a:solidFill>
                <a:effectLst/>
                <a:latin typeface="Arial" panose="020B0604020202020204" pitchFamily="34" charset="0"/>
                <a:cs typeface="Arial" panose="020B0604020202020204" pitchFamily="34" charset="0"/>
              </a:rPr>
              <a:t>California SDM policy and procedures. </a:t>
            </a:r>
            <a:r>
              <a:rPr lang="en-US" b="0" i="0" u="none" strike="noStrike" dirty="0">
                <a:solidFill>
                  <a:srgbClr val="000000"/>
                </a:solidFill>
                <a:effectLst/>
                <a:latin typeface="Arial" panose="020B0604020202020204" pitchFamily="34" charset="0"/>
                <a:cs typeface="Arial" panose="020B0604020202020204" pitchFamily="34" charset="0"/>
              </a:rPr>
              <a:t>Evident Change: SDM Data.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https://ca.sdmdata.org/Definitions/SA/PP</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3ACED38-5DD4-2AA2-FE69-D01B71020F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129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for families affected by substance use or co-occurring disorders, additional safety planning may need to be explored…</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Natural supports</a:t>
            </a:r>
            <a:r>
              <a:rPr lang="en-US" b="0" u="none"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includes identifying family support caregivers, or natural supports, who are </a:t>
            </a:r>
            <a:r>
              <a:rPr lang="en-US" dirty="0">
                <a:latin typeface="Arial" panose="020B0604020202020204" pitchFamily="34" charset="0"/>
                <a:cs typeface="Arial" panose="020B0604020202020204" pitchFamily="34" charset="0"/>
              </a:rPr>
              <a:t>available and willing to help monitor child safety during the parent’s early recovery process. All identified family support caregivers should be assessed for their suitability and capacity to carry out identified action steps within the safety plan. </a:t>
            </a:r>
          </a:p>
          <a:p>
            <a:endParaRPr lang="en-US" b="1"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Alternative living arrangements</a:t>
            </a:r>
            <a:r>
              <a:rPr lang="en-US" b="0" dirty="0">
                <a:latin typeface="Arial" panose="020B0604020202020204" pitchFamily="34" charset="0"/>
                <a:cs typeface="Arial" panose="020B0604020202020204" pitchFamily="34" charset="0"/>
              </a:rPr>
              <a:t> may require us to get creative with in-home protective interventions. This may look like avoiding removal and separation altogether by considering potential alternatives that allow the parent and child to remain intact: </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Instead of placing the child with a relative, would the relative be open to taking in the parent and child, and serve as an in-home supportive caregiver? </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If residential treatment is indicated for the parent, are there family-centered treatment programs that allow children to live on-site with their parent during the duration of their programming?</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Safety plans are only as good as they are </a:t>
            </a:r>
            <a:r>
              <a:rPr lang="en-US" b="0" u="sng" dirty="0">
                <a:latin typeface="Arial" panose="020B0604020202020204" pitchFamily="34" charset="0"/>
                <a:cs typeface="Arial" panose="020B0604020202020204" pitchFamily="34" charset="0"/>
              </a:rPr>
              <a:t>realistic and achievable </a:t>
            </a:r>
            <a:r>
              <a:rPr lang="en-US" b="0" dirty="0">
                <a:latin typeface="Arial" panose="020B0604020202020204" pitchFamily="34" charset="0"/>
                <a:cs typeface="Arial" panose="020B0604020202020204" pitchFamily="34" charset="0"/>
              </a:rPr>
              <a:t>for families. An </a:t>
            </a:r>
            <a:r>
              <a:rPr lang="en-US" b="0" u="sng" dirty="0">
                <a:latin typeface="Arial" panose="020B0604020202020204" pitchFamily="34" charset="0"/>
                <a:cs typeface="Arial" panose="020B0604020202020204" pitchFamily="34" charset="0"/>
              </a:rPr>
              <a:t>action step</a:t>
            </a:r>
            <a:r>
              <a:rPr lang="en-US" b="0" u="none"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for a parent that says, “parents will stop using substances” may not carry the same effect as an </a:t>
            </a:r>
            <a:r>
              <a:rPr lang="en-US" b="0" u="sng" dirty="0">
                <a:latin typeface="Arial" panose="020B0604020202020204" pitchFamily="34" charset="0"/>
                <a:cs typeface="Arial" panose="020B0604020202020204" pitchFamily="34" charset="0"/>
              </a:rPr>
              <a:t>action step</a:t>
            </a:r>
            <a:r>
              <a:rPr lang="en-US" b="0" u="none"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that says, “parents will call on their recovery-oriented supports to help abstain from substance use as noted by calling their sponsor, meeting with their peer recovery specialist or SUD counselor, or attending mutual self-help groups.”   </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These are just a few examples of safety planning considerations for families affected by substance use disorders—but let’s also hear from you and your casework practice. </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are some other considerations or examples specific to safety planning?</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19</a:t>
            </a:fld>
            <a:endParaRPr lang="en-US"/>
          </a:p>
        </p:txBody>
      </p:sp>
    </p:spTree>
    <p:extLst>
      <p:ext uri="{BB962C8B-B14F-4D97-AF65-F5344CB8AC3E}">
        <p14:creationId xmlns:p14="http://schemas.microsoft.com/office/powerpoint/2010/main" val="367003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1587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86001-1601-0FB0-F14C-0D29C88CF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3BCE2-3D9D-DA87-3DE7-5452A007A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4DCA6-6FA7-1160-D428-FF763506CA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we’ve learned in previous modules of this toolkit, behavior change is a difficult and often non-linear process—especially when it involves recovery from a substance use or co-occurring disorder. Parents with child welfare involvement may have periods of time where they are not actively engaged in treatment and supportive services, making limited progress toward their case plan goals, or at times completely disengaged with no form of contact with their caseworkers.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Our work to normalize the ambivalence parents experience during the change process also means not giving up on these families and having realistic expectations about the potential for return to use during the family’s child welfare intervention period. Let’s spend some more time discussing return to use, including strategies to identify, plan, and respond for improved family recovery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000000"/>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b="0" i="1" dirty="0">
              <a:solidFill>
                <a:srgbClr val="000000"/>
              </a:solidFill>
              <a:effectLst/>
              <a:latin typeface="Arial" panose="020B060402020202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6990927-15E3-6EF4-DF8B-F78488BF33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804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11A2-75E3-91AC-3901-F8AE12B4D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271E-2BE4-AC8A-B89A-303719D11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8F116-2D92-EEF7-B499-7E7E47503B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Understanding the nature of return to use begins with acknowledging that the language we use to talk about substance use and recovery matters! </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highlight>
                  <a:srgbClr val="FFFF00"/>
                </a:highlight>
                <a:latin typeface="Arial" panose="020B0604020202020204" pitchFamily="34" charset="0"/>
                <a:ea typeface="Calibri" panose="020F0502020204030204" pitchFamily="34" charset="0"/>
                <a:cs typeface="Arial" panose="020B0604020202020204" pitchFamily="34" charset="0"/>
              </a:rPr>
              <a:t>Part of the recovery process</a:t>
            </a:r>
            <a:r>
              <a:rPr lang="en-US" b="0" u="none" dirty="0">
                <a:highlight>
                  <a:srgbClr val="FFFF00"/>
                </a:highlight>
                <a:latin typeface="Arial" panose="020B0604020202020204" pitchFamily="34" charset="0"/>
                <a:ea typeface="Calibri" panose="020F0502020204030204" pitchFamily="34" charset="0"/>
                <a:cs typeface="Arial" panose="020B0604020202020204" pitchFamily="34" charset="0"/>
              </a:rPr>
              <a:t>:</a:t>
            </a:r>
            <a:r>
              <a:rPr lang="en-US" u="none"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Substance use disorders are just like other chronic, life-long conditions; and for some, this will mean a return to use will be part of their recovery process. This may look like a single episode of return to use after an attempt to stop or multiple episodes spanning years of long-term recovery.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u="sng" dirty="0">
                <a:solidFill>
                  <a:prstClr val="black"/>
                </a:solidFill>
                <a:highlight>
                  <a:srgbClr val="FFFF00"/>
                </a:highlight>
                <a:latin typeface="Arial" panose="020B0604020202020204" pitchFamily="34" charset="0"/>
                <a:ea typeface="Calibri" panose="020F0502020204030204" pitchFamily="34" charset="0"/>
                <a:cs typeface="Arial" panose="020B0604020202020204" pitchFamily="34" charset="0"/>
              </a:rPr>
              <a:t>Similar rates as other chronic medical conditions</a:t>
            </a:r>
            <a:r>
              <a:rPr kumimoji="0" lang="en-US" sz="12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Regardless of the nature and frequency, return to use rates for persons with substance use disorders are no different from rates for other chronic medical conditions. The National Institute on Drug Abuse, or NIDA, emphasized these similarities by demonstrating how recurrence rates for substance use disorders were between 40-60% whereas rates for hypertension and asthma were 50-70%.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u="sng" dirty="0">
                <a:highlight>
                  <a:srgbClr val="FFFF00"/>
                </a:highlight>
                <a:latin typeface="Arial" panose="020B0604020202020204" pitchFamily="34" charset="0"/>
                <a:ea typeface="Calibri" panose="020F0502020204030204" pitchFamily="34" charset="0"/>
                <a:cs typeface="Arial" panose="020B0604020202020204" pitchFamily="34" charset="0"/>
              </a:rPr>
              <a:t>Good indicator for the need for treatment modifications</a:t>
            </a:r>
            <a:r>
              <a:rPr lang="en-US" b="1" u="none" dirty="0">
                <a:highlight>
                  <a:srgbClr val="FFFF00"/>
                </a:highlight>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Despite the ongoing public stigma associated with it, return to use is not a sign of failure. Rather it’s an indicator of the need for modified, enhanced, or new forms of treatment and recovery planning.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(National Institute on Drug Abuse, 2023)</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u="sng"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Institute on Drug Abuse. (2023). </a:t>
            </a:r>
            <a:r>
              <a:rPr lang="en-US" b="0" i="1" dirty="0">
                <a:effectLst/>
                <a:latin typeface="Arial" panose="020B0604020202020204" pitchFamily="34" charset="0"/>
                <a:cs typeface="Arial" panose="020B0604020202020204" pitchFamily="34" charset="0"/>
              </a:rPr>
              <a:t>Treatment and recovery.</a:t>
            </a:r>
            <a:r>
              <a:rPr lang="en-US" b="0" i="0" dirty="0">
                <a:effectLst/>
                <a:latin typeface="Arial" panose="020B0604020202020204" pitchFamily="34" charset="0"/>
                <a:cs typeface="Arial" panose="020B0604020202020204" pitchFamily="34" charset="0"/>
              </a:rPr>
              <a:t> </a:t>
            </a:r>
            <a:r>
              <a:rPr lang="en-US" b="0" i="0" dirty="0">
                <a:solidFill>
                  <a:srgbClr val="474747"/>
                </a:solidFill>
                <a:effectLst/>
                <a:latin typeface="Arial" panose="020B0604020202020204" pitchFamily="34" charset="0"/>
                <a:cs typeface="Arial" panose="020B0604020202020204" pitchFamily="34" charset="0"/>
                <a:hlinkClick r:id="rId3"/>
              </a:rPr>
              <a:t>https://nida.nih.gov/publications/drugs-brains-behavior-science-addiction/treatment-recovery</a:t>
            </a:r>
            <a:r>
              <a:rPr lang="en-US" b="0" i="0" dirty="0">
                <a:solidFill>
                  <a:srgbClr val="474747"/>
                </a:solidFill>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9CF514-4129-0A74-4445-8A41CE9247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89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9F53-F9D7-5715-530C-3E18B8570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0ABCE-1BC5-F4A9-DEBA-CB0439377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E7F90-D877-CF52-325F-6B48893A32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Ask learners to reconvene in their small groups for an activity on, ‘Identifying Potential Return to Use Indicators.’ Instruct learners to use the provided easel paper and markers to generate a list of potential indicators with consideration to three categories: 1) Personal appearance 2) Behavioral signs and 3) Physical home environment. Bring small groups back together for a large group report out—encouraging each small group to share their full or partial list (depending on time allotted).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Sample Answer Key/Guidance to Help Facilitate Activity:</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Potential Indicators for Return to Use (Alcohol Disorder) </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Personal Appearance: Slurred speech, Poor coordination</a:t>
            </a:r>
          </a:p>
          <a:p>
            <a:r>
              <a:rPr lang="en-US" dirty="0">
                <a:latin typeface="Arial" panose="020B0604020202020204" pitchFamily="34" charset="0"/>
                <a:cs typeface="Arial" panose="020B0604020202020204" pitchFamily="34" charset="0"/>
              </a:rPr>
              <a:t>Behavioral Signs: Mood swings (highs and lows), Impaired judgment</a:t>
            </a:r>
          </a:p>
          <a:p>
            <a:r>
              <a:rPr lang="en-US" dirty="0">
                <a:latin typeface="Arial" panose="020B0604020202020204" pitchFamily="34" charset="0"/>
                <a:cs typeface="Arial" panose="020B0604020202020204" pitchFamily="34" charset="0"/>
              </a:rPr>
              <a:t>Physical Home Environment: Empty bottles of liquor or beer; strong alcohol odors</a:t>
            </a:r>
          </a:p>
          <a:p>
            <a:r>
              <a:rPr lang="en-US" dirty="0">
                <a:latin typeface="Arial" panose="020B0604020202020204" pitchFamily="34" charset="0"/>
                <a:cs typeface="Arial" panose="020B0604020202020204" pitchFamily="34" charset="0"/>
              </a:rPr>
              <a:t>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Prepare a link for a word cloud generator through </a:t>
            </a:r>
            <a:r>
              <a:rPr lang="en-US" b="0" i="1" u="sng" strike="noStrike" dirty="0">
                <a:solidFill>
                  <a:srgbClr val="9454C3"/>
                </a:solidFill>
                <a:effectLst/>
                <a:latin typeface="Arial" panose="020B0604020202020204" pitchFamily="34" charset="0"/>
                <a:cs typeface="Arial" panose="020B0604020202020204" pitchFamily="34" charset="0"/>
                <a:hlinkClick r:id="rId3"/>
              </a:rPr>
              <a:t>www.mentimeter.com</a:t>
            </a:r>
            <a:r>
              <a:rPr lang="en-US" b="0" i="1" u="none" strike="noStrike" dirty="0">
                <a:solidFill>
                  <a:srgbClr val="000000"/>
                </a:solidFill>
                <a:effectLst/>
                <a:latin typeface="Arial" panose="020B0604020202020204" pitchFamily="34" charset="0"/>
                <a:cs typeface="Arial" panose="020B0604020202020204" pitchFamily="34" charset="0"/>
              </a:rPr>
              <a:t>. Ask participants to identify potential return to use indicators for any of the three following categories: personal appearance, behavioral signs, and/or physical home environment. Then display the completed word cloud for the learners in real-time to create a similar effect as the in-person exercise.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EE69BD-ACE6-513C-9360-9645430466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417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Facilitator Notes: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1" dirty="0">
                <a:effectLst/>
                <a:latin typeface="Arial" panose="020B0604020202020204" pitchFamily="34" charset="0"/>
                <a:ea typeface="Calibri" panose="020F0502020204030204" pitchFamily="34" charset="0"/>
                <a:cs typeface="Arial" panose="020B0604020202020204" pitchFamily="34" charset="0"/>
              </a:rPr>
              <a:t>Review the compiled list of potential indicators of return to use as a follow-up to the small group activity. Opportunity to reinforce what the learners identified as well as fill in any potential gaps. </a:t>
            </a:r>
          </a:p>
          <a:p>
            <a:endParaRPr lang="en-US" i="1" dirty="0">
              <a:effectLst/>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b="0" i="0" dirty="0">
              <a:effectLst/>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ea typeface="Calibri" panose="020F0502020204030204" pitchFamily="34" charset="0"/>
                <a:cs typeface="Arial" panose="020B0604020202020204" pitchFamily="34" charset="0"/>
              </a:rPr>
              <a:t>As we just learned from our small group activity, there are many potential indicators of a return to use—some indicative of a parent’s progressive destabilization prior to a return to use, as well as signs of active return to use. As child welfare workers, it’s important that we discuss with the child and family team the slightest shifts in our observations of the parent’s physical and behavioral presentation as well as any observable impacts on the family and home environment, as these all provide important insight into how best to re-engage, modify, or enhance treatment and supports necessary for optimal family stability and recovery outcomes. </a:t>
            </a:r>
          </a:p>
          <a:p>
            <a:endParaRPr lang="en-US" b="0" i="0"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(National Center on Substance Abuse and Child Welfare, 2022d)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333333"/>
              </a:solidFill>
              <a:effectLst/>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National Center on Substance Abuse and Child Welfare. (2022d). </a:t>
            </a:r>
            <a:r>
              <a:rPr lang="en-US" sz="1200" i="1" dirty="0">
                <a:effectLst/>
                <a:latin typeface="Arial" panose="020B0604020202020204" pitchFamily="34" charset="0"/>
                <a:ea typeface="Times New Roman" panose="02020603050405020304" pitchFamily="18" charset="0"/>
                <a:cs typeface="Arial" panose="020B0604020202020204" pitchFamily="34" charset="0"/>
              </a:rPr>
              <a:t>Understanding </a:t>
            </a:r>
            <a:r>
              <a:rPr lang="en-US" sz="1200" i="1" dirty="0">
                <a:latin typeface="Arial" panose="020B0604020202020204" pitchFamily="34" charset="0"/>
                <a:ea typeface="Times New Roman" panose="02020603050405020304" pitchFamily="18" charset="0"/>
                <a:cs typeface="Arial" panose="020B0604020202020204" pitchFamily="34" charset="0"/>
              </a:rPr>
              <a:t>screening and assessment of </a:t>
            </a:r>
            <a:r>
              <a:rPr lang="en-US" sz="1200" i="1" dirty="0">
                <a:effectLst/>
                <a:latin typeface="Arial" panose="020B0604020202020204" pitchFamily="34" charset="0"/>
                <a:ea typeface="Times New Roman" panose="02020603050405020304" pitchFamily="18" charset="0"/>
                <a:cs typeface="Arial" panose="020B0604020202020204" pitchFamily="34" charset="0"/>
              </a:rPr>
              <a:t>substance use disorders: Child welfare practice tips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dirty="0">
                <a:latin typeface="Arial" panose="020B0604020202020204" pitchFamily="34" charset="0"/>
                <a:ea typeface="Times New Roman" panose="02020603050405020304" pitchFamily="18" charset="0"/>
                <a:cs typeface="Arial" panose="020B0604020202020204" pitchFamily="34" charset="0"/>
              </a:rPr>
              <a:t> 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sz="1200" dirty="0">
                <a:latin typeface="Arial" panose="020B0604020202020204" pitchFamily="34" charset="0"/>
                <a:ea typeface="Times New Roman" panose="02020603050405020304" pitchFamily="18" charset="0"/>
                <a:cs typeface="Arial" panose="020B0604020202020204" pitchFamily="34" charset="0"/>
              </a:rPr>
              <a:t>.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https://ncsacw.acf.hhs.gov/files/tips-screening-assessment-508.pdf</a:t>
            </a:r>
            <a:endParaRPr lang="en-US" sz="1200" dirty="0">
              <a:effectLst/>
              <a:latin typeface="Arial" panose="020B0604020202020204" pitchFamily="34" charset="0"/>
              <a:ea typeface="Calibri"/>
              <a:cs typeface="Arial" panose="020B0604020202020204" pitchFamily="34" charset="0"/>
            </a:endParaRP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8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BD6E-FE83-921B-94DB-31E214E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3065-ECF5-39A1-3028-16274C8E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818C-4243-3F0B-8816-D9C8CBED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by now we’ve covered identifying potential return to use indicators, but we also need a clear plan and response. These next steps require open communication among all members of the child and family team—this includes parents, peer recovery specialists, child welfare workers, substance use treatment providers, and any other child and family service providers.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important for everyone to understand that return to use is a common part of an individual’s recovery process and does not have to automatically result in removing a child from their parent’s care. The latter is made possible through helping parents plan for their child’s safety in the event that a return to use occurs—often referred to as recovery management or contingency plans.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share a collective responsibility in these planning efforts; for example, treatment providers work with parents on increasing their awareness of and ability to identify activators or triggers for their cravings or use, including corresponding thoughts or behaviors so that they can interrupt past patterns of decision-making. This level of behavioral change is reinforced by identified recovery supports and services that serve as alternative adaptive options in place of the preferred substance or steps to immediately engage in, should a return to use transpire. These plans often include the following types of information: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Personal sensitivities for return to use;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Red flags or potential indicators of an impending return to use;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People, places, and things to avoid, often referred to as activators or triggers;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Supports to call if or when struggling with maintaining active recovery, such as a recovery sponsor, recovery-oriented network, or treatment provider;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Self-help meetings or other recovery-oriented activities to attend for increased support;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Specific steps to carry out to protect and ensure child safety, such as contacting the identified sober caregiver, child welfare worker, or peer recovery specialist;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Immediate and subsequent increase in parent and family contacts for crisis stabilization;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Time sensitive family team meeting, also referred to as a shared decision-making meeting, to revisit the child safety plan and recovery management plan; 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Signatures of child and family team members for increased transparency and accountability.</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(National Center on Substance Abuse and Child Welfare, 2022c)</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(2022c). </a:t>
            </a:r>
            <a:r>
              <a:rPr lang="en-US" i="1" dirty="0">
                <a:effectLst/>
                <a:latin typeface="Arial" panose="020B0604020202020204" pitchFamily="34" charset="0"/>
                <a:ea typeface="Calibri" panose="020F0502020204030204" pitchFamily="34" charset="0"/>
                <a:cs typeface="Arial" panose="020B0604020202020204" pitchFamily="34" charset="0"/>
              </a:rPr>
              <a:t>Understanding engagement of families affected by substance use disorders: Child welfare practice tips</a:t>
            </a:r>
            <a:r>
              <a:rPr lang="en-US" dirty="0">
                <a:effectLst/>
                <a:latin typeface="Arial" panose="020B0604020202020204" pitchFamily="34" charset="0"/>
                <a:ea typeface="Calibri" panose="020F050202020403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 Administration for Children and Families, Substance Abuse and Mental Health Services Administration. </a:t>
            </a:r>
            <a:r>
              <a:rPr lang="en-US" dirty="0">
                <a:effectLst/>
                <a:latin typeface="Arial" panose="020B0604020202020204" pitchFamily="34" charset="0"/>
                <a:ea typeface="Calibri" panose="020F0502020204030204" pitchFamily="34" charset="0"/>
                <a:cs typeface="Arial" panose="020B0604020202020204" pitchFamily="34" charset="0"/>
                <a:hlinkClick r:id="rId3"/>
              </a:rPr>
              <a:t>https://ncsacw.acf.hhs.gov/files/tips-engagement-families-508.pdf</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20DCCC-5B54-B052-FF67-EB10DFF18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83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BD6E-FE83-921B-94DB-31E214E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3065-ECF5-39A1-3028-16274C8E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818C-4243-3F0B-8816-D9C8CBEDC42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When parents on your caseload experience a return to use, it is normal to feel disappointed, defeated, or like you might have failed the family in some way. As child welfare workers, we should be talking openly with our supervisors about these feelings, so they do not negatively or unfairly influence our ongoing work with families.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Similarly, parents may also experience depression, anxiety, helplessness, distrust, and self-blame when a return to use occurs; and child welfare and treatment professionals should be there to support parents who are already likely feeling guilty. And finally, while they may have taken steps forward in treatment, a return to use often means a delay in progress toward reunification. These conflicting messages can confuse and discourage parents who are trying to recover from a substance use disorder and underscore the need for compassion and ongoing support toward </a:t>
            </a:r>
            <a:r>
              <a:rPr lang="en-US" dirty="0" err="1">
                <a:effectLst/>
                <a:latin typeface="Arial" panose="020B0604020202020204" pitchFamily="34" charset="0"/>
                <a:ea typeface="Calibri" panose="020F0502020204030204" pitchFamily="34" charset="0"/>
                <a:cs typeface="Arial" panose="020B0604020202020204" pitchFamily="34" charset="0"/>
              </a:rPr>
              <a:t>restabilization</a:t>
            </a:r>
            <a:r>
              <a:rPr lang="en-US" dirty="0">
                <a:effectLst/>
                <a:latin typeface="Arial" panose="020B0604020202020204" pitchFamily="34" charset="0"/>
                <a:ea typeface="Calibri" panose="020F0502020204030204" pitchFamily="34" charset="0"/>
                <a:cs typeface="Arial" panose="020B0604020202020204" pitchFamily="34" charset="0"/>
              </a:rPr>
              <a:t>.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b="0" i="1" dirty="0">
              <a:solidFill>
                <a:srgbClr val="000000"/>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baseline="0" dirty="0">
              <a:solidFill>
                <a:srgbClr val="000000"/>
              </a:solidFill>
              <a:latin typeface="Arial" panose="020B0604020202020204" pitchFamily="34" charset="0"/>
              <a:cs typeface="Arial" panose="020B0604020202020204" pitchFamily="34" charset="0"/>
            </a:endParaRPr>
          </a:p>
          <a:p>
            <a:pPr marL="0" marR="0" eaLnBrk="0" fontAlgn="base" hangingPunct="0"/>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20DCCC-5B54-B052-FF67-EB10DFF18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095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89A3-7AED-44E5-E7D3-ECD005B01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7BFF6-7C58-B8DC-9F9C-817565F17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19286-4708-67F1-7279-5E21909EADB3}"/>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take what we’ve learned from our discussion on child safety and return to use and fold in important considerations specific to drug testing and case planning. </a:t>
            </a:r>
          </a:p>
        </p:txBody>
      </p:sp>
      <p:sp>
        <p:nvSpPr>
          <p:cNvPr id="4" name="Slide Number Placeholder 3">
            <a:extLst>
              <a:ext uri="{FF2B5EF4-FFF2-40B4-BE49-F238E27FC236}">
                <a16:creationId xmlns:a16="http://schemas.microsoft.com/office/drawing/2014/main" id="{95CB74C1-7B7B-35B4-14BB-5EF11B4FB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2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FAF97-3BED-8290-D336-ECCE59D42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8F0C-1D73-BA1E-D3D5-14AC97A9B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B5379-EDB3-62F5-444B-0F7F38480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lvl="0"/>
            <a:r>
              <a:rPr lang="en-US" altLang="en-US" noProof="0" dirty="0">
                <a:latin typeface="Arial" panose="020B0604020202020204" pitchFamily="34" charset="0"/>
                <a:cs typeface="Arial" panose="020B0604020202020204" pitchFamily="34" charset="0"/>
              </a:rPr>
              <a:t>Before we jump into the slides on drug testing in child welfare, let’s start by hearing a little more about your local policy and practice…</a:t>
            </a:r>
          </a:p>
          <a:p>
            <a:pPr lvl="0"/>
            <a:endParaRPr lang="en-US" altLang="en-US" noProof="0" dirty="0">
              <a:latin typeface="Arial" panose="020B0604020202020204" pitchFamily="34" charset="0"/>
              <a:cs typeface="Arial" panose="020B0604020202020204" pitchFamily="34" charset="0"/>
            </a:endParaRPr>
          </a:p>
          <a:p>
            <a:pPr lvl="0"/>
            <a:r>
              <a:rPr lang="en-US" altLang="en-US" b="1" noProof="0" dirty="0">
                <a:latin typeface="Arial" panose="020B0604020202020204" pitchFamily="34" charset="0"/>
                <a:cs typeface="Arial" panose="020B0604020202020204" pitchFamily="34" charset="0"/>
              </a:rPr>
              <a:t>Prompts for Participants: </a:t>
            </a:r>
          </a:p>
          <a:p>
            <a:pPr lvl="0"/>
            <a:endParaRPr lang="en-US" altLang="en-US" noProof="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First, has your child welfare agency implemented drug testing policies and procedures?</a:t>
            </a: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How are parent’s drug test results used to support case planning practice?</a:t>
            </a: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What happens if a parent does not show up for a scheduled drug test? Is this considered a “positive” drug test and are there any negative consequences attached to missed or positive results?</a:t>
            </a:r>
          </a:p>
        </p:txBody>
      </p:sp>
      <p:sp>
        <p:nvSpPr>
          <p:cNvPr id="4" name="Slide Number Placeholder 3">
            <a:extLst>
              <a:ext uri="{FF2B5EF4-FFF2-40B4-BE49-F238E27FC236}">
                <a16:creationId xmlns:a16="http://schemas.microsoft.com/office/drawing/2014/main" id="{C92AD838-AA86-8F8F-0809-80B384F370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491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National Center on Substance Abuse and Child Welfare (NCSACW) suggests three important considerations for drug testing in child welfare settings. These include,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Awareness that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drug testing is costly and limited in terms of determining child safety and risk—as a drug test alone cannot determine the existence or absence of a substance use disorder; or the level of severity; whether or not a child is safe; or any information related to the parent’s strengths or protective capacities—including how these may serve to mitigate safety and risk.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Child welfare agencies also risk relying too much on drug test results to inform decisions on child removal, parent-child family time, reunification, and termination of parental rights. Using drug test results in the absence of greater context and comprehensive assessment of the family’s safety, risk, and protective capacities can result in lasting and irreparable harm to families.</a:t>
            </a:r>
          </a:p>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We witness this level of harm when drug testing is administered inappropriately, such as in the absence of clear policies and procedures. This might look like having no set guidelines on who to test and when. Another example of this is when drug testing is administered inconsistently, such as when drug test results are used punitively. This might include decisions to cancel scheduled quality family time or visits, sanctions in family treatment court models, or justification to remove, deny reunification, or move toward termination of parental rights. The harm from inappropriate or inconsistent drug testing policies have and will continue to contribute to inconsistent practices for families affected by substance use disorders.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this is not to say that there is not a place or need for drug testing in child welfare—rather more emphasis on developing a cross-system collaborative approach with clearly defined policies and practices that are designed to promote parental recovery and family well-being. Let’s now review some helpful practice 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dirty="0">
                <a:solidFill>
                  <a:srgbClr val="467886"/>
                </a:solidFill>
                <a:latin typeface="Arial" panose="020B0604020202020204" pitchFamily="34" charset="0"/>
                <a:ea typeface="Aptos" panose="020B0004020202020204" pitchFamily="34" charset="0"/>
                <a:cs typeface="Arial" panose="020B0604020202020204" pitchFamily="34" charset="0"/>
                <a:hlinkClick r:id="rId3"/>
              </a:rPr>
              <a:t>Brief 1: Considerations for Developing a Child Welfare Drug Testing Policy and Protocol</a:t>
            </a:r>
            <a:r>
              <a:rPr lang="en-US" i="1" dirty="0">
                <a:solidFill>
                  <a:srgbClr val="467886"/>
                </a:solidFill>
                <a:latin typeface="Arial" panose="020B0604020202020204" pitchFamily="34" charset="0"/>
                <a:ea typeface="Aptos" panose="020B0004020202020204" pitchFamily="34" charset="0"/>
                <a:cs typeface="Arial" panose="020B0604020202020204" pitchFamily="34" charset="0"/>
                <a:hlinkClick r:id="rId3"/>
              </a:rPr>
              <a:t> </a:t>
            </a:r>
            <a:r>
              <a:rPr lang="en-US" kern="100" dirty="0">
                <a:effectLst/>
                <a:latin typeface="Arial" panose="020B0604020202020204" pitchFamily="34" charset="0"/>
                <a:ea typeface="Aptos" panose="020B0004020202020204" pitchFamily="34" charset="0"/>
                <a:cs typeface="Arial" panose="020B0604020202020204" pitchFamily="34" charset="0"/>
              </a:rPr>
              <a:t>(2021)</a:t>
            </a:r>
          </a:p>
          <a:p>
            <a:endParaRPr lang="en-US" kern="100" dirty="0">
              <a:latin typeface="Arial" panose="020B0604020202020204" pitchFamily="34" charset="0"/>
              <a:ea typeface="Aptos" panose="020B0004020202020204" pitchFamily="34"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Brief 2: Drug Testing for Parents Involved in Child Welfare: Three Key Practice Points</a:t>
            </a:r>
            <a:r>
              <a:rPr lang="en-US" i="1" u="none"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 </a:t>
            </a:r>
            <a:r>
              <a:rPr lang="en-US" kern="100" dirty="0">
                <a:effectLst/>
                <a:latin typeface="Arial" panose="020B0604020202020204" pitchFamily="34" charset="0"/>
                <a:ea typeface="Aptos" panose="020B0004020202020204" pitchFamily="34" charset="0"/>
                <a:cs typeface="Arial" panose="020B0604020202020204" pitchFamily="34" charset="0"/>
              </a:rPr>
              <a:t>(2021)</a:t>
            </a:r>
          </a:p>
          <a:p>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buNone/>
            </a:pPr>
            <a:r>
              <a:rPr lang="en-US" kern="100" dirty="0">
                <a:effectLst/>
                <a:latin typeface="Arial" panose="020B0604020202020204" pitchFamily="34" charset="0"/>
                <a:ea typeface="Aptos" panose="020B0004020202020204" pitchFamily="34" charset="0"/>
                <a:cs typeface="Arial" panose="020B0604020202020204" pitchFamily="34" charset="0"/>
              </a:rPr>
              <a:t>Children and Family Futures: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Trauma-Informed Drug Testing in Child Welfare: START’s Approach Webinar</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(2025)</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 National Center on Substance Abuse and Child Welfare, 2021b)</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00" dirty="0">
              <a:effectLst/>
              <a:latin typeface="Arial" panose="020B0604020202020204" pitchFamily="34" charset="0"/>
              <a:ea typeface="Calibri" panose="020F0502020204030204" pitchFamily="34" charset="0"/>
              <a:cs typeface="Arial" panose="020B0604020202020204" pitchFamily="34" charset="0"/>
            </a:endParaRPr>
          </a:p>
          <a:p>
            <a:pPr algn="l" rtl="0" fontAlgn="base">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cs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i="1" dirty="0">
                <a:effectLst/>
                <a:latin typeface="Arial" panose="020B0604020202020204" pitchFamily="34" charset="0"/>
                <a:ea typeface="Calibri" panose="020F0502020204030204" pitchFamily="34" charset="0"/>
              </a:rPr>
              <a:t>.</a:t>
            </a:r>
            <a:r>
              <a:rPr lang="en-US" dirty="0">
                <a:effectLst/>
                <a:latin typeface="Arial" panose="020B0604020202020204" pitchFamily="34" charset="0"/>
                <a:ea typeface="Calibri" panose="020F050202020403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(2021b). </a:t>
            </a:r>
            <a:r>
              <a:rPr lang="en-US" b="0" i="1" u="none" strike="noStrike" dirty="0">
                <a:solidFill>
                  <a:srgbClr val="000000"/>
                </a:solidFill>
                <a:effectLst/>
                <a:latin typeface="Arial" panose="020B0604020202020204" pitchFamily="34" charset="0"/>
                <a:cs typeface="Arial" panose="020B0604020202020204" pitchFamily="34" charset="0"/>
              </a:rPr>
              <a:t>Brief 2: Drug testing for parents involved in child welfare: Three key practice points.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sz="1800"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https://ncsacw.acf.hhs.gov/files/drug-testing-brief-2-508.pdf</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54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Drug testing should be one of many tools to help inform and guide collaborative case planning and decision-making for families affected by substance use disorders. Again, drug testing alone only provides us with a biological sample to help determine whether a parent has used a particular substance within a specific timeframe.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we covered in previous modules in this toolkit, screening tools provide a brief set of standardized questions to help determine if a substance use is a presenting concern followed by steps to take to refer a parent for a clinical assessment by a qualified substance use disorder treatment provider. </a:t>
            </a:r>
          </a:p>
          <a:p>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We are also now well versed in our understanding of substance use disorders including their effects on the parent and family with the ability to identify potential indicators of use through our observation of a parent’s physical appearance, behavioral signs, and the condition of the home environment—all significant to informing a comprehensive and objective assessment of each family’s individual needs. </a:t>
            </a:r>
          </a:p>
          <a:p>
            <a:pPr marL="0" indent="0">
              <a:buFontTx/>
              <a:buNone/>
            </a:pPr>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Our toolbox also consists of standardized safety and risk assessment tools that allow for systematic collection of information to help determine the presence of any immediate safety threats to children while also identifying any potential risks for future harm. </a:t>
            </a:r>
          </a:p>
          <a:p>
            <a:pPr marL="0" indent="0">
              <a:buFontTx/>
              <a:buNone/>
            </a:pPr>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When used collectively, all four tools help to advance casework practice for families affected by substance use disorders. </a:t>
            </a: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rPr>
              <a:t>Administration for Children and Families, </a:t>
            </a:r>
            <a:r>
              <a:rPr lang="en-US" sz="1800" dirty="0">
                <a:effectLst/>
                <a:latin typeface="Arial" panose="020B0604020202020204" pitchFamily="34" charset="0"/>
                <a:ea typeface="Calibri" panose="020F0502020204030204" pitchFamily="34" charset="0"/>
              </a:rPr>
              <a:t>Substance Abuse and Mental Health Services Administration</a:t>
            </a:r>
            <a:r>
              <a:rPr lang="en-US" sz="1800" i="1" dirty="0">
                <a:effectLst/>
                <a:latin typeface="Arial" panose="020B0604020202020204" pitchFamily="34" charset="0"/>
                <a:ea typeface="Calibri" panose="020F0502020204030204" pitchFamily="34" charset="0"/>
              </a:rPr>
              <a:t>.</a:t>
            </a:r>
            <a:r>
              <a:rPr lang="en-US" b="0" i="0" u="none" strike="noStrike" dirty="0">
                <a:solidFill>
                  <a:srgbClr val="000000"/>
                </a:solidFill>
                <a:effectLst/>
                <a:latin typeface="Arial" panose="020B0604020202020204" pitchFamily="34" charset="0"/>
              </a:rPr>
              <a:t> </a:t>
            </a:r>
            <a:r>
              <a:rPr lang="en-US" b="0" i="0" u="sng" strike="noStrike" dirty="0">
                <a:solidFill>
                  <a:srgbClr val="000000"/>
                </a:solidFill>
                <a:effectLst/>
                <a:latin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1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fontAlgn="base"/>
            <a:r>
              <a:rPr lang="en-US" b="0" i="0" u="none" strike="noStrike" dirty="0">
                <a:solidFill>
                  <a:srgbClr val="000000"/>
                </a:solidFill>
                <a:effectLst/>
                <a:latin typeface="Arial"/>
                <a:cs typeface="Arial"/>
              </a:rPr>
              <a:t>The goal of module 5 is to provide in-depth knowledge and understanding about case planning considerations for families affected by parental substance use and co-occurring disorders. Child welfare workers will acquire knowledge to improve their identification of safety and risk factors with enhanced assessment </a:t>
            </a:r>
            <a:r>
              <a:rPr lang="en-US" dirty="0">
                <a:solidFill>
                  <a:srgbClr val="000000"/>
                </a:solidFill>
                <a:latin typeface="Arial"/>
                <a:cs typeface="Arial"/>
              </a:rPr>
              <a:t>of indicators </a:t>
            </a:r>
            <a:r>
              <a:rPr lang="en-US" b="0" i="0" u="none" strike="noStrike" dirty="0">
                <a:solidFill>
                  <a:srgbClr val="000000"/>
                </a:solidFill>
                <a:effectLst/>
                <a:latin typeface="Arial"/>
                <a:cs typeface="Arial"/>
              </a:rPr>
              <a:t>specific to the child, </a:t>
            </a:r>
            <a:r>
              <a:rPr lang="en-US" dirty="0">
                <a:solidFill>
                  <a:srgbClr val="000000"/>
                </a:solidFill>
                <a:latin typeface="Arial"/>
                <a:cs typeface="Arial"/>
              </a:rPr>
              <a:t>caregiver, </a:t>
            </a:r>
            <a:r>
              <a:rPr lang="en-US" b="0" i="0" u="none" strike="noStrike" dirty="0">
                <a:solidFill>
                  <a:srgbClr val="000000"/>
                </a:solidFill>
                <a:effectLst/>
                <a:latin typeface="Arial"/>
                <a:cs typeface="Arial"/>
              </a:rPr>
              <a:t>family, and home environment; define, identify, and promote caregiver protective capacities and protective factors with knowledge of how these serve to mitigate identified safety threats; understand how safety and risk assessments inform safety planning including actionable steps to increase child safety and family unification whenever possible; identify, plan, and respond to a parent’s potential return to use with knowledge of recovery management plans to support parental stabilization; understand the limitations of drug testing with knowledge of best practice considerations for use in child welfare settings;</a:t>
            </a:r>
            <a:r>
              <a:rPr lang="en-US" dirty="0">
                <a:solidFill>
                  <a:srgbClr val="000000"/>
                </a:solidFill>
                <a:latin typeface="Arial"/>
                <a:cs typeface="Arial"/>
              </a:rPr>
              <a:t> </a:t>
            </a:r>
            <a:r>
              <a:rPr lang="en-US" b="0" i="0" u="none" strike="noStrike" dirty="0">
                <a:solidFill>
                  <a:srgbClr val="000000"/>
                </a:solidFill>
                <a:effectLst/>
                <a:latin typeface="Arial"/>
                <a:cs typeface="Arial"/>
              </a:rPr>
              <a:t>advocate for improvements to quality family time to support reunification goals and objectives; and finally, identify, plan, and determine family readiness for case closure with coordination of aftercare services and supports.</a:t>
            </a:r>
            <a:r>
              <a:rPr lang="en-US" dirty="0">
                <a:solidFill>
                  <a:srgbClr val="000000"/>
                </a:solidFill>
                <a:latin typeface="Arial"/>
                <a:cs typeface="Arial"/>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92344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B9C0-E71C-6F00-462B-7E6BA299C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78029-1BFF-84CC-A85B-B9A9F0B74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F7AD0-8310-81DE-7CDB-103E71C9B7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Results from drug tests provide an opportunity for us to engage parents and families in the treatment and recovery process. Discussing the results in a timely and supportive manner—one that is free of judgement helps to eliminate the personal shame internalized by the parent. Strategies, such as using strength-based and person-first language is a good example of this—it can look like replacing old stigmatizing language, such as “clean versus dirty” with more neutral terms such as “negative versus positive” or “substance not detected versus substance detected” terminology. All small actionable steps that go a long way in building and restoring trust with parents.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Results also provide an opportunity to reinforce, modify, or enhance substance use disorder treatment and recovery support services. For negative results, this can provide an opportunity to talk about what is working well about the current treatment and service plan and provide positive reinforcement through recognizing the actionable steps the parent has taken on their path to early recovery. For positive results, this too, presents an opportunity to talk about what isn’t working well and making necessary modifications or enhancements to support or re-engage the parent into substance use disorder treatment and recovery support services.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Is the parent de-stabilizing and needing more intensive services and supports?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Would the parent benefit from peer recovery supports or increased recovery-oriented activities such as attending recovery support groups or obtaining a recovery sponsor? </a:t>
            </a: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sng" strike="noStrike" dirty="0">
                <a:solidFill>
                  <a:srgbClr val="000000"/>
                </a:solidFill>
                <a:effectLst/>
                <a:latin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rPr>
              <a:t> </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200" dirty="0">
              <a:solidFill>
                <a:srgbClr val="0B3456"/>
              </a:solidFill>
            </a:endParaRPr>
          </a:p>
        </p:txBody>
      </p:sp>
      <p:sp>
        <p:nvSpPr>
          <p:cNvPr id="4" name="Slide Number Placeholder 3">
            <a:extLst>
              <a:ext uri="{FF2B5EF4-FFF2-40B4-BE49-F238E27FC236}">
                <a16:creationId xmlns:a16="http://schemas.microsoft.com/office/drawing/2014/main" id="{AEBB7101-10EE-2ED4-DC4C-B98F109740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38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F8A8B-75D2-E78C-8151-C71C926EF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13C36-2E2A-736E-1FD8-940E5706D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52BA5-4C00-9D32-ED57-16AA02CC21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used appropriately, drug testing can be a therapeutic tool to help engage and retain parents in substance use disorder treatment and recovery support services—ideally resulting in families meeting their case plan goals and objectives. For this to happen though, drug testing needs to be implemented within a strength-based motivational approach. This includes our understanding of the complexities of early recovery and the time needed to fully heal and integrate new ways of coping with everyday life stressors.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we covered in detail in previous modules of this toolkit, motivational interviewing offers us specific techniques and strategies to engage parents and promote their intrinsic desire for behavior change. This approach may be used for parents who are experiencing ambivalence about their level of substance use or their engagement in treatment services. This strength-based motivational approach with parents will help them come to their own realization about how their actions or behaviors are either moving them closer to, or farther away from, their desired recovery goals. </a:t>
            </a:r>
            <a:endParaRPr lang="en-US" sz="1200" dirty="0">
              <a:solidFill>
                <a:srgbClr val="0B3456"/>
              </a:solidFill>
              <a:latin typeface="Arial" panose="020B0604020202020204" pitchFamily="34" charset="0"/>
              <a:cs typeface="Arial" panose="020B0604020202020204" pitchFamily="34" charset="0"/>
            </a:endParaRP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cs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https://ncsacw.acf.hhs.gov/files/drug-testing-brief-1-508.pdf</a:t>
            </a:r>
            <a:endParaRPr lang="en-US" i="0" dirty="0">
              <a:latin typeface="Arial" panose="020B0604020202020204" pitchFamily="34" charset="0"/>
              <a:cs typeface="Arial" panose="020B0604020202020204" pitchFamily="34" charset="0"/>
            </a:endParaRPr>
          </a:p>
          <a:p>
            <a:endParaRPr lang="en-US" sz="1200" dirty="0">
              <a:solidFill>
                <a:srgbClr val="0B3456"/>
              </a:solidFill>
              <a:latin typeface="Arial" panose="020B0604020202020204" pitchFamily="34" charset="0"/>
              <a:cs typeface="Arial" panose="020B0604020202020204" pitchFamily="34" charset="0"/>
            </a:endParaRPr>
          </a:p>
          <a:p>
            <a:endParaRPr lang="en-US" sz="1200" dirty="0">
              <a:solidFill>
                <a:srgbClr val="0B3456"/>
              </a:solidFill>
            </a:endParaRPr>
          </a:p>
        </p:txBody>
      </p:sp>
      <p:sp>
        <p:nvSpPr>
          <p:cNvPr id="4" name="Slide Number Placeholder 3">
            <a:extLst>
              <a:ext uri="{FF2B5EF4-FFF2-40B4-BE49-F238E27FC236}">
                <a16:creationId xmlns:a16="http://schemas.microsoft.com/office/drawing/2014/main" id="{05C472E4-62AA-BA46-6666-F3D1407EC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8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E22D-3046-E393-F6D4-E8973F310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3DAE4-2FB5-E682-589C-4AE2CB480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669D3-9BC4-37F2-AAD2-0CA965E3A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cs typeface="Arial" panose="020B0604020202020204" pitchFamily="34" charset="0"/>
              </a:rPr>
              <a:t>In addition to drug testing, we should also be discussing considerations for quality family time for families affected by substance use disorders…</a:t>
            </a:r>
          </a:p>
        </p:txBody>
      </p:sp>
      <p:sp>
        <p:nvSpPr>
          <p:cNvPr id="4" name="Slide Number Placeholder 3">
            <a:extLst>
              <a:ext uri="{FF2B5EF4-FFF2-40B4-BE49-F238E27FC236}">
                <a16:creationId xmlns:a16="http://schemas.microsoft.com/office/drawing/2014/main" id="{5684182F-5A81-223B-131F-8E6447219B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72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6412-EBE0-41B8-A31C-C4CB9ABF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5A902-031C-D963-A130-953A7B00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7C0F4-21E0-AE66-DAEE-02747F7FB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the field most often regards as visitation or visitation plans seldom fulfills the needs that parents and children have for meaningful and nurturing time together. Use of this language often implies standard visitation schedules, whereby all parents receive a predetermined amount of supervised time with their children often without consideration to their own unique set of circumstances or protective capacities. Also common is the view or belief that visitation is something that is earned—something to be incentivized—longer, more frequent, or unsupervised time with children being tied to ‘good’ behavior which also can in turn be taken away or reduced for ‘bad’ behavior—for example parental substance use. We’ll speak more on this in the next slide.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Alternatively, viewing child and family contacts during out-of-home care less as visits and more as family time highlights the critical importance of the length and quality of time that children get to spend with their parents, siblings (when separated), and other important relative or non-relative extended family members. This shift in language reinforces the view and belief that family time is a right of parents and children, and our role as child welfare workers is to ensure these rights are being met in the most natural and family-friendly settings. </a:t>
            </a:r>
          </a:p>
          <a:p>
            <a:pPr algn="l" rtl="0" fontAlgn="base"/>
            <a:r>
              <a:rPr lang="en-US" b="0" i="0" dirty="0">
                <a:solidFill>
                  <a:srgbClr val="000000"/>
                </a:solidFill>
                <a:effectLst/>
                <a:latin typeface="Arial" panose="020B0604020202020204" pitchFamily="34" charset="0"/>
                <a:cs typeface="Arial" panose="020B0604020202020204" pitchFamily="34" charset="0"/>
              </a:rPr>
              <a:t>​</a:t>
            </a: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 </a:t>
            </a:r>
            <a:r>
              <a:rPr lang="en-US" b="0" i="1" u="none" strike="noStrike" dirty="0">
                <a:solidFill>
                  <a:srgbClr val="000000"/>
                </a:solidFill>
                <a:effectLst/>
                <a:latin typeface="Arial" panose="020B0604020202020204" pitchFamily="34" charset="0"/>
                <a:cs typeface="Arial" panose="020B0604020202020204" pitchFamily="34" charset="0"/>
              </a:rPr>
              <a:t>ACYF-CB-IM-20-02.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https://www.acf.hhs.gov/sites/default/files/documents/cb/im2002.pdf</a:t>
            </a:r>
            <a:endParaRPr lang="en-US" b="0" i="0"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9DFCE1-5EF0-C53B-CF49-049987419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313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Family time for parents and children affected by substance use or co-occurring disorders is incredibly important to their safety, permanency, well-being, and recovery outcomes. We know that frequent and meaningful family time is associated with:</a:t>
            </a:r>
          </a:p>
          <a:p>
            <a:pPr marL="0" indent="0" defTabSz="412750" hangingPunct="0">
              <a:buFont typeface="Arial"/>
              <a:buNone/>
            </a:pPr>
            <a:endParaRPr lang="en-US" kern="0" dirty="0">
              <a:latin typeface="Arial" panose="020B0604020202020204" pitchFamily="34" charset="0"/>
              <a:cs typeface="Arial" panose="020B0604020202020204" pitchFamily="34" charset="0"/>
              <a:sym typeface="Helvetica Light"/>
            </a:endParaRP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A greater likelihood of reunification;</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Expedited permanency and/or reduced time in out-of-home care;</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Decreased likelihood of re-entry into out-of-home care post reunification; and</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Reduced negative effects of family separation.</a:t>
            </a:r>
          </a:p>
          <a:p>
            <a:pPr marL="457200" lvl="2" defTabSz="412750" hangingPunct="0">
              <a:defRPr/>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We also know that the road to early recovery can be a very stressful and uncertain time for parents, which may require additional support from both treatment and child welfare providers in relation to meeting their case plan goals and family time expectations. Here are some practice tips for you to consider:</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A parent’s substance use disorder treatment program may not align with the schedule for family time visits. For example, if a parent is participating in residential treatment, they may need your support in coordinating with their treatment provider to arrange visits at their treatment location or obtain approval to leave their residential location for purposes of attending the family time visit.</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Treatment providers and child welfare workers should also agree that drug testing should never be used punitively in relation to family time. An example would be canceling a visit in response to a positive test, with the only exception being if there are immediate safety threats that cannot be mitigated by any other means.</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Family time is critical for maintaining the parent-child relationship, the child's well-being, and the parent's motivation to participate and remain in treatment. It’s also important that we not automatically assume the worst when a parent cannot attend a scheduled visit—assumptions such as lack of interest in reunifying with their child or a return to use. The best way to support parents through these challenges is to talk openly and explore what contributed to the missed visit and strategize on how best to reduce challenges or barriers moving forward. </a:t>
            </a:r>
          </a:p>
          <a:p>
            <a:pPr marL="0" indent="0" defTabSz="412750" hangingPunct="0">
              <a:buFont typeface="Arial"/>
              <a:buNone/>
            </a:pPr>
            <a:endParaRPr lang="en-US" b="0" i="0" dirty="0">
              <a:solidFill>
                <a:srgbClr val="444444"/>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 </a:t>
            </a:r>
            <a:r>
              <a:rPr lang="en-US" b="0" i="1" u="none" strike="noStrike" dirty="0">
                <a:solidFill>
                  <a:srgbClr val="000000"/>
                </a:solidFill>
                <a:effectLst/>
                <a:latin typeface="Arial" panose="020B0604020202020204" pitchFamily="34" charset="0"/>
                <a:cs typeface="Arial" panose="020B0604020202020204" pitchFamily="34" charset="0"/>
              </a:rPr>
              <a:t>ACYF-CB-IM-20-02.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https://www.acf.hhs.gov/sites/default/files/documents/cb/im2002.pdf</a:t>
            </a:r>
            <a:endParaRPr lang="en-US" i="0"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r>
              <a:rPr lang="en-US" dirty="0">
                <a:highlight>
                  <a:srgbClr val="FFFF00"/>
                </a:highligh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Characteristics of quality family time include, frequent visits, scheduled for an appropriate length of time, in a comfortable, safe, and family-friendly setting. As child welfare workers, we can help guide the interaction between the parent and child, offering learning opportunities and real-time coaching through modeling, reflecting upon skills and experiences before, during, and after family time. When structured in this way, quality family time then becomes the vehicle allowing parents to practice new skills and develop protective capacities across different settings, allowing for exposure to a wide range of scenarios, and preparing them for their goal of family reunification.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00" dirty="0">
                <a:effectLst/>
                <a:highlight>
                  <a:srgbClr val="FFFF00"/>
                </a:highlight>
                <a:latin typeface="Arial" panose="020B0604020202020204" pitchFamily="34" charset="0"/>
                <a:ea typeface="Aptos" panose="020B0004020202020204" pitchFamily="34" charset="0"/>
                <a:cs typeface="Arial" panose="020B0604020202020204" pitchFamily="34" charset="0"/>
              </a:rPr>
              <a:t>Casey Family Programs: </a:t>
            </a:r>
            <a:r>
              <a:rPr lang="en-US" i="1" u="sng" kern="100" dirty="0">
                <a:solidFill>
                  <a:srgbClr val="467886"/>
                </a:solidFill>
                <a:effectLst/>
                <a:highlight>
                  <a:srgbClr val="FFFF00"/>
                </a:highlight>
                <a:latin typeface="Arial" panose="020B0604020202020204" pitchFamily="34" charset="0"/>
                <a:ea typeface="Aptos" panose="020B0004020202020204" pitchFamily="34" charset="0"/>
                <a:cs typeface="Arial" panose="020B0604020202020204" pitchFamily="34" charset="0"/>
                <a:hlinkClick r:id="rId3"/>
              </a:rPr>
              <a:t>Strong Families: Strategy Brief</a:t>
            </a:r>
            <a:r>
              <a:rPr lang="en-US" i="1" kern="100" dirty="0">
                <a:effectLst/>
                <a:highlight>
                  <a:srgbClr val="FFFF00"/>
                </a:highlight>
                <a:latin typeface="Arial" panose="020B0604020202020204" pitchFamily="34" charset="0"/>
                <a:ea typeface="Aptos" panose="020B0004020202020204" pitchFamily="34" charset="0"/>
                <a:cs typeface="Arial" panose="020B0604020202020204" pitchFamily="34" charset="0"/>
              </a:rPr>
              <a:t> </a:t>
            </a:r>
            <a:r>
              <a:rPr lang="en-US" kern="100" dirty="0">
                <a:effectLst/>
                <a:highlight>
                  <a:srgbClr val="FFFF00"/>
                </a:highlight>
                <a:latin typeface="Arial" panose="020B0604020202020204" pitchFamily="34" charset="0"/>
                <a:ea typeface="Aptos" panose="020B0004020202020204" pitchFamily="34" charset="0"/>
                <a:cs typeface="Arial" panose="020B0604020202020204" pitchFamily="34" charset="0"/>
              </a:rPr>
              <a:t>(2020)</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880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89A3-7AED-44E5-E7D3-ECD005B01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7BFF6-7C58-B8DC-9F9C-817565F17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19286-4708-67F1-7279-5E21909EADB3}"/>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transition our discussion to steps we can take in our role as child welfare workers to support families as they move toward their long-term recovery and family stability goals.</a:t>
            </a:r>
          </a:p>
        </p:txBody>
      </p:sp>
      <p:sp>
        <p:nvSpPr>
          <p:cNvPr id="4" name="Slide Number Placeholder 3">
            <a:extLst>
              <a:ext uri="{FF2B5EF4-FFF2-40B4-BE49-F238E27FC236}">
                <a16:creationId xmlns:a16="http://schemas.microsoft.com/office/drawing/2014/main" id="{95CB74C1-7B7B-35B4-14BB-5EF11B4FB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42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Sustaining safety and protective capacities for families beyond the formal child welfare intervention period is a critical final step in the case planning process and includes:</a:t>
            </a:r>
            <a:endParaRPr lang="en-US" kern="1200" baseline="0" dirty="0">
              <a:solidFill>
                <a:schemeClr val="tx1"/>
              </a:solidFill>
              <a:effectLst/>
              <a:latin typeface="Arial" panose="020B0604020202020204" pitchFamily="34" charset="0"/>
              <a:cs typeface="Arial" panose="020B0604020202020204" pitchFamily="34" charset="0"/>
            </a:endParaRPr>
          </a:p>
          <a:p>
            <a:pPr lvl="0"/>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Building on the family’s strengths by helping parents articulate what they have learned and self-identifying their strengths. </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Identify other supportive family members or friends who agree to be part of the process. These supportive family members or friends should go to a meeting to talk about what kind of support they can offer the family.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Can they watch the children if the parent needs a break?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Can they provide transportation?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Will they check in on the family and how often?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Can they be contacted if the parent needs help?</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Determine what helping professionals will stay involved with the family.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What will their role be?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Are they able to monitor ongoing safety for the family?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What signs will they look for to know whether the parent or family is starting to struggle?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How do they feel about calling child welfare if they have concerns in the future?</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Determine whether or not the parent has a recovery management plan. If not, work with treatment providers to establish one.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Has the parent had to implement their plan?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If so, what worked well?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And were there any worries or concerns related to the plan that need to be modified for the future? </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Include the children in safety planning, if age appropriate.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If they have a concern about their parent, who is a safe person they would reach out to? </a:t>
            </a:r>
          </a:p>
          <a:p>
            <a:pPr marL="628650" lvl="1" indent="-171450">
              <a:buFont typeface="Courier New" panose="02070309020205020404" pitchFamily="49" charset="0"/>
              <a:buChar char="o"/>
            </a:pPr>
            <a:r>
              <a:rPr lang="en-US" kern="1200" baseline="0" dirty="0">
                <a:solidFill>
                  <a:schemeClr val="tx1"/>
                </a:solidFill>
                <a:effectLst/>
                <a:latin typeface="Arial" panose="020B0604020202020204" pitchFamily="34" charset="0"/>
                <a:cs typeface="Arial" panose="020B0604020202020204" pitchFamily="34" charset="0"/>
              </a:rPr>
              <a:t>Do they have a way to connect with this person? </a:t>
            </a:r>
          </a:p>
          <a:p>
            <a:pPr marL="457200" lvl="1" indent="0">
              <a:buFont typeface="Courier New" panose="02070309020205020404" pitchFamily="49"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0" lvl="0" indent="0">
              <a:buFont typeface="Courier New" panose="02070309020205020404" pitchFamily="49" charset="0"/>
              <a:buNone/>
            </a:pPr>
            <a:r>
              <a:rPr lang="en-US" kern="1200" baseline="0" dirty="0">
                <a:solidFill>
                  <a:schemeClr val="tx1"/>
                </a:solidFill>
                <a:effectLst/>
                <a:latin typeface="Arial" panose="020B0604020202020204" pitchFamily="34" charset="0"/>
                <a:cs typeface="Arial" panose="020B0604020202020204" pitchFamily="34" charset="0"/>
              </a:rPr>
              <a:t>When working with children, it is key to </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review each step of the plan to make sure they know what to do and who to reach out to with consideration to the child</a:t>
            </a:r>
            <a:r>
              <a:rPr lang="en-US" sz="1200" kern="1200" dirty="0">
                <a:effectLst/>
                <a:latin typeface="Times New Roman" panose="02020603050405020304" pitchFamily="18" charset="0"/>
                <a:ea typeface="Aptos" panose="020B0004020202020204" pitchFamily="34" charset="0"/>
                <a:cs typeface="Arial" panose="020B0604020202020204" pitchFamily="34" charset="0"/>
              </a:rPr>
              <a:t>’</a:t>
            </a:r>
            <a:r>
              <a:rPr lang="en-US" sz="1200" kern="1200" dirty="0">
                <a:effectLst/>
                <a:latin typeface="Arial" panose="020B0604020202020204" pitchFamily="34" charset="0"/>
                <a:ea typeface="Aptos" panose="020B0004020202020204" pitchFamily="34" charset="0"/>
                <a:cs typeface="Times New Roman" panose="02020603050405020304" pitchFamily="18" charset="0"/>
              </a:rPr>
              <a:t>s age and developmental capacity. </a:t>
            </a:r>
            <a:endParaRPr lang="en-US" kern="1200" dirty="0">
              <a:solidFill>
                <a:schemeClr val="tx1"/>
              </a:solidFill>
              <a:effectLst/>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(2023). </a:t>
            </a:r>
            <a:r>
              <a:rPr lang="en-US" b="0" i="1" u="none" strike="noStrike" dirty="0">
                <a:solidFill>
                  <a:srgbClr val="000000"/>
                </a:solidFill>
                <a:effectLst/>
                <a:latin typeface="Arial" panose="020B0604020202020204" pitchFamily="34" charset="0"/>
                <a:cs typeface="Arial" panose="020B0604020202020204" pitchFamily="34" charset="0"/>
              </a:rPr>
              <a:t>Mitigating safety &amp; risk for children affected by parental substance use disorders (AD) </a:t>
            </a:r>
            <a:r>
              <a:rPr lang="en-US" b="0" i="0" u="none" strike="noStrike" dirty="0">
                <a:solidFill>
                  <a:srgbClr val="000000"/>
                </a:solidFill>
                <a:effectLst/>
                <a:latin typeface="Arial" panose="020B0604020202020204" pitchFamily="34" charset="0"/>
                <a:cs typeface="Arial" panose="020B0604020202020204" pitchFamily="34" charset="0"/>
              </a:rPr>
              <a:t>[Video]. YouTube.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https://www.youtube.com/watch?v=LW7MP8n-Yw8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6412-EBE0-41B8-A31C-C4CB9ABF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5A902-031C-D963-A130-953A7B00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7C0F4-21E0-AE66-DAEE-02747F7FB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Determining when a family is ready for case closure is a critical final step in the case planning process. It’s a decision that balances both the family strengths and progress achieved with any remaining concerns regarding child safety. Here are some ‘green flags’ to support your decision-making in your work with children, parents, and families affected by substance use and co-occurring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presenting reason for child welfare involvement has been resolved;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are engaged and making progress in substance use disorder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are actively participating in recovery-oriented supports and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demonstrate increased parental capacities and protective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have an established safety plan and can identify how they will seek help if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have natural supports present and active in their life;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have increased stability with their concrete needs, such as housing and income;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concurrent plan is in place in case the family’s needs destabilize.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(2023). </a:t>
            </a:r>
            <a:r>
              <a:rPr lang="en-US" b="0" i="1" u="none" strike="noStrike" dirty="0">
                <a:solidFill>
                  <a:srgbClr val="000000"/>
                </a:solidFill>
                <a:effectLst/>
                <a:latin typeface="Arial" panose="020B0604020202020204" pitchFamily="34" charset="0"/>
                <a:cs typeface="Arial" panose="020B0604020202020204" pitchFamily="34" charset="0"/>
              </a:rPr>
              <a:t>Mitigating safety &amp; risk for children affected by parental substance use disorders (AD) </a:t>
            </a:r>
            <a:r>
              <a:rPr lang="en-US" b="0" i="0" u="none" strike="noStrike" dirty="0">
                <a:solidFill>
                  <a:srgbClr val="000000"/>
                </a:solidFill>
                <a:effectLst/>
                <a:latin typeface="Arial" panose="020B0604020202020204" pitchFamily="34" charset="0"/>
                <a:cs typeface="Arial" panose="020B0604020202020204" pitchFamily="34" charset="0"/>
              </a:rPr>
              <a:t>[Video]. YouTube.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https://www.youtube.com/watch?v=LW7MP8n-Yw8</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9DFCE1-5EF0-C53B-CF49-049987419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80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US" b="0" i="0" u="none" strike="noStrike" dirty="0">
                <a:solidFill>
                  <a:srgbClr val="000000"/>
                </a:solidFill>
                <a:effectLst/>
                <a:highlight>
                  <a:srgbClr val="FFFF00"/>
                </a:highlight>
                <a:latin typeface="Arial" panose="020B0604020202020204" pitchFamily="34" charset="0"/>
              </a:rPr>
              <a:t>Facilitator Script:</a:t>
            </a:r>
            <a:endParaRPr lang="en-US" b="0" i="0" dirty="0">
              <a:solidFill>
                <a:srgbClr val="000000"/>
              </a:solidFill>
              <a:effectLst/>
              <a:highlight>
                <a:srgbClr val="F5F5F5"/>
              </a:highlight>
              <a:latin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endParaRPr lang="en-US" i="0" kern="1200" dirty="0">
              <a:effectLst/>
              <a:latin typeface="Arial" panose="020B0604020202020204" pitchFamily="34" charset="0"/>
              <a:ea typeface="+mn-ea"/>
              <a:cs typeface="Arial" panose="020B0604020202020204" pitchFamily="34" charset="0"/>
            </a:endParaRPr>
          </a:p>
          <a:p>
            <a:pPr algn="l" rtl="0" fontAlgn="base"/>
            <a:r>
              <a:rPr lang="en-US" b="0" i="0" dirty="0">
                <a:solidFill>
                  <a:srgbClr val="444444"/>
                </a:solidFill>
                <a:effectLst/>
                <a:latin typeface="Arial" panose="020B0604020202020204" pitchFamily="34" charset="0"/>
              </a:rPr>
              <a:t>​</a:t>
            </a:r>
            <a:r>
              <a:rPr lang="en-US" b="0" i="0" u="none" strike="noStrike" dirty="0">
                <a:solidFill>
                  <a:srgbClr val="000000"/>
                </a:solidFill>
                <a:effectLst/>
                <a:latin typeface="Arial" panose="020B0604020202020204" pitchFamily="34" charset="0"/>
              </a:rPr>
              <a:t>We have covered a lot of detailed information on such an important topic affecting children and families across all communities. Recovery from a substance use or co-occurring disorder can be complex, but with the right combination of collaborative case planning, including treatment and recovery-oriented services and supports, it absolutely remains a possibility for the families we serve in child welfare. </a:t>
            </a:r>
          </a:p>
          <a:p>
            <a:pPr algn="l" rtl="0" fontAlgn="base"/>
            <a:endParaRPr lang="en-US"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going to start off today’s training discussion a little differently. Did you know that more than 21 million children lived with a parent who misused substances in the past year, representing 16% of all children in the United States. Now of course that doesn’t mean that all those families would necessarily come to the attention of child welfare agencies. As we’ve learned from the AFCARS data from previous modules—in 2021 alone, there were 606,187 children in out-of-home care with 236,143 with parental substance use listed as a condition associated with their removal—totaling a national average of 39%. </a:t>
            </a: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(AFCARS Data 2021, as of 10/01/24; Ghertner, 2023)</a:t>
            </a: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Center for Children and Family Futures. (2024).</a:t>
            </a:r>
            <a:r>
              <a:rPr lang="en-US" b="0" i="1" dirty="0">
                <a:solidFill>
                  <a:srgbClr val="000000"/>
                </a:solidFill>
                <a:effectLst/>
                <a:latin typeface="Arial" panose="020B0604020202020204" pitchFamily="34" charset="0"/>
              </a:rPr>
              <a:t> Analyses of the 2021 Adoption and Foster Care Analysis and Reporting System from the National Data Archive on Child Abuse and Neglect </a:t>
            </a:r>
            <a:r>
              <a:rPr lang="en-US" b="0" i="0" dirty="0">
                <a:solidFill>
                  <a:srgbClr val="000000"/>
                </a:solidFill>
                <a:effectLst/>
                <a:latin typeface="Arial" panose="020B0604020202020204" pitchFamily="34" charset="0"/>
              </a:rPr>
              <a:t>(file number 274) [Data set]. NDACAN. </a:t>
            </a:r>
            <a:r>
              <a:rPr lang="en-US" b="0" i="0" dirty="0">
                <a:solidFill>
                  <a:srgbClr val="000000"/>
                </a:solidFill>
                <a:effectLst/>
                <a:latin typeface="Arial" panose="020B0604020202020204" pitchFamily="34" charset="0"/>
                <a:hlinkClick r:id="rId3"/>
              </a:rPr>
              <a:t>https://www.ndacan.acf.hhs.gov/</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Ghertner, R. (2023). </a:t>
            </a:r>
            <a:r>
              <a:rPr lang="en-US" b="0" i="1" u="none" strike="noStrike" dirty="0">
                <a:solidFill>
                  <a:srgbClr val="000000"/>
                </a:solidFill>
                <a:effectLst/>
                <a:latin typeface="Arial" panose="020B0604020202020204" pitchFamily="34" charset="0"/>
              </a:rPr>
              <a:t>U.S. national and state estimates of children living with parents using substances, 2015-2019</a:t>
            </a:r>
            <a:r>
              <a:rPr lang="en-US" b="0" i="0" u="none" strike="noStrike" dirty="0">
                <a:solidFill>
                  <a:srgbClr val="000000"/>
                </a:solidFill>
                <a:effectLst/>
                <a:latin typeface="Arial" panose="020B0604020202020204" pitchFamily="34" charset="0"/>
              </a:rPr>
              <a:t>. Assistant Secretary for Planning and Evaluation, Office of Human Services Policy. </a:t>
            </a:r>
            <a:r>
              <a:rPr lang="en-US" b="0" i="0" u="sng" strike="noStrike" dirty="0">
                <a:solidFill>
                  <a:srgbClr val="5351AF"/>
                </a:solidFill>
                <a:effectLst/>
                <a:latin typeface="Arial" panose="020B0604020202020204" pitchFamily="34" charset="0"/>
                <a:hlinkClick r:id="rId4"/>
              </a:rPr>
              <a:t>https://aspe.hhs.gov/sites/default/files/documents/faa1b19e66053008e89782914f0aa693/children-at-risk-of-sud.pdf</a:t>
            </a:r>
            <a:r>
              <a:rPr lang="en-US" b="0" i="0" u="none" strike="noStrik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0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21E13-D468-6492-B168-FD42BC1DD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CDACC-695E-F72D-9AB0-0BAC42BAE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DBD06-B57C-DD78-8C0A-6B4A5DD7456B}"/>
              </a:ext>
            </a:extLst>
          </p:cNvPr>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p>
          <a:p>
            <a:pPr algn="l" rtl="0" fontAlgn="base"/>
            <a:endParaRPr lang="en-US" b="0" i="1"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Internet or Wi-Fi permitting, follow the hyperlink for a 9-minute digital story about the role of peer recovery in engaging families in case planning and promoting successful case closure. Proceed with facilitating a large group discussion using the following prompts:</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 </a:t>
            </a:r>
            <a:endParaRPr lang="en-US" b="1"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initial reactions to the peer recovery video? </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Which parts of Angela’s experience or role resonated with you the most</a:t>
            </a:r>
            <a:r>
              <a:rPr lang="en-US" b="1" i="0" u="none" strike="noStrike">
                <a:solidFill>
                  <a:srgbClr val="000000"/>
                </a:solidFill>
                <a:effectLst/>
                <a:latin typeface="Arial" panose="020B0604020202020204" pitchFamily="34" charset="0"/>
                <a:cs typeface="Arial" panose="020B0604020202020204" pitchFamily="34" charset="0"/>
              </a:rPr>
              <a:t>? </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key takeaways about the importance and value of peer recovery support as seen through Angela’s experience?</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Children and Family Futures</a:t>
            </a:r>
          </a:p>
        </p:txBody>
      </p:sp>
      <p:sp>
        <p:nvSpPr>
          <p:cNvPr id="4" name="Slide Number Placeholder 3">
            <a:extLst>
              <a:ext uri="{FF2B5EF4-FFF2-40B4-BE49-F238E27FC236}">
                <a16:creationId xmlns:a16="http://schemas.microsoft.com/office/drawing/2014/main" id="{73E08612-FF89-B84C-1B9C-C0B9E9821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9302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Well, this wraps up the instructional content for module five.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41</a:t>
            </a:fld>
            <a:endParaRPr lang="en-US"/>
          </a:p>
        </p:txBody>
      </p:sp>
    </p:spTree>
    <p:extLst>
      <p:ext uri="{BB962C8B-B14F-4D97-AF65-F5344CB8AC3E}">
        <p14:creationId xmlns:p14="http://schemas.microsoft.com/office/powerpoint/2010/main" val="3153631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818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04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053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F537-B52A-E45D-DD7F-8168CFCEF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19043-2CD3-CD1E-1BD0-A67C004DD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72399-D039-D11A-ED52-DAF66FCB87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5573AA-7DD4-B589-06E7-4966262AEC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59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122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39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165F-8DBB-0C8D-F733-0979E4D97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C2117-F27A-69E5-968D-ED6E5CFD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BA5D6-6F91-CA58-F61E-D420C80662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EEBB94-1FF9-5CC2-BDA7-666829FA1E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03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parental substance use as a condition associated with removal. This is such an important topic, so let’s spend some more time talking about it together as a large group.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these figures? Do these figures seem high or low to you?</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does this align with your state or county?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Is parental substance use cause for automatic removal?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percentage of families affected by substance use disorders receive in-home preservation services compared to out-of-home reunification services? </a:t>
            </a:r>
            <a:endParaRPr lang="en-US" dirty="0">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90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D743-E502-507E-6042-B5E9D8E5C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39C68-A04A-8B87-6C87-BC3BD680B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F48E7-0EE0-9C6C-8E2E-69B403B8B4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rPr>
              <a:t>Differing values about parental substance use as a condition associated with removal underscores the purpose and intent of establishing a minimum sufficient level of care, known as MSL or MSLC; the point below which a home is considered inadequate for the care of a child. </a:t>
            </a:r>
            <a:r>
              <a:rPr lang="en-US" b="0" i="0" dirty="0">
                <a:solidFill>
                  <a:srgbClr val="444444"/>
                </a:solidFill>
                <a:effectLst/>
                <a:latin typeface="Arial" panose="020B0604020202020204" pitchFamily="34" charset="0"/>
              </a:rPr>
              <a:t>​</a:t>
            </a:r>
            <a:r>
              <a:rPr lang="en-US" b="0" i="0" u="none" strike="noStrike" dirty="0">
                <a:solidFill>
                  <a:srgbClr val="000000"/>
                </a:solidFill>
                <a:effectLst/>
                <a:latin typeface="Arial" panose="020B0604020202020204" pitchFamily="34" charset="0"/>
              </a:rPr>
              <a:t>It’s a practice standard tied to reasonable efforts that guides child welfare casework practice and the courts in ensuring a child’s safety while also not causing unnecessary separation through removal. </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some tips to help guide your case planning practice…</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Child-Specific</a:t>
            </a:r>
            <a:r>
              <a:rPr lang="en-US" dirty="0">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rPr>
              <a:t>MSLC should be determined on a case-by-case basis. The same standard won’t apply to all families and may not be the same for each child within one family</a:t>
            </a:r>
            <a:r>
              <a:rPr lang="en-US" sz="1800" b="0" i="0" u="none" strike="noStrike" dirty="0">
                <a:solidFill>
                  <a:srgbClr val="000000"/>
                </a:solidFill>
                <a:effectLst/>
                <a:latin typeface="Arial" panose="020B0604020202020204" pitchFamily="34" charset="0"/>
                <a:cs typeface="Arial" panose="020B0604020202020204" pitchFamily="34" charset="0"/>
              </a:rPr>
              <a:t>.</a:t>
            </a:r>
          </a:p>
          <a:p>
            <a:endParaRPr lang="en-US" sz="1800" b="0" i="0" u="none" strike="noStrike" dirty="0">
              <a:solidFill>
                <a:srgbClr val="000000"/>
              </a:solidFill>
              <a:effectLst/>
              <a:latin typeface="Arial" panose="020B0604020202020204" pitchFamily="34" charset="0"/>
              <a:cs typeface="Arial" panose="020B0604020202020204" pitchFamily="34" charset="0"/>
            </a:endParaRPr>
          </a:p>
          <a:p>
            <a:r>
              <a:rPr lang="en-US" sz="1800" b="0" i="0" u="sng" strike="noStrike" dirty="0">
                <a:solidFill>
                  <a:srgbClr val="000000"/>
                </a:solidFill>
                <a:effectLst/>
                <a:latin typeface="Arial" panose="020B0604020202020204" pitchFamily="34" charset="0"/>
                <a:cs typeface="Arial" panose="020B0604020202020204" pitchFamily="34" charset="0"/>
              </a:rPr>
              <a:t>Consistent</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rPr>
              <a:t>Once determined, the MSLC should remain consistent throughout the life of the case. The only exception being is if the child’s needs have changed.</a:t>
            </a:r>
            <a:endParaRPr lang="en-US" sz="1800" b="0" i="0" u="none" strike="noStrike" dirty="0">
              <a:solidFill>
                <a:srgbClr val="000000"/>
              </a:solidFill>
              <a:effectLst/>
              <a:latin typeface="Arial" panose="020B0604020202020204" pitchFamily="34" charset="0"/>
              <a:cs typeface="Arial" panose="020B0604020202020204" pitchFamily="34" charset="0"/>
            </a:endParaRPr>
          </a:p>
          <a:p>
            <a:endParaRPr lang="en-US" sz="1800" b="0" i="0" u="none" strike="noStrike" dirty="0">
              <a:solidFill>
                <a:srgbClr val="000000"/>
              </a:solidFill>
              <a:effectLst/>
              <a:latin typeface="Arial" panose="020B0604020202020204" pitchFamily="34" charset="0"/>
              <a:cs typeface="Arial" panose="020B0604020202020204" pitchFamily="34" charset="0"/>
            </a:endParaRPr>
          </a:p>
          <a:p>
            <a:r>
              <a:rPr lang="en-US" sz="1800" b="0" i="0" u="sng" strike="noStrike" dirty="0">
                <a:solidFill>
                  <a:srgbClr val="000000"/>
                </a:solidFill>
                <a:effectLst/>
                <a:latin typeface="Arial" panose="020B0604020202020204" pitchFamily="34" charset="0"/>
                <a:cs typeface="Arial" panose="020B0604020202020204" pitchFamily="34" charset="0"/>
              </a:rPr>
              <a:t>Unbiased</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b="0" i="0" u="none" strike="noStrike" dirty="0">
                <a:solidFill>
                  <a:srgbClr val="000000"/>
                </a:solidFill>
                <a:effectLst/>
                <a:latin typeface="Arial" panose="020B0604020202020204" pitchFamily="34" charset="0"/>
              </a:rPr>
              <a:t>Again, MSLC sets the standard for the minimum sufficiency and should not be interpreted as the ideal standard. In addition, the standard for removal should not differ from the standard for reunification. This is an area of case planning and decision-making that is prone to influence due to our own personal values and beliefs related to what should or shouldn’t constitute MSLC for these two critical points of child welfare intervention—child removal and family reunification.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open this one up for discussion…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is your current practice of MSLC?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role does a parent’s substance use or co-occurring disorder play in your assessment and standard of MSLC?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would it take to allow children to safely remain with their parent during their active recovery? Or what would it take for children to be reunified with their parent while in active recovery?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was a great discussion and provides the perfect segue for our next discussion on assessing the effects of parental substance use. </a:t>
            </a:r>
          </a:p>
          <a:p>
            <a:pPr fontAlgn="base"/>
            <a:endParaRPr lang="en-US" b="0" i="1" dirty="0">
              <a:solidFill>
                <a:srgbClr val="444444"/>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(California Social Work Education Center, 2018; National Center on Substance Abuse and Child Welfare,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California Social Work Education Center (Ed.). (2018). </a:t>
            </a:r>
            <a:r>
              <a:rPr lang="en-US" i="1" dirty="0">
                <a:effectLst/>
                <a:latin typeface="Arial" panose="020B0604020202020204" pitchFamily="34" charset="0"/>
                <a:ea typeface="Calibri" panose="020F0502020204030204" pitchFamily="34" charset="0"/>
                <a:cs typeface="Arial" panose="020B0604020202020204" pitchFamily="34" charset="0"/>
              </a:rPr>
              <a:t>Common core 3.0. 200 level SDM assessment knowledge and skills lab: Trainee guide, California core curricula for child welfare workers.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hlinkClick r:id="rId3"/>
              </a:rPr>
              <a:t>https://calswec.berkeley.edu/sites/default/files/200_level_assessment_trainee_guide.12.31.2018.pdf</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(n.d.). </a:t>
            </a:r>
            <a:r>
              <a:rPr lang="en-US" i="1" dirty="0">
                <a:effectLst/>
                <a:latin typeface="Arial" panose="020B0604020202020204" pitchFamily="34" charset="0"/>
                <a:ea typeface="Calibri" panose="020F0502020204030204" pitchFamily="34" charset="0"/>
                <a:cs typeface="Arial" panose="020B0604020202020204" pitchFamily="34" charset="0"/>
              </a:rPr>
              <a:t>Glossary.</a:t>
            </a:r>
            <a:r>
              <a:rPr lang="en-US" b="0" i="0" dirty="0">
                <a:solidFill>
                  <a:srgbClr val="000000"/>
                </a:solidFill>
                <a:effectLst/>
                <a:latin typeface="Arial" panose="020B0604020202020204" pitchFamily="34" charset="0"/>
                <a:cs typeface="Arial" panose="020B0604020202020204" pitchFamily="34" charset="0"/>
              </a:rPr>
              <a:t> Administration for Children and Families, Substance Abuse and Mental Health Services Administration</a:t>
            </a:r>
            <a:r>
              <a:rPr lang="en-US" b="0" i="1" dirty="0">
                <a:solidFill>
                  <a:srgbClr val="000000"/>
                </a:solidFill>
                <a:effectLst/>
                <a:latin typeface="Arial" panose="020B060402020202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hlinkClick r:id="rId4"/>
              </a:rPr>
              <a:t>https://ncsacw.acf.hhs.gov/files/toolkitpackage/misc/toolkit-glossary-508.pdf</a:t>
            </a:r>
            <a:endParaRPr lang="en-US"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C91B0F-68AC-FA23-4CEE-BB7384D704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3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our practice, we are charged with the assessment and ongoing safety of children and families involved with the child welfare system. For families affected by substance use disorders, this means determining the level of effect the parent’s use may be causing, such as any immediate child safety concerns, including considerations to past, present, or future risk of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we’ve discussed in previous modules, a substance use disorder is a complex disease that can influence a parent’s actions or inactions. A parent’s preoccupation with their substance use may result in their reduced capacity to safely parent their children, which may present as leaving children unsupervised or with an inappropriate caregiver during active use—often a parentified sibling. </a:t>
            </a:r>
            <a:r>
              <a:rPr lang="en-US" b="0" i="0" u="none" strike="noStrike" dirty="0">
                <a:solidFill>
                  <a:srgbClr val="000000"/>
                </a:solidFill>
                <a:effectLst/>
                <a:latin typeface="Arial" panose="020B0604020202020204" pitchFamily="34" charset="0"/>
              </a:rPr>
              <a:t>This may also involve parents not meeting their child’s educational or medical needs due to the effects of their substance use, which may include not getting their children to school, children falling behind in schoolwork due to a high number of absences or not completing homework, children missing their annual well child exams, not receiving timely medical care for emergent healthcare needs. We sometimes also notice challenges with home conditions, including difficulty maintaining employment or managing household expenses.</a:t>
            </a:r>
            <a:r>
              <a:rPr lang="en-US" b="0" i="0" dirty="0">
                <a:solidFill>
                  <a:srgbClr val="000000"/>
                </a:solidFill>
                <a:effectLst/>
                <a:latin typeface="Arial" panose="020B0604020202020204" pitchFamily="34"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 reminder, substance use alone doesn’t warrant child welfare intervention. When assessing child safety in families affected by substance use disorders, we are carefully evaluating the causal relationship between the parent’s substance use and their capacity to safely parent their children. For parents affected by co-occurring disorders, this also means assessing for the complex interplay between the substance use, mental disorder, and parenting capacity.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now continue our discussion of assessment by spending some time differentiating between safety and risk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prstClr val="black"/>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prstClr val="black"/>
                </a:solidFill>
                <a:latin typeface="Arial" panose="020B0604020202020204" pitchFamily="34" charset="0"/>
                <a:cs typeface="Arial" panose="020B0604020202020204" pitchFamily="34" charset="0"/>
              </a:rPr>
              <a:t>N/A</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36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EE3FD-C5B3-A548-B48A-29E92830D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706BD-FA69-AE1A-32E5-07393DA32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C0AD1-A925-EC7A-0016-BB754E5C7E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While specific language and terminology will vary based on your state or local practice framework, safety factors generally refer to present or impending dangers to a child or insufficient caregiver protective capacities to ensure a child is protected from harm. Safety factors are immediate problems that need to be resolved to protect a child or prevent further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Whereas risk factors refer to the likelihood of a child’s future maltreatment. This may include any reasonably foreseeable substantial risk of harm to a child—while these are not considered active safety threats, they can be anticipated to have severe effects on a child at any time. Often risk factors aren’t observable at the onset of child welfare intervention but become clearer as we develop a partnership with the family and begin to understand the full scope of their history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Safey and Risk Video Series</a:t>
            </a:r>
            <a:r>
              <a:rPr lang="en-US" kern="100" dirty="0">
                <a:effectLst/>
                <a:latin typeface="Arial" panose="020B0604020202020204" pitchFamily="34" charset="0"/>
                <a:ea typeface="Aptos" panose="020B0004020202020204" pitchFamily="34" charset="0"/>
                <a:cs typeface="Arial" panose="020B0604020202020204" pitchFamily="34" charset="0"/>
              </a:rPr>
              <a:t>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prstClr val="black"/>
                </a:solidFill>
                <a:latin typeface="Arial" panose="020B0604020202020204" pitchFamily="34" charset="0"/>
                <a:cs typeface="Arial" panose="020B0604020202020204" pitchFamily="34" charset="0"/>
              </a:rPr>
              <a:t>N/A</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3E6F528-40E1-0B78-DF0C-C02D7210D1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68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E3FA-50A8-DCBB-146D-AD9DEB7F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857CF-FDA0-6DEB-C332-CE14B8EA3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64FB8-1B93-D068-82EA-8ED78EE34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Now that we have covered their definitions, let’s practice differentiating between safety and risk factors for families affected by substance use and co-occurring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Ask learners to convene in small groups for an activity on, ‘Differentiating between safety and risk factors for families affected by substance use disorders.’ Instruct learners to use the provided easel paper and markers to generate two columns titled ‘Examples of Safety Factors’ and ‘Examples of Risk Factors.’ Proceed with handing out one activity envelope to each small group containing a mixture of pre-filled </a:t>
            </a:r>
            <a:r>
              <a:rPr lang="en-US" i="1" dirty="0" err="1">
                <a:latin typeface="Arial" panose="020B0604020202020204" pitchFamily="34" charset="0"/>
                <a:cs typeface="Arial" panose="020B0604020202020204" pitchFamily="34" charset="0"/>
              </a:rPr>
              <a:t>post-it</a:t>
            </a:r>
            <a:r>
              <a:rPr lang="en-US" i="1" dirty="0">
                <a:latin typeface="Arial" panose="020B0604020202020204" pitchFamily="34" charset="0"/>
                <a:cs typeface="Arial" panose="020B0604020202020204" pitchFamily="34" charset="0"/>
              </a:rPr>
              <a:t> notes. Ask learners to work with their group members to differentiate safety versus risk factors by sorting and attaching accordingly to their easel paper. Let learners have approximately 10 minutes to discuss before bringing the small groups back together for a large group discussion.</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Answer guide to support facilitation of results:</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Safety Factors:</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Ingestion of alcohol or other drugs by a child</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 driving under the influence of alcohol or other substances with children in the vehicle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Physical abuse incident while parent was under the influence of substances</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Drug paraphernalia in reach of small children</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Lack of or inappropriate supervision of children during active substance use </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drug overdose with children present in the home</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 stopping their medication for Bipolar Disorder and experiencing a manic episode while caring for young children </a:t>
            </a:r>
          </a:p>
          <a:p>
            <a:pPr marL="0" algn="l" rtl="0" eaLnBrk="1" fontAlgn="t" latinLnBrk="0" hangingPunct="1">
              <a:spcBef>
                <a:spcPts val="0"/>
              </a:spcBef>
              <a:spcAft>
                <a:spcPts val="0"/>
              </a:spcAft>
            </a:pPr>
            <a:endParaRPr lang="en-US" b="0" i="0" u="none" strike="noStrike" kern="1200" dirty="0">
              <a:effectLst/>
              <a:latin typeface="Arial" panose="020B0604020202020204" pitchFamily="34" charset="0"/>
              <a:cs typeface="Arial" panose="020B0604020202020204" pitchFamily="34" charset="0"/>
            </a:endParaRPr>
          </a:p>
          <a:p>
            <a:pPr marL="0" algn="l" rtl="0" eaLnBrk="1" fontAlgn="t" latinLnBrk="0" hangingPunct="1">
              <a:spcBef>
                <a:spcPts val="0"/>
              </a:spcBef>
              <a:spcAft>
                <a:spcPts val="0"/>
              </a:spcAft>
            </a:pPr>
            <a:r>
              <a:rPr lang="en-US" b="0" i="0" u="sng" strike="noStrike" kern="1200" dirty="0">
                <a:effectLst/>
                <a:latin typeface="Arial" panose="020B0604020202020204" pitchFamily="34" charset="0"/>
                <a:cs typeface="Arial" panose="020B0604020202020204" pitchFamily="34" charset="0"/>
              </a:rPr>
              <a:t>Risk Factors:</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alcohol or other drug use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history of child endangerment while under the influence of substances</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Familial history of domestic violence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Children’s exposure to substance use and high traffic in and out of family’s home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Absence of a supportive caregiver to provide adequate levels of child supervision</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history of drug overdose and no observable recovery-oriented services or supports in place</a:t>
            </a:r>
            <a:endParaRPr lang="en-US" b="0" i="0" u="none" strike="noStrike"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Parent’s diagnosis of Bipolar Disorder</a:t>
            </a:r>
          </a:p>
          <a:p>
            <a:r>
              <a:rPr lang="en-US" dirty="0">
                <a:latin typeface="Arial" panose="020B0604020202020204" pitchFamily="34" charset="0"/>
                <a:cs typeface="Arial" panose="020B0604020202020204" pitchFamily="34" charset="0"/>
              </a:rPr>
              <a:t>_______________________________________________________________</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pPr algn="l" rtl="0" fontAlgn="base"/>
            <a:r>
              <a:rPr lang="en-US" b="0" i="1" u="none" strike="noStrike" dirty="0">
                <a:effectLst/>
                <a:latin typeface="Arial" panose="020B0604020202020204" pitchFamily="34" charset="0"/>
                <a:cs typeface="Arial" panose="020B0604020202020204" pitchFamily="34" charset="0"/>
              </a:rPr>
              <a:t>Use your virtual platform’s polling feature to create the following prompts and use answer key provided above to support a discussion of poll results:</a:t>
            </a:r>
            <a:r>
              <a:rPr lang="en-US" b="0" i="1" dirty="0">
                <a:effectLst/>
                <a:latin typeface="Arial" panose="020B0604020202020204" pitchFamily="34" charset="0"/>
                <a:cs typeface="Arial" panose="020B0604020202020204" pitchFamily="34" charset="0"/>
              </a:rPr>
              <a:t>​</a:t>
            </a:r>
          </a:p>
          <a:p>
            <a:pPr algn="l" rtl="0" fontAlgn="base"/>
            <a:endParaRPr lang="en-US" b="0" i="1"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 Parent stopping their medication for Bipolar Disorder and experiencing a manic episode while caring for young children: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2. Parental history of drug overdose and no observable recovery-oriented services or supports: [select only one answer]</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   Safety Factor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3. Lack of or inappropriate supervision of children during active substance use: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4. Children’s exposure to substance use and high traffic in and out of family’s home: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5. Parent driving under the influence of alcohol or other substances with children in the vehicle: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6. Familial history of domestic violence: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7. Parental alcohol or other drug use: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8. Physical abuse incident while parent was under the influence of substances: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9. Parental history of child endangerment while under the influence of substances: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10. Drug paraphernalia in reach of small children: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11. Parental drug overdose with children present in the home: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12. Absence of a sober caregiver to provide adequate levels of child supervision: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effectLst/>
                <a:latin typeface="Arial" panose="020B0604020202020204" pitchFamily="34" charset="0"/>
                <a:cs typeface="Arial" panose="020B0604020202020204" pitchFamily="34" charset="0"/>
              </a:rPr>
              <a:t>13. </a:t>
            </a:r>
            <a:r>
              <a:rPr lang="en-US" b="0" i="0" u="none" strike="noStrike" kern="1200" dirty="0">
                <a:effectLst/>
                <a:latin typeface="Arial" panose="020B0604020202020204" pitchFamily="34" charset="0"/>
                <a:cs typeface="Arial" panose="020B0604020202020204" pitchFamily="34" charset="0"/>
              </a:rPr>
              <a:t>Ingestion of alcohol or other drugs by a child is a: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effectLst/>
                <a:latin typeface="Arial" panose="020B0604020202020204" pitchFamily="34" charset="0"/>
                <a:cs typeface="Arial" panose="020B0604020202020204" pitchFamily="34" charset="0"/>
              </a:rPr>
              <a:t>14. Parent’s diagnosis of Bipolar Disorder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1E6D25-9E33-405C-3C24-84A984F94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025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8075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744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5031956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55875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9079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200166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4004665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30297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2782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36596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63905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3896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487132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39533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53317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23369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6390772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449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71173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459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51299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429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8993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2653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97242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964722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000342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88436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53589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347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93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601127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60865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02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81194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239075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23634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23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855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27104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43564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43519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41736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932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43606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333907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610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64791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035782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688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94382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869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280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120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74879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789106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130455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84637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5644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4320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781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675444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180990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556430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26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038869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7081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06588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137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25302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07834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27657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4745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9011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18303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3319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4170225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910343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3475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094249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286236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948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981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883702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1899941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05383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851953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7201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85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26362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247584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6787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0272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573082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133146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77413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073526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971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8480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815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42527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894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9013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067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31318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043114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255046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74670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4242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theme" Target="../theme/theme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813" r:id="rId4"/>
    <p:sldLayoutId id="2147483677" r:id="rId5"/>
    <p:sldLayoutId id="2147483655" r:id="rId6"/>
    <p:sldLayoutId id="2147483665" r:id="rId7"/>
    <p:sldLayoutId id="2147483668" r:id="rId8"/>
    <p:sldLayoutId id="2147483674" r:id="rId9"/>
    <p:sldLayoutId id="2147483699" r:id="rId10"/>
    <p:sldLayoutId id="2147483669" r:id="rId11"/>
    <p:sldLayoutId id="2147483664" r:id="rId12"/>
    <p:sldLayoutId id="2147483651" r:id="rId13"/>
    <p:sldLayoutId id="2147483672" r:id="rId14"/>
    <p:sldLayoutId id="2147483687" r:id="rId15"/>
    <p:sldLayoutId id="2147483695" r:id="rId16"/>
    <p:sldLayoutId id="2147483661" r:id="rId17"/>
    <p:sldLayoutId id="2147483688" r:id="rId18"/>
    <p:sldLayoutId id="2147483662" r:id="rId19"/>
    <p:sldLayoutId id="2147483693" r:id="rId20"/>
    <p:sldLayoutId id="2147483667" r:id="rId21"/>
    <p:sldLayoutId id="2147483671" r:id="rId22"/>
    <p:sldLayoutId id="2147483692" r:id="rId23"/>
    <p:sldLayoutId id="2147483694" r:id="rId24"/>
    <p:sldLayoutId id="2147483698" r:id="rId2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6635908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9974162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69486642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332638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2.xml"/><Relationship Id="rId16" Type="http://schemas.openxmlformats.org/officeDocument/2006/relationships/image" Target="../media/image56.svg"/><Relationship Id="rId1" Type="http://schemas.openxmlformats.org/officeDocument/2006/relationships/slideLayout" Target="../slideLayouts/slideLayout9.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5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82.sv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97.xml"/><Relationship Id="rId4" Type="http://schemas.openxmlformats.org/officeDocument/2006/relationships/image" Target="../media/image93.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97.sv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23.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24.svg"/><Relationship Id="rId9"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35.xml"/><Relationship Id="rId7" Type="http://schemas.openxmlformats.org/officeDocument/2006/relationships/image" Target="../media/image121.sv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qTlTpB1hDqo"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ca.sdmdata.org/Definitions/SA/PP" TargetMode="External"/><Relationship Id="rId3" Type="http://schemas.openxmlformats.org/officeDocument/2006/relationships/hyperlink" Target="https://calswec.berkeley.edu/sites/default/files/200_level_assessment_trainee_guide.12.31.2018.pdf" TargetMode="External"/><Relationship Id="rId7" Type="http://schemas.openxmlformats.org/officeDocument/2006/relationships/hyperlink" Target="https://www.acf.hhs.gov/sites/default/files/documents/cb/im2002.pdf"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cssp.org/wp-content/uploads/2018/10/Making-the-Link_SOP.pdf" TargetMode="External"/><Relationship Id="rId5" Type="http://schemas.openxmlformats.org/officeDocument/2006/relationships/hyperlink" Target="https://www.ndacan.acf.hhs.gov/" TargetMode="External"/><Relationship Id="rId10" Type="http://schemas.openxmlformats.org/officeDocument/2006/relationships/hyperlink" Target="https://eclkc.ohs.acf.hhs.gov/safety-practices/article/tips-keeping-children-safe-developmental-guide" TargetMode="External"/><Relationship Id="rId4" Type="http://schemas.openxmlformats.org/officeDocument/2006/relationships/hyperlink" Target="https://capacity.childwelfare.gov/states/resources/protecting-children-strengthening-families-infographic" TargetMode="External"/><Relationship Id="rId9" Type="http://schemas.openxmlformats.org/officeDocument/2006/relationships/hyperlink" Target="https://aspe.hhs.gov/sites/default/files/documents/faa1b19e66053008e89782914f0aa693/children-at-risk-of-sud.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ncsacw.acf.hhs.gov/files/tips-engagement-families-508.pdf" TargetMode="External"/><Relationship Id="rId3" Type="http://schemas.openxmlformats.org/officeDocument/2006/relationships/hyperlink" Target="https://ncsacw.acf.hhs.gov/files/toolkitpackage/misc/toolkit-glossary-508.pdf" TargetMode="External"/><Relationship Id="rId7" Type="http://schemas.openxmlformats.org/officeDocument/2006/relationships/hyperlink" Target="https://ncsacw.acf.hhs.gov/files/safety-and-risk-tip-sheet-1.pdf"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hyperlink" Target="https://ncsacw.acf.hhs.gov/files/collaborative-capacity-module-6.pdf" TargetMode="External"/><Relationship Id="rId5" Type="http://schemas.openxmlformats.org/officeDocument/2006/relationships/hyperlink" Target="https://ncsacw.acf.hhs.gov/files/drug-testing-brief-2-508.pdf" TargetMode="External"/><Relationship Id="rId4" Type="http://schemas.openxmlformats.org/officeDocument/2006/relationships/hyperlink" Target="https://ncsacw.acf.hhs.gov/files/drug-testing-brief-1-508.pdf" TargetMode="External"/><Relationship Id="rId9" Type="http://schemas.openxmlformats.org/officeDocument/2006/relationships/hyperlink" Target="https://ncsacw.acf.hhs.gov/files/tips-screening-assessment-508.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LW7MP8n-Yw8"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hyperlink" Target="https://nida.nih.gov/publications/drugs-brains-behavior-science-addiction/treatment-recovery"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youtu.be/4dNRwlbZD-A" TargetMode="External"/><Relationship Id="rId3" Type="http://schemas.openxmlformats.org/officeDocument/2006/relationships/hyperlink" Target="https://www.youtube.com/watch?v=YKYnQjrfnUY" TargetMode="External"/><Relationship Id="rId7" Type="http://schemas.openxmlformats.org/officeDocument/2006/relationships/hyperlink" Target="https://ncsacw.acf.hhs.gov/files/safety-and-risk-tip-sheet-2.pdf" TargetMode="External"/><Relationship Id="rId12" Type="http://schemas.openxmlformats.org/officeDocument/2006/relationships/hyperlink" Target="https://www.youtube.com/watch?v=qg2XtA934rQ"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hyperlink" Target="https://ncsacw.acf.hhs.gov/files/drug-testing-brief-2-508.pdf" TargetMode="External"/><Relationship Id="rId11" Type="http://schemas.openxmlformats.org/officeDocument/2006/relationships/hyperlink" Target="https://www.youtube.com/watch?v=LW7MP8n-Yw8" TargetMode="External"/><Relationship Id="rId5" Type="http://schemas.openxmlformats.org/officeDocument/2006/relationships/hyperlink" Target="https://ncsacw.acf.hhs.gov/files/drug-testing-brief-1-508.pdf" TargetMode="External"/><Relationship Id="rId10"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4" Type="http://schemas.openxmlformats.org/officeDocument/2006/relationships/hyperlink" Target="https://www.childwelfare.gov/pubs/issue-briefs/protective-factors/" TargetMode="External"/><Relationship Id="rId9" Type="http://schemas.openxmlformats.org/officeDocument/2006/relationships/hyperlink" Target="https://ncsacw.acf.hhs.gov/files/collaborative-capacity-module-6.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ncsacw.acf.hhs.gov/topics/safety-and-risk/safety-risk-video-series/"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hyperlink" Target="https://ncsacw.acf.hhs.gov/files/supervisor-guide-planning.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 name="Title 1"/>
          <p:cNvSpPr>
            <a:spLocks noGrp="1"/>
          </p:cNvSpPr>
          <p:nvPr>
            <p:ph type="ctrTitle"/>
          </p:nvPr>
        </p:nvSpPr>
        <p:spPr>
          <a:xfrm>
            <a:off x="533400" y="1122363"/>
            <a:ext cx="10617200" cy="2387600"/>
          </a:xfrm>
        </p:spPr>
        <p:txBody>
          <a:bodyPr>
            <a:noAutofit/>
          </a:bodyPr>
          <a:lstStyle/>
          <a:p>
            <a:r>
              <a:rPr lang="en-US" dirty="0">
                <a:latin typeface="+mj-lt"/>
              </a:rPr>
              <a:t>Module 5: </a:t>
            </a:r>
            <a:br>
              <a:rPr lang="en-US" dirty="0">
                <a:latin typeface="+mj-lt"/>
              </a:rPr>
            </a:br>
            <a:r>
              <a:rPr lang="en-US" dirty="0">
                <a:latin typeface="+mj-lt"/>
              </a:rPr>
              <a:t>Case Planning Considerations </a:t>
            </a:r>
            <a:br>
              <a:rPr lang="en-US" dirty="0">
                <a:latin typeface="+mj-lt"/>
              </a:rPr>
            </a:br>
            <a:r>
              <a:rPr lang="en-US" dirty="0">
                <a:latin typeface="+mj-lt"/>
              </a:rPr>
              <a:t>for Families Affected by Parental</a:t>
            </a:r>
            <a:br>
              <a:rPr lang="en-US" dirty="0">
                <a:latin typeface="+mj-lt"/>
              </a:rPr>
            </a:br>
            <a:r>
              <a:rPr lang="en-US" dirty="0">
                <a:latin typeface="+mj-lt"/>
              </a:rPr>
              <a:t>Substance Use &amp; Co-Occurring Disorders</a:t>
            </a:r>
          </a:p>
        </p:txBody>
      </p:sp>
      <p:sp>
        <p:nvSpPr>
          <p:cNvPr id="3" name="Subtitle 2"/>
          <p:cNvSpPr>
            <a:spLocks noGrp="1"/>
          </p:cNvSpPr>
          <p:nvPr>
            <p:ph type="subTitle" idx="1"/>
          </p:nvPr>
        </p:nvSpPr>
        <p:spPr>
          <a:xfrm>
            <a:off x="1524000" y="3602038"/>
            <a:ext cx="9144000" cy="715962"/>
          </a:xfrm>
        </p:spPr>
        <p:txBody>
          <a:bodyPr>
            <a:normAutofit/>
          </a:bodyPr>
          <a:lstStyle/>
          <a:p>
            <a:r>
              <a:rPr lang="en-US" sz="3200" dirty="0"/>
              <a:t>Child Welfare Training Toolkit</a:t>
            </a:r>
            <a:endParaRPr lang="en-US" dirty="0"/>
          </a:p>
        </p:txBody>
      </p:sp>
      <p:pic>
        <p:nvPicPr>
          <p:cNvPr id="4" name="Picture 3" descr="National Center on Substance Abuse and Child Welfare logo">
            <a:extLst>
              <a:ext uri="{FF2B5EF4-FFF2-40B4-BE49-F238E27FC236}">
                <a16:creationId xmlns:a16="http://schemas.microsoft.com/office/drawing/2014/main" id="{A3FA2E06-C357-27AD-230E-CA817512698A}"/>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5943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A2B41-8571-EDF0-8468-4D51A8F56EA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3012A76-D5A8-AABB-BFE3-F754D3D2CF82}"/>
              </a:ext>
              <a:ext uri="{C183D7F6-B498-43B3-948B-1728B52AA6E4}">
                <adec:decorative xmlns:adec="http://schemas.microsoft.com/office/drawing/2017/decorative" val="1"/>
              </a:ext>
            </a:extLst>
          </p:cNvPr>
          <p:cNvSpPr/>
          <p:nvPr/>
        </p:nvSpPr>
        <p:spPr>
          <a:xfrm>
            <a:off x="6287195" y="4987339"/>
            <a:ext cx="2250042" cy="1368230"/>
          </a:xfrm>
          <a:prstGeom prst="rect">
            <a:avLst/>
          </a:prstGeom>
          <a:solidFill>
            <a:schemeClr val="accent5">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DB33DEC-B02B-A8AD-C59D-9F9F572C9D5D}"/>
              </a:ext>
              <a:ext uri="{C183D7F6-B498-43B3-948B-1728B52AA6E4}">
                <adec:decorative xmlns:adec="http://schemas.microsoft.com/office/drawing/2017/decorative" val="1"/>
              </a:ext>
            </a:extLst>
          </p:cNvPr>
          <p:cNvSpPr/>
          <p:nvPr/>
        </p:nvSpPr>
        <p:spPr>
          <a:xfrm>
            <a:off x="441017" y="3331158"/>
            <a:ext cx="2250042" cy="1338313"/>
          </a:xfrm>
          <a:prstGeom prst="rect">
            <a:avLst/>
          </a:prstGeom>
          <a:solidFill>
            <a:schemeClr val="accent3">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3A95D1C8-6E36-3D37-975C-33A35285B4B9}"/>
              </a:ext>
              <a:ext uri="{C183D7F6-B498-43B3-948B-1728B52AA6E4}">
                <adec:decorative xmlns:adec="http://schemas.microsoft.com/office/drawing/2017/decorative" val="1"/>
              </a:ext>
            </a:extLst>
          </p:cNvPr>
          <p:cNvSpPr/>
          <p:nvPr/>
        </p:nvSpPr>
        <p:spPr>
          <a:xfrm>
            <a:off x="6287495" y="3320681"/>
            <a:ext cx="2250042" cy="136823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FBD8C59-51B0-FD1A-58F6-AFBB87D5CA89}"/>
              </a:ext>
              <a:ext uri="{C183D7F6-B498-43B3-948B-1728B52AA6E4}">
                <adec:decorative xmlns:adec="http://schemas.microsoft.com/office/drawing/2017/decorative" val="1"/>
              </a:ext>
            </a:extLst>
          </p:cNvPr>
          <p:cNvSpPr/>
          <p:nvPr/>
        </p:nvSpPr>
        <p:spPr>
          <a:xfrm>
            <a:off x="438149" y="4990710"/>
            <a:ext cx="2250042" cy="1368230"/>
          </a:xfrm>
          <a:prstGeom prst="rect">
            <a:avLst/>
          </a:prstGeom>
          <a:solidFill>
            <a:schemeClr val="accent4">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FBB9D9D4-7067-CF83-D9F3-BE986B511AA0}"/>
              </a:ext>
              <a:ext uri="{C183D7F6-B498-43B3-948B-1728B52AA6E4}">
                <adec:decorative xmlns:adec="http://schemas.microsoft.com/office/drawing/2017/decorative" val="1"/>
              </a:ext>
            </a:extLst>
          </p:cNvPr>
          <p:cNvSpPr/>
          <p:nvPr/>
        </p:nvSpPr>
        <p:spPr>
          <a:xfrm>
            <a:off x="6287195" y="1631409"/>
            <a:ext cx="2326241" cy="1371601"/>
          </a:xfrm>
          <a:prstGeom prst="rect">
            <a:avLst/>
          </a:prstGeom>
          <a:solidFill>
            <a:schemeClr val="accent2">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EA710C3C-1306-509F-878B-C436915156E1}"/>
              </a:ext>
              <a:ext uri="{C183D7F6-B498-43B3-948B-1728B52AA6E4}">
                <adec:decorative xmlns:adec="http://schemas.microsoft.com/office/drawing/2017/decorative" val="1"/>
              </a:ext>
            </a:extLst>
          </p:cNvPr>
          <p:cNvSpPr/>
          <p:nvPr/>
        </p:nvSpPr>
        <p:spPr>
          <a:xfrm>
            <a:off x="438150" y="1640889"/>
            <a:ext cx="2326241" cy="1371601"/>
          </a:xfrm>
          <a:prstGeom prst="rect">
            <a:avLst/>
          </a:prstGeom>
          <a:solidFill>
            <a:schemeClr val="accent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48B5BA8F-8B03-AFBD-D22A-92737B8F08D9}"/>
              </a:ext>
            </a:extLst>
          </p:cNvPr>
          <p:cNvSpPr>
            <a:spLocks noGrp="1"/>
          </p:cNvSpPr>
          <p:nvPr>
            <p:ph type="title"/>
          </p:nvPr>
        </p:nvSpPr>
        <p:spPr>
          <a:xfrm>
            <a:off x="0" y="0"/>
            <a:ext cx="12191999" cy="1216152"/>
          </a:xfrm>
        </p:spPr>
        <p:txBody>
          <a:bodyPr/>
          <a:lstStyle/>
          <a:p>
            <a:r>
              <a:rPr lang="en-US" dirty="0"/>
              <a:t>Potential Indicators to Support Your </a:t>
            </a:r>
            <a:br>
              <a:rPr lang="en-US" dirty="0"/>
            </a:br>
            <a:r>
              <a:rPr lang="en-US" dirty="0"/>
              <a:t>Assessment of the Home Environment</a:t>
            </a:r>
          </a:p>
        </p:txBody>
      </p:sp>
      <p:sp>
        <p:nvSpPr>
          <p:cNvPr id="4" name="Content Placeholder 3">
            <a:extLst>
              <a:ext uri="{FF2B5EF4-FFF2-40B4-BE49-F238E27FC236}">
                <a16:creationId xmlns:a16="http://schemas.microsoft.com/office/drawing/2014/main" id="{3CD39140-6C06-8C63-CDB4-52437432903C}"/>
              </a:ext>
            </a:extLst>
          </p:cNvPr>
          <p:cNvSpPr>
            <a:spLocks noGrp="1"/>
          </p:cNvSpPr>
          <p:nvPr>
            <p:ph idx="1"/>
          </p:nvPr>
        </p:nvSpPr>
        <p:spPr>
          <a:xfrm flipH="1">
            <a:off x="1801717" y="1640891"/>
            <a:ext cx="4103090" cy="1371600"/>
          </a:xfrm>
          <a:prstGeom prst="homePlate">
            <a:avLst/>
          </a:prstGeom>
          <a:gradFill>
            <a:gsLst>
              <a:gs pos="0">
                <a:srgbClr val="2B809A">
                  <a:hueOff val="0"/>
                  <a:satOff val="0"/>
                  <a:lumOff val="0"/>
                  <a:alphaOff val="0"/>
                  <a:satMod val="103000"/>
                  <a:lumMod val="102000"/>
                  <a:tint val="94000"/>
                </a:srgbClr>
              </a:gs>
              <a:gs pos="50000">
                <a:srgbClr val="2B809A">
                  <a:hueOff val="0"/>
                  <a:satOff val="0"/>
                  <a:lumOff val="0"/>
                  <a:alphaOff val="0"/>
                  <a:satMod val="110000"/>
                  <a:lumMod val="100000"/>
                  <a:shade val="100000"/>
                </a:srgbClr>
              </a:gs>
              <a:gs pos="100000">
                <a:srgbClr val="2B809A">
                  <a:hueOff val="0"/>
                  <a:satOff val="0"/>
                  <a:lumOff val="0"/>
                  <a:alphaOff val="0"/>
                  <a:lumMod val="99000"/>
                  <a:satMod val="120000"/>
                  <a:shade val="78000"/>
                </a:srgbClr>
              </a:gs>
            </a:gsLst>
            <a:lin ang="5400000" scaled="0"/>
          </a:gradFill>
          <a:scene3d>
            <a:camera prst="orthographicFront"/>
            <a:lightRig rig="threePt" dir="t"/>
          </a:scene3d>
          <a:sp3d>
            <a:bevelT/>
          </a:sp3d>
        </p:spPr>
        <p:txBody>
          <a:bodyPr lIns="365760" rIns="365760" anchor="ctr" anchorCtr="0"/>
          <a:lstStyle/>
          <a:p>
            <a:pPr algn="r"/>
            <a:r>
              <a:rPr lang="en-US" sz="2700" kern="0" dirty="0">
                <a:solidFill>
                  <a:schemeClr val="bg1"/>
                </a:solidFill>
                <a:cs typeface="Calibri" panose="020F0502020204030204" pitchFamily="34" charset="0"/>
              </a:rPr>
              <a:t>Home conditions</a:t>
            </a:r>
          </a:p>
        </p:txBody>
      </p:sp>
      <p:sp>
        <p:nvSpPr>
          <p:cNvPr id="10" name="Content Placeholder 9">
            <a:extLst>
              <a:ext uri="{FF2B5EF4-FFF2-40B4-BE49-F238E27FC236}">
                <a16:creationId xmlns:a16="http://schemas.microsoft.com/office/drawing/2014/main" id="{DA6B7573-CBB6-591C-5D35-47927E0FD43A}"/>
              </a:ext>
            </a:extLst>
          </p:cNvPr>
          <p:cNvSpPr>
            <a:spLocks noGrp="1"/>
          </p:cNvSpPr>
          <p:nvPr>
            <p:ph sz="quarter" idx="16"/>
          </p:nvPr>
        </p:nvSpPr>
        <p:spPr>
          <a:xfrm flipH="1">
            <a:off x="1801716" y="3331157"/>
            <a:ext cx="4105656" cy="1338313"/>
          </a:xfrm>
          <a:prstGeom prst="homePlate">
            <a:avLst/>
          </a:prstGeom>
          <a:solidFill>
            <a:schemeClr val="accent3">
              <a:lumMod val="75000"/>
            </a:schemeClr>
          </a:solidFill>
          <a:scene3d>
            <a:camera prst="orthographicFront"/>
            <a:lightRig rig="threePt" dir="t"/>
          </a:scene3d>
          <a:sp3d>
            <a:bevelT/>
          </a:sp3d>
        </p:spPr>
        <p:txBody>
          <a:bodyPr lIns="365760" rIns="365760" anchor="ctr" anchorCtr="0"/>
          <a:lstStyle/>
          <a:p>
            <a:pPr marL="0" indent="0" algn="r">
              <a:buNone/>
            </a:pPr>
            <a:r>
              <a:rPr lang="en-US" sz="2700" kern="0">
                <a:solidFill>
                  <a:prstClr val="white"/>
                </a:solidFill>
                <a:cs typeface="Calibri" panose="020F0502020204030204" pitchFamily="34" charset="0"/>
              </a:rPr>
              <a:t>Safety hazards</a:t>
            </a:r>
          </a:p>
        </p:txBody>
      </p:sp>
      <p:sp>
        <p:nvSpPr>
          <p:cNvPr id="14" name="Content Placeholder 13">
            <a:extLst>
              <a:ext uri="{FF2B5EF4-FFF2-40B4-BE49-F238E27FC236}">
                <a16:creationId xmlns:a16="http://schemas.microsoft.com/office/drawing/2014/main" id="{6297B201-12EC-A085-0ADB-DAE1793061AF}"/>
              </a:ext>
            </a:extLst>
          </p:cNvPr>
          <p:cNvSpPr>
            <a:spLocks noGrp="1"/>
          </p:cNvSpPr>
          <p:nvPr>
            <p:ph sz="quarter" idx="20"/>
          </p:nvPr>
        </p:nvSpPr>
        <p:spPr>
          <a:xfrm flipH="1">
            <a:off x="1801716" y="4987339"/>
            <a:ext cx="4103090" cy="1371600"/>
          </a:xfrm>
          <a:prstGeom prst="homePlate">
            <a:avLst/>
          </a:prstGeom>
          <a:solidFill>
            <a:schemeClr val="accent4">
              <a:lumMod val="75000"/>
            </a:schemeClr>
          </a:solidFill>
          <a:scene3d>
            <a:camera prst="orthographicFront"/>
            <a:lightRig rig="threePt" dir="t"/>
          </a:scene3d>
          <a:sp3d>
            <a:bevelT/>
          </a:sp3d>
        </p:spPr>
        <p:txBody>
          <a:bodyPr lIns="365760" rIns="365760" anchor="ctr" anchorCtr="0"/>
          <a:lstStyle/>
          <a:p>
            <a:pPr marL="0" indent="0" algn="r">
              <a:buNone/>
            </a:pPr>
            <a:r>
              <a:rPr lang="en-US" sz="2700" kern="0" dirty="0">
                <a:solidFill>
                  <a:prstClr val="white"/>
                </a:solidFill>
                <a:cs typeface="Calibri" panose="020F0502020204030204" pitchFamily="34" charset="0"/>
              </a:rPr>
              <a:t>Drug paraphernalia</a:t>
            </a:r>
            <a:br>
              <a:rPr lang="en-US" sz="2700" kern="0" dirty="0">
                <a:solidFill>
                  <a:prstClr val="white"/>
                </a:solidFill>
                <a:cs typeface="Calibri" panose="020F0502020204030204" pitchFamily="34" charset="0"/>
              </a:rPr>
            </a:br>
            <a:r>
              <a:rPr lang="en-US" sz="2700" kern="0" dirty="0">
                <a:solidFill>
                  <a:prstClr val="white"/>
                </a:solidFill>
                <a:cs typeface="Calibri" panose="020F0502020204030204" pitchFamily="34" charset="0"/>
              </a:rPr>
              <a:t>in the home</a:t>
            </a:r>
          </a:p>
        </p:txBody>
      </p:sp>
      <p:sp>
        <p:nvSpPr>
          <p:cNvPr id="9" name="Content Placeholder 8">
            <a:extLst>
              <a:ext uri="{FF2B5EF4-FFF2-40B4-BE49-F238E27FC236}">
                <a16:creationId xmlns:a16="http://schemas.microsoft.com/office/drawing/2014/main" id="{99DF37FD-B826-9977-C482-A0C6E707F046}"/>
              </a:ext>
            </a:extLst>
          </p:cNvPr>
          <p:cNvSpPr>
            <a:spLocks noGrp="1"/>
          </p:cNvSpPr>
          <p:nvPr>
            <p:ph sz="quarter" idx="15"/>
          </p:nvPr>
        </p:nvSpPr>
        <p:spPr>
          <a:xfrm flipH="1">
            <a:off x="7650763" y="1634780"/>
            <a:ext cx="4103090" cy="1371600"/>
          </a:xfrm>
          <a:prstGeom prst="homePlate">
            <a:avLst/>
          </a:prstGeom>
          <a:solidFill>
            <a:schemeClr val="accent2">
              <a:lumMod val="75000"/>
            </a:schemeClr>
          </a:solidFill>
          <a:scene3d>
            <a:camera prst="orthographicFront"/>
            <a:lightRig rig="threePt" dir="t"/>
          </a:scene3d>
          <a:sp3d>
            <a:bevelT/>
          </a:sp3d>
        </p:spPr>
        <p:txBody>
          <a:bodyPr lIns="0" rIns="274320" anchor="ctr" anchorCtr="0"/>
          <a:lstStyle/>
          <a:p>
            <a:pPr marL="0" indent="0" algn="r">
              <a:buNone/>
            </a:pPr>
            <a:r>
              <a:rPr lang="en-US" sz="2700" dirty="0">
                <a:solidFill>
                  <a:schemeClr val="bg1"/>
                </a:solidFill>
              </a:rPr>
              <a:t>Safe storage of controlled substances</a:t>
            </a:r>
          </a:p>
        </p:txBody>
      </p:sp>
      <p:sp>
        <p:nvSpPr>
          <p:cNvPr id="5" name="Content Placeholder 4">
            <a:extLst>
              <a:ext uri="{FF2B5EF4-FFF2-40B4-BE49-F238E27FC236}">
                <a16:creationId xmlns:a16="http://schemas.microsoft.com/office/drawing/2014/main" id="{FF6B392E-E953-6754-F87E-A420534B0B6C}"/>
              </a:ext>
            </a:extLst>
          </p:cNvPr>
          <p:cNvSpPr>
            <a:spLocks noGrp="1"/>
          </p:cNvSpPr>
          <p:nvPr>
            <p:ph sz="quarter" idx="11"/>
          </p:nvPr>
        </p:nvSpPr>
        <p:spPr>
          <a:xfrm flipH="1">
            <a:off x="7648194" y="3320681"/>
            <a:ext cx="4105656" cy="1371600"/>
          </a:xfrm>
          <a:prstGeom prst="homePlate">
            <a:avLst/>
          </a:prstGeom>
          <a:solidFill>
            <a:schemeClr val="accent1"/>
          </a:solidFill>
          <a:scene3d>
            <a:camera prst="orthographicFront"/>
            <a:lightRig rig="threePt" dir="t"/>
          </a:scene3d>
          <a:sp3d>
            <a:bevelT/>
          </a:sp3d>
        </p:spPr>
        <p:txBody>
          <a:bodyPr lIns="365760" rIns="365760" anchor="ctr" anchorCtr="0"/>
          <a:lstStyle/>
          <a:p>
            <a:pPr marL="0" indent="0" algn="r">
              <a:buNone/>
            </a:pPr>
            <a:r>
              <a:rPr lang="en-US" sz="2700" kern="0" dirty="0">
                <a:solidFill>
                  <a:prstClr val="white"/>
                </a:solidFill>
                <a:cs typeface="Calibri" panose="020F0502020204030204" pitchFamily="34" charset="0"/>
              </a:rPr>
              <a:t>Safe sleep space</a:t>
            </a:r>
          </a:p>
        </p:txBody>
      </p:sp>
      <p:sp>
        <p:nvSpPr>
          <p:cNvPr id="15" name="Content Placeholder 14">
            <a:extLst>
              <a:ext uri="{FF2B5EF4-FFF2-40B4-BE49-F238E27FC236}">
                <a16:creationId xmlns:a16="http://schemas.microsoft.com/office/drawing/2014/main" id="{DFCA2F15-FCE1-60EA-D9C8-CC6035634145}"/>
              </a:ext>
            </a:extLst>
          </p:cNvPr>
          <p:cNvSpPr>
            <a:spLocks noGrp="1"/>
          </p:cNvSpPr>
          <p:nvPr>
            <p:ph sz="quarter" idx="21"/>
          </p:nvPr>
        </p:nvSpPr>
        <p:spPr>
          <a:xfrm flipH="1">
            <a:off x="7648194" y="4987339"/>
            <a:ext cx="4105656" cy="1371600"/>
          </a:xfrm>
          <a:prstGeom prst="homePlate">
            <a:avLst/>
          </a:prstGeom>
          <a:solidFill>
            <a:schemeClr val="accent5"/>
          </a:solidFill>
          <a:scene3d>
            <a:camera prst="orthographicFront"/>
            <a:lightRig rig="threePt" dir="t"/>
          </a:scene3d>
          <a:sp3d>
            <a:bevelT/>
          </a:sp3d>
        </p:spPr>
        <p:txBody>
          <a:bodyPr lIns="91440" rIns="274320" anchor="ctr" anchorCtr="0"/>
          <a:lstStyle/>
          <a:p>
            <a:pPr marL="0" indent="0" algn="r">
              <a:buNone/>
            </a:pPr>
            <a:r>
              <a:rPr lang="en-US" sz="2700" kern="0" dirty="0">
                <a:solidFill>
                  <a:prstClr val="white"/>
                </a:solidFill>
                <a:cs typeface="Calibri" panose="020F0502020204030204" pitchFamily="34" charset="0"/>
              </a:rPr>
              <a:t>Changes in home conditions that weren’t there before</a:t>
            </a:r>
          </a:p>
        </p:txBody>
      </p:sp>
      <p:sp>
        <p:nvSpPr>
          <p:cNvPr id="30" name="Oval 29">
            <a:extLst>
              <a:ext uri="{FF2B5EF4-FFF2-40B4-BE49-F238E27FC236}">
                <a16:creationId xmlns:a16="http://schemas.microsoft.com/office/drawing/2014/main" id="{28DE94F2-A0F0-F68E-EF9A-A25F8C59EF82}"/>
              </a:ext>
              <a:ext uri="{C183D7F6-B498-43B3-948B-1728B52AA6E4}">
                <adec:decorative xmlns:adec="http://schemas.microsoft.com/office/drawing/2017/decorative" val="1"/>
              </a:ext>
            </a:extLst>
          </p:cNvPr>
          <p:cNvSpPr/>
          <p:nvPr/>
        </p:nvSpPr>
        <p:spPr>
          <a:xfrm>
            <a:off x="515232" y="1641987"/>
            <a:ext cx="1209403" cy="1209403"/>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7" name="Oval 26">
            <a:extLst>
              <a:ext uri="{FF2B5EF4-FFF2-40B4-BE49-F238E27FC236}">
                <a16:creationId xmlns:a16="http://schemas.microsoft.com/office/drawing/2014/main" id="{827C8FDE-0C43-9000-6351-B49D959268C2}"/>
              </a:ext>
              <a:ext uri="{C183D7F6-B498-43B3-948B-1728B52AA6E4}">
                <adec:decorative xmlns:adec="http://schemas.microsoft.com/office/drawing/2017/decorative" val="1"/>
              </a:ext>
            </a:extLst>
          </p:cNvPr>
          <p:cNvSpPr/>
          <p:nvPr/>
        </p:nvSpPr>
        <p:spPr>
          <a:xfrm>
            <a:off x="6388701" y="3368636"/>
            <a:ext cx="1209403" cy="1209403"/>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5" name="Oval 24">
            <a:extLst>
              <a:ext uri="{FF2B5EF4-FFF2-40B4-BE49-F238E27FC236}">
                <a16:creationId xmlns:a16="http://schemas.microsoft.com/office/drawing/2014/main" id="{7E7747F7-3D3D-1990-B859-492B013D3B5A}"/>
              </a:ext>
              <a:ext uri="{C183D7F6-B498-43B3-948B-1728B52AA6E4}">
                <adec:decorative xmlns:adec="http://schemas.microsoft.com/office/drawing/2017/decorative" val="1"/>
              </a:ext>
            </a:extLst>
          </p:cNvPr>
          <p:cNvSpPr/>
          <p:nvPr/>
        </p:nvSpPr>
        <p:spPr>
          <a:xfrm>
            <a:off x="6364277" y="1754744"/>
            <a:ext cx="1209403" cy="1209403"/>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8" name="Oval 27">
            <a:extLst>
              <a:ext uri="{FF2B5EF4-FFF2-40B4-BE49-F238E27FC236}">
                <a16:creationId xmlns:a16="http://schemas.microsoft.com/office/drawing/2014/main" id="{726FB75B-DFB3-91DB-2467-3C0C464530E5}"/>
              </a:ext>
              <a:ext uri="{C183D7F6-B498-43B3-948B-1728B52AA6E4}">
                <adec:decorative xmlns:adec="http://schemas.microsoft.com/office/drawing/2017/decorative" val="1"/>
              </a:ext>
            </a:extLst>
          </p:cNvPr>
          <p:cNvSpPr/>
          <p:nvPr/>
        </p:nvSpPr>
        <p:spPr>
          <a:xfrm>
            <a:off x="574121" y="3467689"/>
            <a:ext cx="1007029" cy="1047162"/>
          </a:xfrm>
          <a:prstGeom prst="ellipse">
            <a:avLst/>
          </a:prstGeom>
          <a:blipFill>
            <a:blip r:embed="rId9">
              <a:extLst>
                <a:ext uri="{96DAC541-7B7A-43D3-8B79-37D633B846F1}">
                  <asvg:svgBlip xmlns:asvg="http://schemas.microsoft.com/office/drawing/2016/SVG/main" r:embed="rId10"/>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6" name="Oval 25">
            <a:extLst>
              <a:ext uri="{FF2B5EF4-FFF2-40B4-BE49-F238E27FC236}">
                <a16:creationId xmlns:a16="http://schemas.microsoft.com/office/drawing/2014/main" id="{814A1AC4-2450-D46A-1420-E7BD3F1F184C}"/>
              </a:ext>
              <a:ext uri="{C183D7F6-B498-43B3-948B-1728B52AA6E4}">
                <adec:decorative xmlns:adec="http://schemas.microsoft.com/office/drawing/2017/decorative" val="1"/>
              </a:ext>
            </a:extLst>
          </p:cNvPr>
          <p:cNvSpPr/>
          <p:nvPr/>
        </p:nvSpPr>
        <p:spPr>
          <a:xfrm>
            <a:off x="515232" y="5149536"/>
            <a:ext cx="1209403" cy="1209403"/>
          </a:xfrm>
          <a:prstGeom prst="ellipse">
            <a:avLst/>
          </a:prstGeom>
          <a:blipFill>
            <a:blip r:embed="rId11">
              <a:extLst>
                <a:ext uri="{96DAC541-7B7A-43D3-8B79-37D633B846F1}">
                  <asvg:svgBlip xmlns:asvg="http://schemas.microsoft.com/office/drawing/2016/SVG/main" r:embed="rId12"/>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9" name="Oval 28">
            <a:extLst>
              <a:ext uri="{FF2B5EF4-FFF2-40B4-BE49-F238E27FC236}">
                <a16:creationId xmlns:a16="http://schemas.microsoft.com/office/drawing/2014/main" id="{759704C0-64C0-D304-C897-6C1787844A32}"/>
              </a:ext>
              <a:ext uri="{C183D7F6-B498-43B3-948B-1728B52AA6E4}">
                <adec:decorative xmlns:adec="http://schemas.microsoft.com/office/drawing/2017/decorative" val="1"/>
              </a:ext>
            </a:extLst>
          </p:cNvPr>
          <p:cNvSpPr>
            <a:spLocks/>
          </p:cNvSpPr>
          <p:nvPr/>
        </p:nvSpPr>
        <p:spPr>
          <a:xfrm>
            <a:off x="6392829" y="5101581"/>
            <a:ext cx="1209403" cy="1209403"/>
          </a:xfrm>
          <a:prstGeom prst="ellipse">
            <a:avLst/>
          </a:prstGeom>
          <a:blipFill>
            <a:blip r:embed="rId13">
              <a:extLst>
                <a:ext uri="{96DAC541-7B7A-43D3-8B79-37D633B846F1}">
                  <asvg:svgBlip xmlns:asvg="http://schemas.microsoft.com/office/drawing/2016/SVG/main" r:embed="rId14"/>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Tree>
    <p:extLst>
      <p:ext uri="{BB962C8B-B14F-4D97-AF65-F5344CB8AC3E}">
        <p14:creationId xmlns:p14="http://schemas.microsoft.com/office/powerpoint/2010/main" val="209825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4109214" y="0"/>
            <a:ext cx="8082786" cy="2210244"/>
          </a:xfrm>
        </p:spPr>
        <p:txBody>
          <a:bodyPr/>
          <a:lstStyle/>
          <a:p>
            <a:pPr>
              <a:lnSpc>
                <a:spcPct val="100000"/>
              </a:lnSpc>
            </a:pPr>
            <a:r>
              <a:rPr lang="en-US" sz="4000" dirty="0"/>
              <a:t>Considerations for </a:t>
            </a:r>
            <a:br>
              <a:rPr lang="en-US" sz="4000" dirty="0"/>
            </a:br>
            <a:r>
              <a:rPr lang="en-US" sz="4000" dirty="0"/>
              <a:t>Assessing Child Safety</a:t>
            </a:r>
          </a:p>
        </p:txBody>
      </p:sp>
      <p:pic>
        <p:nvPicPr>
          <p:cNvPr id="28" name="Picture Placeholder 27" descr="Toddler walks forward while holding hands with his parent.">
            <a:extLst>
              <a:ext uri="{FF2B5EF4-FFF2-40B4-BE49-F238E27FC236}">
                <a16:creationId xmlns:a16="http://schemas.microsoft.com/office/drawing/2014/main" id="{1CACF952-5409-178D-1F7C-A9F0C0AE88B2}"/>
              </a:ext>
            </a:extLst>
          </p:cNvPr>
          <p:cNvPicPr>
            <a:picLocks noGrp="1" noChangeAspect="1"/>
          </p:cNvPicPr>
          <p:nvPr>
            <p:ph type="pic" sz="quarter" idx="10"/>
          </p:nvPr>
        </p:nvPicPr>
        <p:blipFill rotWithShape="1">
          <a:blip r:embed="rId3"/>
          <a:srcRect l="120" t="6512" r="-120" b="6953"/>
          <a:stretch/>
        </p:blipFill>
        <p:spPr>
          <a:xfrm>
            <a:off x="0" y="0"/>
            <a:ext cx="4109213" cy="6858000"/>
          </a:xfrm>
          <a:effectLst>
            <a:outerShdw blurRad="50800" dist="38100" algn="l" rotWithShape="0">
              <a:prstClr val="black">
                <a:alpha val="40000"/>
              </a:prstClr>
            </a:outerShdw>
          </a:effectLst>
        </p:spPr>
      </p:pic>
      <p:sp>
        <p:nvSpPr>
          <p:cNvPr id="14" name="Content Placeholder 13">
            <a:extLst>
              <a:ext uri="{FF2B5EF4-FFF2-40B4-BE49-F238E27FC236}">
                <a16:creationId xmlns:a16="http://schemas.microsoft.com/office/drawing/2014/main" id="{1AFC55F8-8751-A36E-062C-7A10770DC3CA}"/>
              </a:ext>
            </a:extLst>
          </p:cNvPr>
          <p:cNvSpPr>
            <a:spLocks noGrp="1"/>
          </p:cNvSpPr>
          <p:nvPr>
            <p:ph sz="quarter" idx="12"/>
          </p:nvPr>
        </p:nvSpPr>
        <p:spPr>
          <a:xfrm>
            <a:off x="4354542" y="2692704"/>
            <a:ext cx="3574808" cy="1554480"/>
          </a:xfrm>
          <a:solidFill>
            <a:schemeClr val="accent1"/>
          </a:solidFill>
          <a:ln w="6350">
            <a:noFill/>
          </a:ln>
        </p:spPr>
        <p:txBody>
          <a:bodyPr/>
          <a:lstStyle/>
          <a:p>
            <a:pPr marL="0" indent="0" algn="ctr">
              <a:lnSpc>
                <a:spcPct val="100000"/>
              </a:lnSpc>
              <a:spcBef>
                <a:spcPts val="0"/>
              </a:spcBef>
              <a:buNone/>
            </a:pPr>
            <a:r>
              <a:rPr lang="en-US" sz="4000" b="1" dirty="0">
                <a:solidFill>
                  <a:schemeClr val="bg1"/>
                </a:solidFill>
              </a:rPr>
              <a:t>age</a:t>
            </a:r>
          </a:p>
          <a:p>
            <a:pPr marL="0" indent="0" algn="ctr">
              <a:lnSpc>
                <a:spcPct val="100000"/>
              </a:lnSpc>
              <a:spcBef>
                <a:spcPts val="0"/>
              </a:spcBef>
              <a:buNone/>
            </a:pPr>
            <a:r>
              <a:rPr lang="en-US" sz="2400" dirty="0">
                <a:solidFill>
                  <a:schemeClr val="bg1"/>
                </a:solidFill>
              </a:rPr>
              <a:t>of the child</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8343642" y="2692704"/>
            <a:ext cx="3574808" cy="1554480"/>
          </a:xfrm>
          <a:solidFill>
            <a:schemeClr val="accent3"/>
          </a:solidFill>
          <a:ln w="6350">
            <a:noFill/>
          </a:ln>
        </p:spPr>
        <p:txBody>
          <a:bodyPr/>
          <a:lstStyle/>
          <a:p>
            <a:pPr marL="0" indent="0" algn="ctr">
              <a:lnSpc>
                <a:spcPct val="100000"/>
              </a:lnSpc>
              <a:spcBef>
                <a:spcPts val="0"/>
              </a:spcBef>
              <a:buNone/>
            </a:pPr>
            <a:r>
              <a:rPr lang="en-US" sz="2400" dirty="0">
                <a:solidFill>
                  <a:schemeClr val="bg1"/>
                </a:solidFill>
                <a:cs typeface="Calibri" panose="020F0502020204030204" pitchFamily="34" charset="0"/>
              </a:rPr>
              <a:t>Child’s visibility in the </a:t>
            </a:r>
            <a:r>
              <a:rPr lang="en-US" sz="4000" b="1" dirty="0">
                <a:solidFill>
                  <a:schemeClr val="bg1"/>
                </a:solidFill>
                <a:cs typeface="Calibri" panose="020F0502020204030204" pitchFamily="34" charset="0"/>
              </a:rPr>
              <a:t>community</a:t>
            </a:r>
          </a:p>
        </p:txBody>
      </p:sp>
      <p:sp>
        <p:nvSpPr>
          <p:cNvPr id="19" name="Content Placeholder 18">
            <a:extLst>
              <a:ext uri="{FF2B5EF4-FFF2-40B4-BE49-F238E27FC236}">
                <a16:creationId xmlns:a16="http://schemas.microsoft.com/office/drawing/2014/main" id="{F4C8E304-05BA-546E-1900-4617A61CBBDF}"/>
              </a:ext>
            </a:extLst>
          </p:cNvPr>
          <p:cNvSpPr>
            <a:spLocks noGrp="1"/>
          </p:cNvSpPr>
          <p:nvPr>
            <p:ph sz="quarter" idx="17"/>
          </p:nvPr>
        </p:nvSpPr>
        <p:spPr>
          <a:xfrm>
            <a:off x="4354542" y="4647756"/>
            <a:ext cx="3574808" cy="1554480"/>
          </a:xfrm>
          <a:solidFill>
            <a:schemeClr val="accent4">
              <a:lumMod val="75000"/>
            </a:schemeClr>
          </a:solidFill>
          <a:ln w="6350">
            <a:noFill/>
          </a:ln>
        </p:spPr>
        <p:txBody>
          <a:bodyPr lIns="0" rIns="0"/>
          <a:lstStyle/>
          <a:p>
            <a:pPr marL="0" indent="0" algn="ctr">
              <a:lnSpc>
                <a:spcPct val="100000"/>
              </a:lnSpc>
              <a:spcBef>
                <a:spcPts val="0"/>
              </a:spcBef>
              <a:buNone/>
            </a:pPr>
            <a:r>
              <a:rPr lang="en-US" sz="4000" b="1" dirty="0">
                <a:solidFill>
                  <a:schemeClr val="bg1"/>
                </a:solidFill>
              </a:rPr>
              <a:t>special needs</a:t>
            </a:r>
          </a:p>
          <a:p>
            <a:pPr marL="0" indent="0" algn="ctr">
              <a:lnSpc>
                <a:spcPct val="100000"/>
              </a:lnSpc>
              <a:spcBef>
                <a:spcPts val="0"/>
              </a:spcBef>
              <a:buNone/>
            </a:pPr>
            <a:r>
              <a:rPr lang="en-US" sz="2400" dirty="0">
                <a:solidFill>
                  <a:schemeClr val="bg1"/>
                </a:solidFill>
              </a:rPr>
              <a:t>of the child</a:t>
            </a:r>
          </a:p>
        </p:txBody>
      </p:sp>
      <p:sp>
        <p:nvSpPr>
          <p:cNvPr id="20" name="Content Placeholder 19">
            <a:extLst>
              <a:ext uri="{FF2B5EF4-FFF2-40B4-BE49-F238E27FC236}">
                <a16:creationId xmlns:a16="http://schemas.microsoft.com/office/drawing/2014/main" id="{33BF5BFD-4A0E-1D84-4CA3-F32288C0B612}"/>
              </a:ext>
            </a:extLst>
          </p:cNvPr>
          <p:cNvSpPr>
            <a:spLocks noGrp="1"/>
          </p:cNvSpPr>
          <p:nvPr>
            <p:ph sz="quarter" idx="18"/>
          </p:nvPr>
        </p:nvSpPr>
        <p:spPr>
          <a:xfrm>
            <a:off x="8343642" y="4647756"/>
            <a:ext cx="3574808" cy="1554480"/>
          </a:xfrm>
          <a:solidFill>
            <a:schemeClr val="accent2">
              <a:lumMod val="75000"/>
            </a:schemeClr>
          </a:solidFill>
          <a:ln w="6350">
            <a:noFill/>
          </a:ln>
        </p:spPr>
        <p:txBody>
          <a:bodyPr/>
          <a:lstStyle/>
          <a:p>
            <a:pPr marL="0" indent="0" algn="ctr">
              <a:lnSpc>
                <a:spcPct val="100000"/>
              </a:lnSpc>
              <a:spcBef>
                <a:spcPts val="0"/>
              </a:spcBef>
              <a:buNone/>
            </a:pPr>
            <a:r>
              <a:rPr lang="en-US" sz="2400" dirty="0">
                <a:solidFill>
                  <a:schemeClr val="bg1"/>
                </a:solidFill>
                <a:cs typeface="Calibri" panose="020F0502020204030204" pitchFamily="34" charset="0"/>
              </a:rPr>
              <a:t>Parent-child </a:t>
            </a:r>
          </a:p>
          <a:p>
            <a:pPr marL="0" indent="0" algn="ctr">
              <a:lnSpc>
                <a:spcPct val="100000"/>
              </a:lnSpc>
              <a:spcBef>
                <a:spcPts val="0"/>
              </a:spcBef>
              <a:buNone/>
            </a:pPr>
            <a:r>
              <a:rPr lang="en-US" sz="4000" b="1" dirty="0">
                <a:solidFill>
                  <a:schemeClr val="bg1"/>
                </a:solidFill>
                <a:cs typeface="Calibri" panose="020F0502020204030204" pitchFamily="34" charset="0"/>
              </a:rPr>
              <a:t>interaction</a:t>
            </a:r>
          </a:p>
        </p:txBody>
      </p:sp>
    </p:spTree>
    <p:extLst>
      <p:ext uri="{BB962C8B-B14F-4D97-AF65-F5344CB8AC3E}">
        <p14:creationId xmlns:p14="http://schemas.microsoft.com/office/powerpoint/2010/main" val="162074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1" y="-14280"/>
            <a:ext cx="12200111" cy="1355353"/>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r>
              <a:rPr lang="en-US" dirty="0"/>
              <a:t>Additional Considerations for Assessing Child Safety        </a:t>
            </a:r>
          </a:p>
        </p:txBody>
      </p:sp>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964411" y="1963462"/>
            <a:ext cx="2286000" cy="1828800"/>
          </a:xfrm>
          <a:prstGeom prst="roundRect">
            <a:avLst/>
          </a:prstGeom>
          <a:solidFill>
            <a:schemeClr val="accent1"/>
          </a:solidFill>
          <a:scene3d>
            <a:camera prst="orthographicFront"/>
            <a:lightRig rig="threePt" dir="t"/>
          </a:scene3d>
          <a:sp3d>
            <a:bevelT/>
          </a:sp3d>
        </p:spPr>
        <p:txBody>
          <a:bodyPr lIns="91440" rIns="91440" anchor="b">
            <a:noAutofit/>
          </a:bodyPr>
          <a:lstStyle/>
          <a:p>
            <a:pPr>
              <a:lnSpc>
                <a:spcPct val="100000"/>
              </a:lnSpc>
            </a:pPr>
            <a:r>
              <a:rPr lang="en-US" sz="1800" b="1" dirty="0">
                <a:solidFill>
                  <a:schemeClr val="bg1"/>
                </a:solidFill>
              </a:rPr>
              <a:t>Current engagement in treatment</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3649787" y="1962762"/>
            <a:ext cx="2286000" cy="1828800"/>
          </a:xfrm>
          <a:prstGeom prst="roundRect">
            <a:avLst/>
          </a:prstGeom>
          <a:solidFill>
            <a:schemeClr val="accent1">
              <a:lumMod val="75000"/>
            </a:schemeClr>
          </a:solidFill>
          <a:scene3d>
            <a:camera prst="orthographicFront"/>
            <a:lightRig rig="threePt" dir="t"/>
          </a:scene3d>
          <a:sp3d>
            <a:bevelT/>
          </a:sp3d>
        </p:spPr>
        <p:txBody>
          <a:bodyPr lIns="91440" rIns="91440" anchor="b"/>
          <a:lstStyle/>
          <a:p>
            <a:pPr marL="0" indent="0" algn="ctr">
              <a:buNone/>
            </a:pPr>
            <a:r>
              <a:rPr lang="en-US" sz="1800" b="1" dirty="0">
                <a:solidFill>
                  <a:schemeClr val="bg1"/>
                </a:solidFill>
              </a:rPr>
              <a:t>History of seeking help </a:t>
            </a:r>
            <a:br>
              <a:rPr lang="en-US" sz="1800" b="1" dirty="0">
                <a:solidFill>
                  <a:schemeClr val="bg1"/>
                </a:solidFill>
              </a:rPr>
            </a:br>
            <a:r>
              <a:rPr lang="en-US" sz="1800" b="1" dirty="0">
                <a:solidFill>
                  <a:schemeClr val="bg1"/>
                </a:solidFill>
              </a:rPr>
              <a:t>or treatment</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6356877" y="1963462"/>
            <a:ext cx="2286000" cy="1828800"/>
          </a:xfrm>
          <a:prstGeom prst="roundRect">
            <a:avLst/>
          </a:prstGeom>
          <a:solidFill>
            <a:schemeClr val="accent2"/>
          </a:solidFill>
          <a:scene3d>
            <a:camera prst="orthographicFront"/>
            <a:lightRig rig="threePt" dir="t"/>
          </a:scene3d>
          <a:sp3d>
            <a:bevelT/>
          </a:sp3d>
        </p:spPr>
        <p:txBody>
          <a:bodyPr lIns="91440" rIns="91440" bIns="182880" anchor="b"/>
          <a:lstStyle/>
          <a:p>
            <a:pPr marL="0" indent="0" algn="ctr">
              <a:buNone/>
            </a:pPr>
            <a:r>
              <a:rPr lang="en-US" sz="1800" b="1" dirty="0">
                <a:solidFill>
                  <a:schemeClr val="bg1"/>
                </a:solidFill>
              </a:rPr>
              <a:t>Past recovery time</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9042253" y="1962762"/>
            <a:ext cx="2286000" cy="1828800"/>
          </a:xfrm>
          <a:prstGeom prst="roundRect">
            <a:avLst/>
          </a:prstGeom>
          <a:solidFill>
            <a:schemeClr val="accent2">
              <a:lumMod val="50000"/>
            </a:schemeClr>
          </a:solidFill>
          <a:scene3d>
            <a:camera prst="orthographicFront"/>
            <a:lightRig rig="threePt" dir="t"/>
          </a:scene3d>
          <a:sp3d>
            <a:bevelT/>
          </a:sp3d>
        </p:spPr>
        <p:txBody>
          <a:bodyPr lIns="91440" rIns="91440" anchor="b"/>
          <a:lstStyle/>
          <a:p>
            <a:pPr marL="0" indent="0" algn="ctr">
              <a:buNone/>
            </a:pPr>
            <a:r>
              <a:rPr lang="en-US" sz="1700" b="1" dirty="0">
                <a:solidFill>
                  <a:schemeClr val="bg1"/>
                </a:solidFill>
                <a:cs typeface="Calibri" panose="020F0502020204030204" pitchFamily="34" charset="0"/>
              </a:rPr>
              <a:t>Level of parent insight into risk factors </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2121907" y="4235118"/>
            <a:ext cx="2286000" cy="1828800"/>
          </a:xfrm>
          <a:prstGeom prst="roundRect">
            <a:avLst/>
          </a:prstGeom>
          <a:solidFill>
            <a:schemeClr val="accent2">
              <a:lumMod val="75000"/>
            </a:schemeClr>
          </a:solidFill>
          <a:scene3d>
            <a:camera prst="orthographicFront"/>
            <a:lightRig rig="threePt" dir="t"/>
          </a:scene3d>
          <a:sp3d>
            <a:bevelT/>
          </a:sp3d>
        </p:spPr>
        <p:txBody>
          <a:bodyPr lIns="91440" rIns="91440" anchor="b"/>
          <a:lstStyle/>
          <a:p>
            <a:pPr marL="0" indent="0" algn="ctr">
              <a:buNone/>
            </a:pPr>
            <a:r>
              <a:rPr kumimoji="0" lang="en-US" sz="1800" b="1" i="0" u="none" strike="noStrike" kern="0" cap="none" spc="0" normalizeH="0" baseline="0" noProof="0" dirty="0">
                <a:ln>
                  <a:noFill/>
                </a:ln>
                <a:solidFill>
                  <a:schemeClr val="bg1"/>
                </a:solidFill>
                <a:effectLst/>
                <a:uLnTx/>
                <a:uFillTx/>
                <a:cs typeface="Calibri" panose="020F0502020204030204" pitchFamily="34" charset="0"/>
              </a:rPr>
              <a:t>Strong support system</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5196937" y="4235118"/>
            <a:ext cx="2286000" cy="1828800"/>
          </a:xfrm>
          <a:prstGeom prst="roundRect">
            <a:avLst/>
          </a:prstGeom>
          <a:solidFill>
            <a:schemeClr val="accent4">
              <a:lumMod val="75000"/>
            </a:schemeClr>
          </a:solidFill>
          <a:ln>
            <a:noFill/>
          </a:ln>
          <a:scene3d>
            <a:camera prst="orthographicFront"/>
            <a:lightRig rig="threePt" dir="t"/>
          </a:scene3d>
          <a:sp3d>
            <a:bevelT/>
          </a:sp3d>
        </p:spPr>
        <p:txBody>
          <a:bodyPr lIns="91440" rIns="91440" anchor="b"/>
          <a:lstStyle/>
          <a:p>
            <a:pPr marL="0" indent="0" algn="ctr">
              <a:buNone/>
            </a:pPr>
            <a:r>
              <a:rPr lang="en-US" sz="1800" b="1" dirty="0">
                <a:solidFill>
                  <a:schemeClr val="bg1"/>
                </a:solidFill>
              </a:rPr>
              <a:t>Another adult living in the home</a:t>
            </a:r>
          </a:p>
        </p:txBody>
      </p:sp>
      <p:sp>
        <p:nvSpPr>
          <p:cNvPr id="10" name="Content Placeholder 9">
            <a:extLst>
              <a:ext uri="{FF2B5EF4-FFF2-40B4-BE49-F238E27FC236}">
                <a16:creationId xmlns:a16="http://schemas.microsoft.com/office/drawing/2014/main" id="{20ADF1BB-2E37-B42E-84D6-CCF1D84E8EEE}"/>
              </a:ext>
            </a:extLst>
          </p:cNvPr>
          <p:cNvSpPr>
            <a:spLocks noGrp="1"/>
          </p:cNvSpPr>
          <p:nvPr>
            <p:ph sz="quarter" idx="16"/>
          </p:nvPr>
        </p:nvSpPr>
        <p:spPr>
          <a:xfrm>
            <a:off x="8271966" y="4235118"/>
            <a:ext cx="2286000" cy="1828800"/>
          </a:xfrm>
          <a:prstGeom prst="roundRect">
            <a:avLst/>
          </a:prstGeom>
          <a:solidFill>
            <a:schemeClr val="accent5"/>
          </a:solidFill>
          <a:scene3d>
            <a:camera prst="orthographicFront"/>
            <a:lightRig rig="threePt" dir="t"/>
          </a:scene3d>
          <a:sp3d>
            <a:bevelT/>
          </a:sp3d>
        </p:spPr>
        <p:txBody>
          <a:bodyPr lIns="91440" rIns="91440" bIns="182880" anchor="b"/>
          <a:lstStyle/>
          <a:p>
            <a:pPr marL="0" indent="0" algn="ctr">
              <a:buNone/>
            </a:pPr>
            <a:r>
              <a:rPr lang="en-US" sz="1800" b="1" dirty="0">
                <a:solidFill>
                  <a:schemeClr val="bg1"/>
                </a:solidFill>
              </a:rPr>
              <a:t>Strengths of </a:t>
            </a:r>
            <a:br>
              <a:rPr lang="en-US" sz="1800" b="1" dirty="0">
                <a:solidFill>
                  <a:schemeClr val="bg1"/>
                </a:solidFill>
              </a:rPr>
            </a:br>
            <a:r>
              <a:rPr lang="en-US" sz="1800" b="1" dirty="0">
                <a:solidFill>
                  <a:schemeClr val="bg1"/>
                </a:solidFill>
              </a:rPr>
              <a:t>the family</a:t>
            </a:r>
          </a:p>
        </p:txBody>
      </p:sp>
      <p:sp>
        <p:nvSpPr>
          <p:cNvPr id="18" name="Rectangle 17">
            <a:extLst>
              <a:ext uri="{FF2B5EF4-FFF2-40B4-BE49-F238E27FC236}">
                <a16:creationId xmlns:a16="http://schemas.microsoft.com/office/drawing/2014/main" id="{1A6DD992-F516-E277-FB12-38472FA74E87}"/>
              </a:ext>
              <a:ext uri="{C183D7F6-B498-43B3-948B-1728B52AA6E4}">
                <adec:decorative xmlns:adec="http://schemas.microsoft.com/office/drawing/2017/decorative" val="1"/>
              </a:ext>
            </a:extLst>
          </p:cNvPr>
          <p:cNvSpPr/>
          <p:nvPr/>
        </p:nvSpPr>
        <p:spPr>
          <a:xfrm>
            <a:off x="-8111" y="6440456"/>
            <a:ext cx="12192000" cy="418964"/>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3E6EF04F-C800-F988-414D-60857B1EAE1C}"/>
              </a:ext>
              <a:ext uri="{C183D7F6-B498-43B3-948B-1728B52AA6E4}">
                <adec:decorative xmlns:adec="http://schemas.microsoft.com/office/drawing/2017/decorative" val="1"/>
              </a:ext>
            </a:extLst>
          </p:cNvPr>
          <p:cNvSpPr/>
          <p:nvPr/>
        </p:nvSpPr>
        <p:spPr>
          <a:xfrm>
            <a:off x="1493391" y="155126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4D654662-A3ED-E04D-A7CC-029C21A32A6C}"/>
              </a:ext>
              <a:ext uri="{C183D7F6-B498-43B3-948B-1728B52AA6E4}">
                <adec:decorative xmlns:adec="http://schemas.microsoft.com/office/drawing/2017/decorative" val="1"/>
              </a:ext>
            </a:extLst>
          </p:cNvPr>
          <p:cNvSpPr/>
          <p:nvPr/>
        </p:nvSpPr>
        <p:spPr>
          <a:xfrm>
            <a:off x="4170013" y="162590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AC758E45-2825-AEA7-8DB0-D56C899588B2}"/>
              </a:ext>
              <a:ext uri="{C183D7F6-B498-43B3-948B-1728B52AA6E4}">
                <adec:decorative xmlns:adec="http://schemas.microsoft.com/office/drawing/2017/decorative" val="1"/>
              </a:ext>
            </a:extLst>
          </p:cNvPr>
          <p:cNvSpPr/>
          <p:nvPr/>
        </p:nvSpPr>
        <p:spPr>
          <a:xfrm>
            <a:off x="6872022" y="162590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36F3C18F-37D9-C006-8666-FB31469C5B4C}"/>
              </a:ext>
              <a:ext uri="{C183D7F6-B498-43B3-948B-1728B52AA6E4}">
                <adec:decorative xmlns:adec="http://schemas.microsoft.com/office/drawing/2017/decorative" val="1"/>
              </a:ext>
            </a:extLst>
          </p:cNvPr>
          <p:cNvSpPr/>
          <p:nvPr/>
        </p:nvSpPr>
        <p:spPr>
          <a:xfrm>
            <a:off x="9585131" y="1595772"/>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1BE9A1B3-D50C-8BBE-A104-371D8007E304}"/>
              </a:ext>
              <a:ext uri="{C183D7F6-B498-43B3-948B-1728B52AA6E4}">
                <adec:decorative xmlns:adec="http://schemas.microsoft.com/office/drawing/2017/decorative" val="1"/>
              </a:ext>
            </a:extLst>
          </p:cNvPr>
          <p:cNvSpPr/>
          <p:nvPr/>
        </p:nvSpPr>
        <p:spPr>
          <a:xfrm>
            <a:off x="2680687" y="3971567"/>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F8BDB364-F582-FC37-0431-1EDEF13ED279}"/>
              </a:ext>
              <a:ext uri="{C183D7F6-B498-43B3-948B-1728B52AA6E4}">
                <adec:decorative xmlns:adec="http://schemas.microsoft.com/office/drawing/2017/decorative" val="1"/>
              </a:ext>
            </a:extLst>
          </p:cNvPr>
          <p:cNvSpPr/>
          <p:nvPr/>
        </p:nvSpPr>
        <p:spPr>
          <a:xfrm>
            <a:off x="5770213" y="3971567"/>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B5E5BF23-9C46-2E96-0D70-D630662A99E9}"/>
              </a:ext>
              <a:ext uri="{C183D7F6-B498-43B3-948B-1728B52AA6E4}">
                <adec:decorative xmlns:adec="http://schemas.microsoft.com/office/drawing/2017/decorative" val="1"/>
              </a:ext>
            </a:extLst>
          </p:cNvPr>
          <p:cNvSpPr/>
          <p:nvPr/>
        </p:nvSpPr>
        <p:spPr>
          <a:xfrm>
            <a:off x="8909293" y="4002926"/>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 name="Graphic 27">
            <a:extLst>
              <a:ext uri="{FF2B5EF4-FFF2-40B4-BE49-F238E27FC236}">
                <a16:creationId xmlns:a16="http://schemas.microsoft.com/office/drawing/2014/main" id="{B50F03ED-BE7F-3AAB-E898-0277558C38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0211" y="1716996"/>
            <a:ext cx="914400" cy="914400"/>
          </a:xfrm>
          <a:prstGeom prst="rect">
            <a:avLst/>
          </a:prstGeom>
        </p:spPr>
      </p:pic>
      <p:pic>
        <p:nvPicPr>
          <p:cNvPr id="30" name="Graphic 29">
            <a:extLst>
              <a:ext uri="{FF2B5EF4-FFF2-40B4-BE49-F238E27FC236}">
                <a16:creationId xmlns:a16="http://schemas.microsoft.com/office/drawing/2014/main" id="{0014AFB2-9CDB-CADB-8C50-1BFBE80443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2537" y="1757599"/>
            <a:ext cx="914400" cy="914400"/>
          </a:xfrm>
          <a:prstGeom prst="rect">
            <a:avLst/>
          </a:prstGeom>
        </p:spPr>
      </p:pic>
      <p:pic>
        <p:nvPicPr>
          <p:cNvPr id="32" name="Graphic 31">
            <a:extLst>
              <a:ext uri="{FF2B5EF4-FFF2-40B4-BE49-F238E27FC236}">
                <a16:creationId xmlns:a16="http://schemas.microsoft.com/office/drawing/2014/main" id="{9A4ED574-E18B-0896-3815-F2207ECC238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5129" y="1716996"/>
            <a:ext cx="914400" cy="914400"/>
          </a:xfrm>
          <a:prstGeom prst="rect">
            <a:avLst/>
          </a:prstGeom>
        </p:spPr>
      </p:pic>
      <p:pic>
        <p:nvPicPr>
          <p:cNvPr id="34" name="Graphic 33">
            <a:extLst>
              <a:ext uri="{FF2B5EF4-FFF2-40B4-BE49-F238E27FC236}">
                <a16:creationId xmlns:a16="http://schemas.microsoft.com/office/drawing/2014/main" id="{F0367D4D-1E44-6A8B-B461-340E95CD005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97654" y="1710632"/>
            <a:ext cx="914400" cy="914400"/>
          </a:xfrm>
          <a:prstGeom prst="rect">
            <a:avLst/>
          </a:prstGeom>
        </p:spPr>
      </p:pic>
      <p:pic>
        <p:nvPicPr>
          <p:cNvPr id="36" name="Graphic 35">
            <a:extLst>
              <a:ext uri="{FF2B5EF4-FFF2-40B4-BE49-F238E27FC236}">
                <a16:creationId xmlns:a16="http://schemas.microsoft.com/office/drawing/2014/main" id="{3D99D7B1-5688-E781-724C-784FF9CD8D6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93210" y="4061716"/>
            <a:ext cx="914400" cy="914400"/>
          </a:xfrm>
          <a:prstGeom prst="rect">
            <a:avLst/>
          </a:prstGeom>
        </p:spPr>
      </p:pic>
      <p:pic>
        <p:nvPicPr>
          <p:cNvPr id="38" name="Graphic 37">
            <a:extLst>
              <a:ext uri="{FF2B5EF4-FFF2-40B4-BE49-F238E27FC236}">
                <a16:creationId xmlns:a16="http://schemas.microsoft.com/office/drawing/2014/main" id="{90287D97-F852-2CA8-26FC-0ED3F8C909E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82736" y="4099497"/>
            <a:ext cx="914400" cy="914400"/>
          </a:xfrm>
          <a:prstGeom prst="rect">
            <a:avLst/>
          </a:prstGeom>
        </p:spPr>
      </p:pic>
      <p:pic>
        <p:nvPicPr>
          <p:cNvPr id="40" name="Graphic 39">
            <a:extLst>
              <a:ext uri="{FF2B5EF4-FFF2-40B4-BE49-F238E27FC236}">
                <a16:creationId xmlns:a16="http://schemas.microsoft.com/office/drawing/2014/main" id="{325BFD6E-3454-0995-BB31-0B0FF0AB2D09}"/>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21816" y="4061716"/>
            <a:ext cx="914400" cy="914400"/>
          </a:xfrm>
          <a:prstGeom prst="rect">
            <a:avLst/>
          </a:prstGeom>
        </p:spPr>
      </p:pic>
    </p:spTree>
    <p:extLst>
      <p:ext uri="{BB962C8B-B14F-4D97-AF65-F5344CB8AC3E}">
        <p14:creationId xmlns:p14="http://schemas.microsoft.com/office/powerpoint/2010/main" val="401642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EF9EFC-57E9-5FBC-26F6-61E14AEAB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638895-720D-A966-3B45-DE5DC6248AC4}"/>
              </a:ext>
            </a:extLst>
          </p:cNvPr>
          <p:cNvSpPr>
            <a:spLocks noGrp="1"/>
          </p:cNvSpPr>
          <p:nvPr>
            <p:ph type="title"/>
          </p:nvPr>
        </p:nvSpPr>
        <p:spPr>
          <a:xfrm>
            <a:off x="-1" y="0"/>
            <a:ext cx="12192001" cy="1147423"/>
          </a:xfrm>
          <a:prstGeom prst="rect">
            <a:avLst/>
          </a:prstGeom>
          <a:noFill/>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2"/>
                </a:solidFill>
                <a:effectLst/>
                <a:uLnTx/>
                <a:uFillTx/>
                <a:ea typeface="+mn-ea"/>
                <a:cs typeface="Arial" panose="020B0604020202020204" pitchFamily="34" charset="0"/>
              </a:rPr>
              <a:t>What </a:t>
            </a:r>
            <a:r>
              <a:rPr lang="en-US" dirty="0">
                <a:solidFill>
                  <a:schemeClr val="tx2"/>
                </a:solidFill>
                <a:ea typeface="+mn-ea"/>
                <a:cs typeface="Arial" panose="020B0604020202020204" pitchFamily="34" charset="0"/>
              </a:rPr>
              <a:t>A</a:t>
            </a:r>
            <a:r>
              <a:rPr kumimoji="0" lang="en-US" sz="3600" b="0" i="0" u="none" strike="noStrike" kern="1200" cap="none" spc="0" normalizeH="0" baseline="0" noProof="0" dirty="0">
                <a:ln>
                  <a:noFill/>
                </a:ln>
                <a:solidFill>
                  <a:schemeClr val="tx2"/>
                </a:solidFill>
                <a:effectLst/>
                <a:uLnTx/>
                <a:uFillTx/>
                <a:ea typeface="+mn-ea"/>
                <a:cs typeface="Arial" panose="020B0604020202020204" pitchFamily="34" charset="0"/>
              </a:rPr>
              <a:t>re Caregiver Protective Capacities?</a:t>
            </a:r>
          </a:p>
        </p:txBody>
      </p:sp>
      <p:sp>
        <p:nvSpPr>
          <p:cNvPr id="5" name="Content Placeholder 4">
            <a:extLst>
              <a:ext uri="{FF2B5EF4-FFF2-40B4-BE49-F238E27FC236}">
                <a16:creationId xmlns:a16="http://schemas.microsoft.com/office/drawing/2014/main" id="{9C3AC92D-10A8-6AD4-38AC-462A82019F6C}"/>
              </a:ext>
              <a:ext uri="{C183D7F6-B498-43B3-948B-1728B52AA6E4}">
                <adec:decorative xmlns:adec="http://schemas.microsoft.com/office/drawing/2017/decorative" val="0"/>
              </a:ext>
            </a:extLst>
          </p:cNvPr>
          <p:cNvSpPr>
            <a:spLocks noGrp="1"/>
          </p:cNvSpPr>
          <p:nvPr>
            <p:ph sz="quarter" idx="11"/>
          </p:nvPr>
        </p:nvSpPr>
        <p:spPr>
          <a:xfrm>
            <a:off x="4686300" y="1750416"/>
            <a:ext cx="6784838" cy="1371600"/>
          </a:xfrm>
          <a:prstGeom prst="roundRect">
            <a:avLst>
              <a:gd name="adj" fmla="val 14912"/>
            </a:avLst>
          </a:prstGeom>
          <a:gradFill flip="none" rotWithShape="1">
            <a:gsLst>
              <a:gs pos="0">
                <a:schemeClr val="accent2">
                  <a:lumMod val="40000"/>
                  <a:lumOff val="60000"/>
                </a:schemeClr>
              </a:gs>
              <a:gs pos="0">
                <a:schemeClr val="accent2">
                  <a:lumMod val="95000"/>
                  <a:lumOff val="5000"/>
                </a:schemeClr>
              </a:gs>
              <a:gs pos="100000">
                <a:schemeClr val="accent2">
                  <a:lumMod val="60000"/>
                </a:schemeClr>
              </a:gs>
            </a:gsLst>
            <a:lin ang="10800000" scaled="1"/>
            <a:tileRect/>
          </a:gradFill>
          <a:ln>
            <a:noFill/>
          </a:ln>
        </p:spPr>
        <p:txBody>
          <a:bodyPr rIns="457200" anchor="ctr"/>
          <a:lstStyle/>
          <a:p>
            <a:pPr marL="457200" lvl="0" indent="-457200" algn="ctr">
              <a:buNone/>
            </a:pPr>
            <a:r>
              <a:rPr lang="en-US" sz="3200" dirty="0">
                <a:solidFill>
                  <a:schemeClr val="bg1"/>
                </a:solidFill>
                <a:latin typeface="Arial" panose="020B0604020202020204" pitchFamily="34" charset="0"/>
                <a:cs typeface="Arial" panose="020B0604020202020204" pitchFamily="34" charset="0"/>
              </a:rPr>
              <a:t>Behavioral</a:t>
            </a:r>
          </a:p>
        </p:txBody>
      </p:sp>
      <p:sp>
        <p:nvSpPr>
          <p:cNvPr id="6" name="Content Placeholder 5">
            <a:extLst>
              <a:ext uri="{FF2B5EF4-FFF2-40B4-BE49-F238E27FC236}">
                <a16:creationId xmlns:a16="http://schemas.microsoft.com/office/drawing/2014/main" id="{6EE54DF5-01FA-CB04-DF7F-902F82A67B9F}"/>
              </a:ext>
            </a:extLst>
          </p:cNvPr>
          <p:cNvSpPr>
            <a:spLocks noGrp="1"/>
          </p:cNvSpPr>
          <p:nvPr>
            <p:ph sz="quarter" idx="12"/>
          </p:nvPr>
        </p:nvSpPr>
        <p:spPr>
          <a:xfrm>
            <a:off x="4685975" y="3410862"/>
            <a:ext cx="6783428" cy="1371600"/>
          </a:xfrm>
          <a:prstGeom prst="roundRect">
            <a:avLst>
              <a:gd name="adj" fmla="val 16082"/>
            </a:avLst>
          </a:prstGeom>
          <a:gradFill>
            <a:gsLst>
              <a:gs pos="1000">
                <a:schemeClr val="accent1">
                  <a:lumMod val="87000"/>
                  <a:lumOff val="13000"/>
                </a:schemeClr>
              </a:gs>
              <a:gs pos="100000">
                <a:schemeClr val="accent1">
                  <a:lumMod val="75000"/>
                </a:schemeClr>
              </a:gs>
            </a:gsLst>
            <a:lin ang="10800000" scaled="1"/>
          </a:gradFill>
          <a:ln>
            <a:noFill/>
          </a:ln>
        </p:spPr>
        <p:txBody>
          <a:bodyPr rIns="457200" anchor="ctr"/>
          <a:lstStyle/>
          <a:p>
            <a:pPr marL="457200" lvl="0" indent="-457200" algn="ctr">
              <a:buNone/>
            </a:pPr>
            <a:r>
              <a:rPr lang="en-US" sz="3200" dirty="0">
                <a:solidFill>
                  <a:schemeClr val="bg1"/>
                </a:solidFill>
                <a:latin typeface="Arial" panose="020B0604020202020204" pitchFamily="34" charset="0"/>
                <a:cs typeface="Arial" panose="020B0604020202020204" pitchFamily="34" charset="0"/>
              </a:rPr>
              <a:t>Cognitive</a:t>
            </a:r>
          </a:p>
        </p:txBody>
      </p:sp>
      <p:sp>
        <p:nvSpPr>
          <p:cNvPr id="21" name="Content Placeholder 20">
            <a:extLst>
              <a:ext uri="{FF2B5EF4-FFF2-40B4-BE49-F238E27FC236}">
                <a16:creationId xmlns:a16="http://schemas.microsoft.com/office/drawing/2014/main" id="{07A8307E-7E14-5387-C77F-A4D3329F67F8}"/>
              </a:ext>
            </a:extLst>
          </p:cNvPr>
          <p:cNvSpPr>
            <a:spLocks noGrp="1"/>
          </p:cNvSpPr>
          <p:nvPr>
            <p:ph sz="quarter" idx="28"/>
          </p:nvPr>
        </p:nvSpPr>
        <p:spPr>
          <a:xfrm>
            <a:off x="4685975" y="5055747"/>
            <a:ext cx="6783428" cy="1371600"/>
          </a:xfrm>
          <a:prstGeom prst="roundRect">
            <a:avLst>
              <a:gd name="adj" fmla="val 18421"/>
            </a:avLst>
          </a:prstGeo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a:ln>
            <a:noFill/>
          </a:ln>
        </p:spPr>
        <p:txBody>
          <a:bodyPr rIns="822960" anchor="ctr"/>
          <a:lstStyle/>
          <a:p>
            <a:pPr marL="693738" lvl="0" indent="-236538" algn="ctr">
              <a:buNone/>
            </a:pPr>
            <a:r>
              <a:rPr lang="en-US" sz="3200" dirty="0">
                <a:solidFill>
                  <a:schemeClr val="bg1"/>
                </a:solidFill>
                <a:latin typeface="Arial" panose="020B0604020202020204" pitchFamily="34" charset="0"/>
                <a:cs typeface="Arial" panose="020B0604020202020204" pitchFamily="34" charset="0"/>
              </a:rPr>
              <a:t>Emotional</a:t>
            </a:r>
          </a:p>
        </p:txBody>
      </p:sp>
      <p:sp>
        <p:nvSpPr>
          <p:cNvPr id="2" name="Isosceles Triangle 1">
            <a:extLst>
              <a:ext uri="{FF2B5EF4-FFF2-40B4-BE49-F238E27FC236}">
                <a16:creationId xmlns:a16="http://schemas.microsoft.com/office/drawing/2014/main" id="{FC34AD11-CE7E-3969-B567-4FB166B5B8D2}"/>
              </a:ext>
              <a:ext uri="{C183D7F6-B498-43B3-948B-1728B52AA6E4}">
                <adec:decorative xmlns:adec="http://schemas.microsoft.com/office/drawing/2017/decorative" val="1"/>
              </a:ext>
            </a:extLst>
          </p:cNvPr>
          <p:cNvSpPr/>
          <p:nvPr/>
        </p:nvSpPr>
        <p:spPr>
          <a:xfrm rot="5400000">
            <a:off x="2882156" y="1853668"/>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Isosceles Triangle 3">
            <a:extLst>
              <a:ext uri="{FF2B5EF4-FFF2-40B4-BE49-F238E27FC236}">
                <a16:creationId xmlns:a16="http://schemas.microsoft.com/office/drawing/2014/main" id="{ACD8FAFB-CB71-06C6-2066-AF340209A184}"/>
              </a:ext>
              <a:ext uri="{C183D7F6-B498-43B3-948B-1728B52AA6E4}">
                <adec:decorative xmlns:adec="http://schemas.microsoft.com/office/drawing/2017/decorative" val="1"/>
              </a:ext>
            </a:extLst>
          </p:cNvPr>
          <p:cNvSpPr/>
          <p:nvPr/>
        </p:nvSpPr>
        <p:spPr>
          <a:xfrm rot="5400000">
            <a:off x="2878142" y="3514112"/>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13EBE93C-C31A-6298-C402-3172E763F70E}"/>
              </a:ext>
              <a:ext uri="{C183D7F6-B498-43B3-948B-1728B52AA6E4}">
                <adec:decorative xmlns:adec="http://schemas.microsoft.com/office/drawing/2017/decorative" val="1"/>
              </a:ext>
            </a:extLst>
          </p:cNvPr>
          <p:cNvSpPr/>
          <p:nvPr/>
        </p:nvSpPr>
        <p:spPr>
          <a:xfrm rot="5400000">
            <a:off x="2878143" y="5145143"/>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E34216B-ACFA-E916-6E23-12A660AD35A7}"/>
              </a:ext>
              <a:ext uri="{C183D7F6-B498-43B3-948B-1728B52AA6E4}">
                <adec:decorative xmlns:adec="http://schemas.microsoft.com/office/drawing/2017/decorative" val="1"/>
              </a:ext>
            </a:extLst>
          </p:cNvPr>
          <p:cNvPicPr>
            <a:picLocks noChangeAspect="1"/>
          </p:cNvPicPr>
          <p:nvPr/>
        </p:nvPicPr>
        <p:blipFill rotWithShape="1">
          <a:blip r:embed="rId3"/>
          <a:srcRect l="24225" r="14582"/>
          <a:stretch/>
        </p:blipFill>
        <p:spPr>
          <a:xfrm>
            <a:off x="0" y="1203600"/>
            <a:ext cx="5200649" cy="5673434"/>
          </a:xfrm>
          <a:prstGeom prst="rect">
            <a:avLst/>
          </a:prstGeom>
          <a:ln>
            <a:noFill/>
          </a:ln>
          <a:effectLst>
            <a:outerShdw blurRad="292100" dist="139700" dir="2700000" algn="tl" rotWithShape="0">
              <a:srgbClr val="333333">
                <a:alpha val="65000"/>
              </a:srgbClr>
            </a:outerShdw>
          </a:effectLst>
        </p:spPr>
      </p:pic>
      <p:cxnSp>
        <p:nvCxnSpPr>
          <p:cNvPr id="15" name="Straight Connector 14">
            <a:extLst>
              <a:ext uri="{FF2B5EF4-FFF2-40B4-BE49-F238E27FC236}">
                <a16:creationId xmlns:a16="http://schemas.microsoft.com/office/drawing/2014/main" id="{704ABA2B-D3B1-F2A8-FE34-98CCEA54A5C1}"/>
              </a:ext>
              <a:ext uri="{C183D7F6-B498-43B3-948B-1728B52AA6E4}">
                <adec:decorative xmlns:adec="http://schemas.microsoft.com/office/drawing/2017/decorative" val="1"/>
              </a:ext>
            </a:extLst>
          </p:cNvPr>
          <p:cNvCxnSpPr/>
          <p:nvPr/>
        </p:nvCxnSpPr>
        <p:spPr>
          <a:xfrm>
            <a:off x="0" y="1147423"/>
            <a:ext cx="12192000"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8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03657CD-34D8-9286-6BF9-2F01BCB55036}"/>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3A07D047-4111-CAD2-AE53-361B56BBEF5B}"/>
              </a:ext>
            </a:extLst>
          </p:cNvPr>
          <p:cNvSpPr>
            <a:spLocks noGrp="1"/>
          </p:cNvSpPr>
          <p:nvPr>
            <p:ph type="title"/>
          </p:nvPr>
        </p:nvSpPr>
        <p:spPr>
          <a:xfrm>
            <a:off x="-8111" y="-14280"/>
            <a:ext cx="12200111" cy="1355353"/>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r>
              <a:rPr lang="en-US" sz="3600" dirty="0">
                <a:latin typeface="+mj-lt"/>
              </a:rPr>
              <a:t>Protective Factors Strengthen Families</a:t>
            </a:r>
          </a:p>
        </p:txBody>
      </p:sp>
      <p:sp>
        <p:nvSpPr>
          <p:cNvPr id="13" name="Rectangle: Rounded Corners 12">
            <a:extLst>
              <a:ext uri="{FF2B5EF4-FFF2-40B4-BE49-F238E27FC236}">
                <a16:creationId xmlns:a16="http://schemas.microsoft.com/office/drawing/2014/main" id="{2E6A5412-4E54-DD34-68E6-B7A9DA08AE1E}"/>
              </a:ext>
              <a:ext uri="{C183D7F6-B498-43B3-948B-1728B52AA6E4}">
                <adec:decorative xmlns:adec="http://schemas.microsoft.com/office/drawing/2017/decorative" val="1"/>
              </a:ext>
            </a:extLst>
          </p:cNvPr>
          <p:cNvSpPr/>
          <p:nvPr/>
        </p:nvSpPr>
        <p:spPr>
          <a:xfrm>
            <a:off x="367493" y="2078595"/>
            <a:ext cx="10978286" cy="3984024"/>
          </a:xfrm>
          <a:prstGeom prst="roundRect">
            <a:avLst/>
          </a:prstGeom>
          <a:solidFill>
            <a:schemeClr val="bg1"/>
          </a:solidFill>
          <a:ln w="1746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6F7315BE-9F23-E24E-D38E-A9D14DCDC98A}"/>
              </a:ext>
            </a:extLst>
          </p:cNvPr>
          <p:cNvSpPr txBox="1"/>
          <p:nvPr/>
        </p:nvSpPr>
        <p:spPr>
          <a:xfrm>
            <a:off x="924284" y="2639446"/>
            <a:ext cx="2298011" cy="2862322"/>
          </a:xfrm>
          <a:prstGeom prst="rect">
            <a:avLst/>
          </a:prstGeom>
          <a:noFill/>
        </p:spPr>
        <p:txBody>
          <a:bodyPr wrap="square" rtlCol="0">
            <a:spAutoFit/>
          </a:bodyPr>
          <a:lstStyle/>
          <a:p>
            <a:r>
              <a:rPr lang="en-US" sz="3600" dirty="0">
                <a:solidFill>
                  <a:srgbClr val="000000"/>
                </a:solidFill>
                <a:latin typeface="Arial" panose="020B0604020202020204" pitchFamily="34" charset="0"/>
                <a:ea typeface="+mj-ea"/>
                <a:cs typeface="Arial" panose="020B0604020202020204" pitchFamily="34" charset="0"/>
              </a:rPr>
              <a:t>What Are They &amp; How Do We Build on Them?</a:t>
            </a:r>
            <a:endParaRPr lang="en-US" dirty="0"/>
          </a:p>
        </p:txBody>
      </p:sp>
      <p:sp>
        <p:nvSpPr>
          <p:cNvPr id="4" name="Content Placeholder 3">
            <a:extLst>
              <a:ext uri="{FF2B5EF4-FFF2-40B4-BE49-F238E27FC236}">
                <a16:creationId xmlns:a16="http://schemas.microsoft.com/office/drawing/2014/main" id="{C71D3DDA-9489-F71A-62EB-82B0BAAF6578}"/>
              </a:ext>
            </a:extLst>
          </p:cNvPr>
          <p:cNvSpPr>
            <a:spLocks noGrp="1"/>
          </p:cNvSpPr>
          <p:nvPr>
            <p:ph sz="quarter" idx="14"/>
          </p:nvPr>
        </p:nvSpPr>
        <p:spPr>
          <a:xfrm>
            <a:off x="3420272" y="1520732"/>
            <a:ext cx="2531782" cy="2286000"/>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spcBef>
                <a:spcPts val="1200"/>
              </a:spcBef>
              <a:buNone/>
            </a:pPr>
            <a:r>
              <a:rPr lang="en-US" sz="2000" dirty="0">
                <a:solidFill>
                  <a:schemeClr val="bg1"/>
                </a:solidFill>
                <a:latin typeface="+mn-lt"/>
              </a:rPr>
              <a:t>Nurturance and attachment</a:t>
            </a:r>
          </a:p>
        </p:txBody>
      </p:sp>
      <p:pic>
        <p:nvPicPr>
          <p:cNvPr id="10" name="Graphic 9">
            <a:extLst>
              <a:ext uri="{FF2B5EF4-FFF2-40B4-BE49-F238E27FC236}">
                <a16:creationId xmlns:a16="http://schemas.microsoft.com/office/drawing/2014/main" id="{B0AA3D17-94D2-7867-FEDD-F5F3C29FC6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5396" y="1826534"/>
            <a:ext cx="1209773" cy="1209773"/>
          </a:xfrm>
          <a:prstGeom prst="rect">
            <a:avLst/>
          </a:prstGeom>
        </p:spPr>
      </p:pic>
      <p:sp>
        <p:nvSpPr>
          <p:cNvPr id="5" name="Content Placeholder 4">
            <a:extLst>
              <a:ext uri="{FF2B5EF4-FFF2-40B4-BE49-F238E27FC236}">
                <a16:creationId xmlns:a16="http://schemas.microsoft.com/office/drawing/2014/main" id="{3A1A0B32-BD3A-3C43-D076-0E4FBCDC2190}"/>
              </a:ext>
            </a:extLst>
          </p:cNvPr>
          <p:cNvSpPr>
            <a:spLocks noGrp="1"/>
          </p:cNvSpPr>
          <p:nvPr>
            <p:ph sz="quarter" idx="16"/>
          </p:nvPr>
        </p:nvSpPr>
        <p:spPr>
          <a:xfrm>
            <a:off x="6432295" y="1422659"/>
            <a:ext cx="2743200" cy="2384073"/>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buNone/>
            </a:pPr>
            <a:r>
              <a:rPr lang="en-US" sz="2400" dirty="0">
                <a:solidFill>
                  <a:schemeClr val="bg1"/>
                </a:solidFill>
              </a:rPr>
              <a:t>Parental </a:t>
            </a:r>
            <a:br>
              <a:rPr lang="en-US" sz="2400" dirty="0">
                <a:solidFill>
                  <a:schemeClr val="bg1"/>
                </a:solidFill>
              </a:rPr>
            </a:br>
            <a:r>
              <a:rPr lang="en-US" sz="2400" dirty="0">
                <a:solidFill>
                  <a:schemeClr val="bg1"/>
                </a:solidFill>
              </a:rPr>
              <a:t>resilience</a:t>
            </a:r>
          </a:p>
        </p:txBody>
      </p:sp>
      <p:pic>
        <p:nvPicPr>
          <p:cNvPr id="12" name="Graphic 11">
            <a:extLst>
              <a:ext uri="{FF2B5EF4-FFF2-40B4-BE49-F238E27FC236}">
                <a16:creationId xmlns:a16="http://schemas.microsoft.com/office/drawing/2014/main" id="{B18DAE5D-A067-A4AD-0C5E-65587D9BB6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5201" y="1618375"/>
            <a:ext cx="1023470" cy="1249328"/>
          </a:xfrm>
          <a:prstGeom prst="rect">
            <a:avLst/>
          </a:prstGeom>
        </p:spPr>
      </p:pic>
      <p:sp>
        <p:nvSpPr>
          <p:cNvPr id="6" name="Content Placeholder 5">
            <a:extLst>
              <a:ext uri="{FF2B5EF4-FFF2-40B4-BE49-F238E27FC236}">
                <a16:creationId xmlns:a16="http://schemas.microsoft.com/office/drawing/2014/main" id="{0D089597-664F-7577-E033-EF3C87375476}"/>
              </a:ext>
            </a:extLst>
          </p:cNvPr>
          <p:cNvSpPr>
            <a:spLocks noGrp="1"/>
          </p:cNvSpPr>
          <p:nvPr>
            <p:ph sz="quarter" idx="17"/>
          </p:nvPr>
        </p:nvSpPr>
        <p:spPr>
          <a:xfrm>
            <a:off x="9538536" y="1520732"/>
            <a:ext cx="2531781" cy="2255887"/>
          </a:xfrm>
          <a:prstGeom prst="round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buNone/>
            </a:pPr>
            <a:r>
              <a:rPr lang="en-US" sz="2000" dirty="0">
                <a:solidFill>
                  <a:schemeClr val="bg1"/>
                </a:solidFill>
                <a:cs typeface="Calibri" panose="020F0502020204030204" pitchFamily="34" charset="0"/>
              </a:rPr>
              <a:t>Social connections</a:t>
            </a:r>
          </a:p>
        </p:txBody>
      </p:sp>
      <p:pic>
        <p:nvPicPr>
          <p:cNvPr id="11" name="Graphic 10">
            <a:extLst>
              <a:ext uri="{FF2B5EF4-FFF2-40B4-BE49-F238E27FC236}">
                <a16:creationId xmlns:a16="http://schemas.microsoft.com/office/drawing/2014/main" id="{1E22531A-1F45-2DF7-7A86-9682174466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9887" y="1706963"/>
            <a:ext cx="1329343" cy="1329343"/>
          </a:xfrm>
          <a:prstGeom prst="rect">
            <a:avLst/>
          </a:prstGeom>
        </p:spPr>
      </p:pic>
      <p:sp>
        <p:nvSpPr>
          <p:cNvPr id="7" name="Content Placeholder 6">
            <a:extLst>
              <a:ext uri="{FF2B5EF4-FFF2-40B4-BE49-F238E27FC236}">
                <a16:creationId xmlns:a16="http://schemas.microsoft.com/office/drawing/2014/main" id="{AADD5AD7-439E-F96D-D1E4-D2326BB3FB91}"/>
              </a:ext>
            </a:extLst>
          </p:cNvPr>
          <p:cNvSpPr>
            <a:spLocks noGrp="1"/>
          </p:cNvSpPr>
          <p:nvPr>
            <p:ph sz="quarter" idx="18"/>
          </p:nvPr>
        </p:nvSpPr>
        <p:spPr>
          <a:xfrm>
            <a:off x="3420272" y="4259864"/>
            <a:ext cx="2531782" cy="2286000"/>
          </a:xfrm>
          <a:prstGeom prst="round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buNone/>
            </a:pPr>
            <a:r>
              <a:rPr lang="en-US" sz="2000" dirty="0">
                <a:solidFill>
                  <a:schemeClr val="bg1"/>
                </a:solidFill>
              </a:rPr>
              <a:t>Knowledge of parenting and child development</a:t>
            </a:r>
          </a:p>
        </p:txBody>
      </p:sp>
      <p:pic>
        <p:nvPicPr>
          <p:cNvPr id="14" name="Graphic 13">
            <a:extLst>
              <a:ext uri="{FF2B5EF4-FFF2-40B4-BE49-F238E27FC236}">
                <a16:creationId xmlns:a16="http://schemas.microsoft.com/office/drawing/2014/main" id="{CCDFBBD9-5627-0BE1-EC06-A14B0037D8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43574" y="4397024"/>
            <a:ext cx="1005840" cy="1005840"/>
          </a:xfrm>
          <a:prstGeom prst="rect">
            <a:avLst/>
          </a:prstGeom>
        </p:spPr>
      </p:pic>
      <p:sp>
        <p:nvSpPr>
          <p:cNvPr id="8" name="Content Placeholder 7">
            <a:extLst>
              <a:ext uri="{FF2B5EF4-FFF2-40B4-BE49-F238E27FC236}">
                <a16:creationId xmlns:a16="http://schemas.microsoft.com/office/drawing/2014/main" id="{D799E855-FB06-6A54-43FF-53B5D2FA3DF7}"/>
              </a:ext>
            </a:extLst>
          </p:cNvPr>
          <p:cNvSpPr>
            <a:spLocks noGrp="1"/>
          </p:cNvSpPr>
          <p:nvPr>
            <p:ph sz="quarter" idx="19"/>
          </p:nvPr>
        </p:nvSpPr>
        <p:spPr>
          <a:xfrm>
            <a:off x="6536295" y="4259864"/>
            <a:ext cx="2534159" cy="2286000"/>
          </a:xfrm>
          <a:prstGeom prst="round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buNone/>
            </a:pPr>
            <a:r>
              <a:rPr lang="en-US" sz="2000" dirty="0">
                <a:solidFill>
                  <a:schemeClr val="bg1"/>
                </a:solidFill>
                <a:cs typeface="Calibri" panose="020F0502020204030204" pitchFamily="34" charset="0"/>
              </a:rPr>
              <a:t>Concrete support in times of need</a:t>
            </a:r>
          </a:p>
        </p:txBody>
      </p:sp>
      <p:pic>
        <p:nvPicPr>
          <p:cNvPr id="15" name="Graphic 14">
            <a:extLst>
              <a:ext uri="{FF2B5EF4-FFF2-40B4-BE49-F238E27FC236}">
                <a16:creationId xmlns:a16="http://schemas.microsoft.com/office/drawing/2014/main" id="{6E361FFB-3E15-772F-970A-F02D81F967A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92565" y="4435109"/>
            <a:ext cx="1257120" cy="1257120"/>
          </a:xfrm>
          <a:prstGeom prst="rect">
            <a:avLst/>
          </a:prstGeom>
        </p:spPr>
      </p:pic>
      <p:sp>
        <p:nvSpPr>
          <p:cNvPr id="9" name="Content Placeholder 8">
            <a:extLst>
              <a:ext uri="{FF2B5EF4-FFF2-40B4-BE49-F238E27FC236}">
                <a16:creationId xmlns:a16="http://schemas.microsoft.com/office/drawing/2014/main" id="{958568D3-B6E0-E9E7-8F12-8C94567354D4}"/>
              </a:ext>
            </a:extLst>
          </p:cNvPr>
          <p:cNvSpPr>
            <a:spLocks noGrp="1"/>
          </p:cNvSpPr>
          <p:nvPr>
            <p:ph sz="quarter" idx="20"/>
          </p:nvPr>
        </p:nvSpPr>
        <p:spPr>
          <a:xfrm>
            <a:off x="9551163" y="4271171"/>
            <a:ext cx="2531781" cy="2286000"/>
          </a:xfrm>
          <a:prstGeom prst="round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bIns="182880" anchor="b" anchorCtr="0"/>
          <a:lstStyle/>
          <a:p>
            <a:pPr marL="0" indent="0" algn="ctr">
              <a:buNone/>
            </a:pPr>
            <a:r>
              <a:rPr lang="en-US" sz="2000" dirty="0">
                <a:solidFill>
                  <a:schemeClr val="bg1"/>
                </a:solidFill>
                <a:cs typeface="Calibri" panose="020F0502020204030204" pitchFamily="34" charset="0"/>
              </a:rPr>
              <a:t>Social-emotional competence of children</a:t>
            </a:r>
          </a:p>
        </p:txBody>
      </p:sp>
      <p:pic>
        <p:nvPicPr>
          <p:cNvPr id="16" name="Graphic 15">
            <a:extLst>
              <a:ext uri="{FF2B5EF4-FFF2-40B4-BE49-F238E27FC236}">
                <a16:creationId xmlns:a16="http://schemas.microsoft.com/office/drawing/2014/main" id="{F0FFCBF3-A1FF-829C-6787-C8D28130087E}"/>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78812" y="4411695"/>
            <a:ext cx="1005840" cy="1005840"/>
          </a:xfrm>
          <a:prstGeom prst="rect">
            <a:avLst/>
          </a:prstGeom>
        </p:spPr>
      </p:pic>
    </p:spTree>
    <p:extLst>
      <p:ext uri="{BB962C8B-B14F-4D97-AF65-F5344CB8AC3E}">
        <p14:creationId xmlns:p14="http://schemas.microsoft.com/office/powerpoint/2010/main" val="295808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0">
              <a:schemeClr val="accent2">
                <a:lumMod val="95000"/>
                <a:lumOff val="5000"/>
              </a:schemeClr>
            </a:gs>
            <a:gs pos="100000">
              <a:schemeClr val="accent2">
                <a:lumMod val="60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F15A2B41-8571-EDF0-8468-4D51A8F56EA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CE05F20-9A98-D8FD-803F-5C4196AFA613}"/>
              </a:ext>
              <a:ext uri="{C183D7F6-B498-43B3-948B-1728B52AA6E4}">
                <adec:decorative xmlns:adec="http://schemas.microsoft.com/office/drawing/2017/decorative" val="1"/>
              </a:ext>
            </a:extLst>
          </p:cNvPr>
          <p:cNvSpPr/>
          <p:nvPr/>
        </p:nvSpPr>
        <p:spPr>
          <a:xfrm>
            <a:off x="310831" y="1145758"/>
            <a:ext cx="11570335" cy="512064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3012A76-D5A8-AABB-BFE3-F754D3D2CF82}"/>
              </a:ext>
              <a:ext uri="{C183D7F6-B498-43B3-948B-1728B52AA6E4}">
                <adec:decorative xmlns:adec="http://schemas.microsoft.com/office/drawing/2017/decorative" val="1"/>
              </a:ext>
            </a:extLst>
          </p:cNvPr>
          <p:cNvSpPr/>
          <p:nvPr/>
        </p:nvSpPr>
        <p:spPr>
          <a:xfrm>
            <a:off x="6259853" y="4691729"/>
            <a:ext cx="5272534" cy="1368230"/>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DB33DEC-B02B-A8AD-C59D-9F9F572C9D5D}"/>
              </a:ext>
              <a:ext uri="{C183D7F6-B498-43B3-948B-1728B52AA6E4}">
                <adec:decorative xmlns:adec="http://schemas.microsoft.com/office/drawing/2017/decorative" val="1"/>
              </a:ext>
            </a:extLst>
          </p:cNvPr>
          <p:cNvSpPr/>
          <p:nvPr/>
        </p:nvSpPr>
        <p:spPr>
          <a:xfrm>
            <a:off x="629729" y="3035548"/>
            <a:ext cx="5443968" cy="1338313"/>
          </a:xfrm>
          <a:prstGeom prst="rect">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3A95D1C8-6E36-3D37-975C-33A35285B4B9}"/>
              </a:ext>
              <a:ext uri="{C183D7F6-B498-43B3-948B-1728B52AA6E4}">
                <adec:decorative xmlns:adec="http://schemas.microsoft.com/office/drawing/2017/decorative" val="1"/>
              </a:ext>
            </a:extLst>
          </p:cNvPr>
          <p:cNvSpPr/>
          <p:nvPr/>
        </p:nvSpPr>
        <p:spPr>
          <a:xfrm>
            <a:off x="6259853" y="3025071"/>
            <a:ext cx="5272534" cy="136823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FBD8C59-51B0-FD1A-58F6-AFBB87D5CA89}"/>
              </a:ext>
              <a:ext uri="{C183D7F6-B498-43B3-948B-1728B52AA6E4}">
                <adec:decorative xmlns:adec="http://schemas.microsoft.com/office/drawing/2017/decorative" val="1"/>
              </a:ext>
            </a:extLst>
          </p:cNvPr>
          <p:cNvSpPr/>
          <p:nvPr/>
        </p:nvSpPr>
        <p:spPr>
          <a:xfrm>
            <a:off x="626861" y="4695100"/>
            <a:ext cx="5443968" cy="1368230"/>
          </a:xfrm>
          <a:prstGeom prst="rect">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FBB9D9D4-7067-CF83-D9F3-BE986B511AA0}"/>
              </a:ext>
              <a:ext uri="{C183D7F6-B498-43B3-948B-1728B52AA6E4}">
                <adec:decorative xmlns:adec="http://schemas.microsoft.com/office/drawing/2017/decorative" val="1"/>
              </a:ext>
            </a:extLst>
          </p:cNvPr>
          <p:cNvSpPr/>
          <p:nvPr/>
        </p:nvSpPr>
        <p:spPr>
          <a:xfrm>
            <a:off x="6282244" y="1335799"/>
            <a:ext cx="5250143" cy="1371601"/>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EA710C3C-1306-509F-878B-C436915156E1}"/>
              </a:ext>
              <a:ext uri="{C183D7F6-B498-43B3-948B-1728B52AA6E4}">
                <adec:decorative xmlns:adec="http://schemas.microsoft.com/office/drawing/2017/decorative" val="1"/>
              </a:ext>
            </a:extLst>
          </p:cNvPr>
          <p:cNvSpPr/>
          <p:nvPr/>
        </p:nvSpPr>
        <p:spPr>
          <a:xfrm>
            <a:off x="626862" y="1345279"/>
            <a:ext cx="5446835" cy="1371601"/>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48B5BA8F-8B03-AFBD-D22A-92737B8F08D9}"/>
              </a:ext>
            </a:extLst>
          </p:cNvPr>
          <p:cNvSpPr>
            <a:spLocks noGrp="1"/>
          </p:cNvSpPr>
          <p:nvPr>
            <p:ph type="title"/>
          </p:nvPr>
        </p:nvSpPr>
        <p:spPr>
          <a:xfrm>
            <a:off x="0" y="0"/>
            <a:ext cx="12191999" cy="1105300"/>
          </a:xfrm>
          <a:noFill/>
        </p:spPr>
        <p:txBody>
          <a:bodyPr/>
          <a:lstStyle/>
          <a:p>
            <a:r>
              <a:rPr lang="en-US" dirty="0"/>
              <a:t>Practice Examples for Cases </a:t>
            </a:r>
            <a:br>
              <a:rPr lang="en-US" dirty="0"/>
            </a:br>
            <a:r>
              <a:rPr lang="en-US" dirty="0"/>
              <a:t>Involving Parental Substance Use</a:t>
            </a:r>
          </a:p>
        </p:txBody>
      </p:sp>
      <p:pic>
        <p:nvPicPr>
          <p:cNvPr id="8" name="Graphic 7">
            <a:extLst>
              <a:ext uri="{FF2B5EF4-FFF2-40B4-BE49-F238E27FC236}">
                <a16:creationId xmlns:a16="http://schemas.microsoft.com/office/drawing/2014/main" id="{B726AB84-1A56-D776-7D0B-91E8E8280FD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081" y="1412514"/>
            <a:ext cx="1237130" cy="1237130"/>
          </a:xfrm>
          <a:prstGeom prst="rect">
            <a:avLst/>
          </a:prstGeom>
        </p:spPr>
      </p:pic>
      <p:sp>
        <p:nvSpPr>
          <p:cNvPr id="4" name="Content Placeholder 3">
            <a:extLst>
              <a:ext uri="{FF2B5EF4-FFF2-40B4-BE49-F238E27FC236}">
                <a16:creationId xmlns:a16="http://schemas.microsoft.com/office/drawing/2014/main" id="{3CD39140-6C06-8C63-CDB4-52437432903C}"/>
              </a:ext>
            </a:extLst>
          </p:cNvPr>
          <p:cNvSpPr>
            <a:spLocks noGrp="1"/>
          </p:cNvSpPr>
          <p:nvPr>
            <p:ph idx="1"/>
          </p:nvPr>
        </p:nvSpPr>
        <p:spPr>
          <a:xfrm flipH="1">
            <a:off x="1990429" y="1345281"/>
            <a:ext cx="4103090" cy="1371600"/>
          </a:xfrm>
          <a:prstGeom prst="homePlate">
            <a:avLst/>
          </a:prstGeom>
          <a:gradFill>
            <a:gsLst>
              <a:gs pos="0">
                <a:srgbClr val="2B809A">
                  <a:hueOff val="0"/>
                  <a:satOff val="0"/>
                  <a:lumOff val="0"/>
                  <a:alphaOff val="0"/>
                  <a:satMod val="103000"/>
                  <a:lumMod val="102000"/>
                  <a:tint val="94000"/>
                </a:srgbClr>
              </a:gs>
              <a:gs pos="50000">
                <a:srgbClr val="2B809A">
                  <a:hueOff val="0"/>
                  <a:satOff val="0"/>
                  <a:lumOff val="0"/>
                  <a:alphaOff val="0"/>
                  <a:satMod val="110000"/>
                  <a:lumMod val="100000"/>
                  <a:shade val="100000"/>
                </a:srgbClr>
              </a:gs>
              <a:gs pos="100000">
                <a:srgbClr val="2B809A">
                  <a:hueOff val="0"/>
                  <a:satOff val="0"/>
                  <a:lumOff val="0"/>
                  <a:alphaOff val="0"/>
                  <a:lumMod val="99000"/>
                  <a:satMod val="120000"/>
                  <a:shade val="78000"/>
                </a:srgbClr>
              </a:gs>
            </a:gsLst>
            <a:lin ang="5400000" scaled="0"/>
          </a:gradFill>
          <a:scene3d>
            <a:camera prst="orthographicFront"/>
            <a:lightRig rig="threePt" dir="t"/>
          </a:scene3d>
          <a:sp3d>
            <a:bevelT/>
          </a:sp3d>
        </p:spPr>
        <p:txBody>
          <a:bodyPr lIns="91440" rIns="91440" anchor="ctr" anchorCtr="0"/>
          <a:lstStyle/>
          <a:p>
            <a:r>
              <a:rPr lang="en-US" sz="3200" b="1" kern="0" dirty="0">
                <a:solidFill>
                  <a:schemeClr val="bg1"/>
                </a:solidFill>
                <a:cs typeface="Calibri"/>
              </a:rPr>
              <a:t>Example #1</a:t>
            </a:r>
            <a:endParaRPr lang="en-US" sz="1800" b="1" dirty="0">
              <a:solidFill>
                <a:schemeClr val="bg1"/>
              </a:solidFill>
            </a:endParaRPr>
          </a:p>
        </p:txBody>
      </p:sp>
      <p:pic>
        <p:nvPicPr>
          <p:cNvPr id="19" name="Graphic 18">
            <a:extLst>
              <a:ext uri="{FF2B5EF4-FFF2-40B4-BE49-F238E27FC236}">
                <a16:creationId xmlns:a16="http://schemas.microsoft.com/office/drawing/2014/main" id="{304279EF-6EE0-E2DD-B112-14AC5632E71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827" y="3157580"/>
            <a:ext cx="1124319" cy="1124319"/>
          </a:xfrm>
          <a:prstGeom prst="rect">
            <a:avLst/>
          </a:prstGeom>
        </p:spPr>
      </p:pic>
      <p:sp>
        <p:nvSpPr>
          <p:cNvPr id="10" name="Content Placeholder 9">
            <a:extLst>
              <a:ext uri="{FF2B5EF4-FFF2-40B4-BE49-F238E27FC236}">
                <a16:creationId xmlns:a16="http://schemas.microsoft.com/office/drawing/2014/main" id="{DA6B7573-CBB6-591C-5D35-47927E0FD43A}"/>
              </a:ext>
            </a:extLst>
          </p:cNvPr>
          <p:cNvSpPr>
            <a:spLocks noGrp="1"/>
          </p:cNvSpPr>
          <p:nvPr>
            <p:ph sz="quarter" idx="16"/>
          </p:nvPr>
        </p:nvSpPr>
        <p:spPr>
          <a:xfrm flipH="1">
            <a:off x="1990428" y="3035546"/>
            <a:ext cx="4105656" cy="1371600"/>
          </a:xfrm>
          <a:prstGeom prst="homePlate">
            <a:avLst/>
          </a:prstGeom>
          <a:solidFill>
            <a:schemeClr val="accent3">
              <a:lumMod val="75000"/>
            </a:schemeClr>
          </a:solidFill>
          <a:scene3d>
            <a:camera prst="orthographicFront"/>
            <a:lightRig rig="threePt" dir="t"/>
          </a:scene3d>
          <a:sp3d>
            <a:bevelT/>
          </a:sp3d>
        </p:spPr>
        <p:txBody>
          <a:bodyPr lIns="91440" rIns="91440" anchor="ctr" anchorCtr="0"/>
          <a:lstStyle/>
          <a:p>
            <a:pPr marL="0" indent="0" algn="ctr">
              <a:buNone/>
            </a:pPr>
            <a:r>
              <a:rPr lang="en-US" sz="3200" b="1" kern="0" dirty="0">
                <a:solidFill>
                  <a:prstClr val="white"/>
                </a:solidFill>
                <a:cs typeface="Calibri" panose="020F0502020204030204" pitchFamily="34" charset="0"/>
              </a:rPr>
              <a:t>Example #2</a:t>
            </a:r>
          </a:p>
        </p:txBody>
      </p:sp>
      <p:pic>
        <p:nvPicPr>
          <p:cNvPr id="21" name="Graphic 20">
            <a:extLst>
              <a:ext uri="{FF2B5EF4-FFF2-40B4-BE49-F238E27FC236}">
                <a16:creationId xmlns:a16="http://schemas.microsoft.com/office/drawing/2014/main" id="{A56D1DA2-5C7C-B793-DC30-34876D22E40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777" y="4776217"/>
            <a:ext cx="1294592" cy="1294592"/>
          </a:xfrm>
          <a:prstGeom prst="rect">
            <a:avLst/>
          </a:prstGeom>
        </p:spPr>
      </p:pic>
      <p:sp>
        <p:nvSpPr>
          <p:cNvPr id="14" name="Content Placeholder 13">
            <a:extLst>
              <a:ext uri="{FF2B5EF4-FFF2-40B4-BE49-F238E27FC236}">
                <a16:creationId xmlns:a16="http://schemas.microsoft.com/office/drawing/2014/main" id="{6297B201-12EC-A085-0ADB-DAE1793061AF}"/>
              </a:ext>
            </a:extLst>
          </p:cNvPr>
          <p:cNvSpPr>
            <a:spLocks noGrp="1"/>
          </p:cNvSpPr>
          <p:nvPr>
            <p:ph sz="quarter" idx="20"/>
          </p:nvPr>
        </p:nvSpPr>
        <p:spPr>
          <a:xfrm flipH="1">
            <a:off x="1990428" y="4691729"/>
            <a:ext cx="4103090" cy="1371600"/>
          </a:xfrm>
          <a:prstGeom prst="homePlate">
            <a:avLst/>
          </a:prstGeom>
          <a:solidFill>
            <a:schemeClr val="accent4">
              <a:lumMod val="75000"/>
            </a:schemeClr>
          </a:solidFill>
          <a:scene3d>
            <a:camera prst="orthographicFront"/>
            <a:lightRig rig="threePt" dir="t"/>
          </a:scene3d>
          <a:sp3d>
            <a:bevelT/>
          </a:sp3d>
        </p:spPr>
        <p:txBody>
          <a:bodyPr lIns="91440" rIns="91440" anchor="ctr" anchorCtr="0"/>
          <a:lstStyle/>
          <a:p>
            <a:pPr marL="0" indent="0" algn="ctr">
              <a:buNone/>
            </a:pPr>
            <a:r>
              <a:rPr lang="en-US" sz="3200" b="1" kern="0">
                <a:solidFill>
                  <a:prstClr val="white"/>
                </a:solidFill>
                <a:cs typeface="Calibri" panose="020F0502020204030204" pitchFamily="34" charset="0"/>
              </a:rPr>
              <a:t>Example #3</a:t>
            </a:r>
          </a:p>
        </p:txBody>
      </p:sp>
      <p:sp>
        <p:nvSpPr>
          <p:cNvPr id="9" name="Content Placeholder 8">
            <a:extLst>
              <a:ext uri="{FF2B5EF4-FFF2-40B4-BE49-F238E27FC236}">
                <a16:creationId xmlns:a16="http://schemas.microsoft.com/office/drawing/2014/main" id="{99DF37FD-B826-9977-C482-A0C6E707F046}"/>
              </a:ext>
            </a:extLst>
          </p:cNvPr>
          <p:cNvSpPr>
            <a:spLocks noGrp="1"/>
          </p:cNvSpPr>
          <p:nvPr>
            <p:ph sz="quarter" idx="15"/>
          </p:nvPr>
        </p:nvSpPr>
        <p:spPr>
          <a:xfrm>
            <a:off x="6262422" y="1339170"/>
            <a:ext cx="4103090" cy="1371600"/>
          </a:xfrm>
          <a:prstGeom prst="homePlate">
            <a:avLst/>
          </a:prstGeom>
          <a:solidFill>
            <a:schemeClr val="accent2">
              <a:lumMod val="75000"/>
            </a:schemeClr>
          </a:solidFill>
          <a:scene3d>
            <a:camera prst="orthographicFront"/>
            <a:lightRig rig="threePt" dir="t"/>
          </a:scene3d>
          <a:sp3d>
            <a:bevelT/>
          </a:sp3d>
        </p:spPr>
        <p:txBody>
          <a:bodyPr lIns="91440" rIns="91440" anchor="ctr" anchorCtr="0"/>
          <a:lstStyle/>
          <a:p>
            <a:pPr marL="0" indent="0" algn="ctr">
              <a:buNone/>
            </a:pPr>
            <a:r>
              <a:rPr lang="en-US" sz="3200" b="1" dirty="0">
                <a:solidFill>
                  <a:schemeClr val="bg1"/>
                </a:solidFill>
              </a:rPr>
              <a:t>Example #4</a:t>
            </a:r>
          </a:p>
        </p:txBody>
      </p:sp>
      <p:pic>
        <p:nvPicPr>
          <p:cNvPr id="23" name="Graphic 22">
            <a:extLst>
              <a:ext uri="{FF2B5EF4-FFF2-40B4-BE49-F238E27FC236}">
                <a16:creationId xmlns:a16="http://schemas.microsoft.com/office/drawing/2014/main" id="{700CB329-40F7-8130-B386-8015B977116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23722" y="1492738"/>
            <a:ext cx="1029449" cy="1029449"/>
          </a:xfrm>
          <a:prstGeom prst="rect">
            <a:avLst/>
          </a:prstGeom>
        </p:spPr>
      </p:pic>
      <p:sp>
        <p:nvSpPr>
          <p:cNvPr id="5" name="Content Placeholder 4">
            <a:extLst>
              <a:ext uri="{FF2B5EF4-FFF2-40B4-BE49-F238E27FC236}">
                <a16:creationId xmlns:a16="http://schemas.microsoft.com/office/drawing/2014/main" id="{FF6B392E-E953-6754-F87E-A420534B0B6C}"/>
              </a:ext>
            </a:extLst>
          </p:cNvPr>
          <p:cNvSpPr>
            <a:spLocks noGrp="1"/>
          </p:cNvSpPr>
          <p:nvPr>
            <p:ph sz="quarter" idx="11"/>
          </p:nvPr>
        </p:nvSpPr>
        <p:spPr>
          <a:xfrm>
            <a:off x="6259853" y="3025071"/>
            <a:ext cx="4105656" cy="1371600"/>
          </a:xfrm>
          <a:prstGeom prst="homePlate">
            <a:avLst/>
          </a:prstGeom>
          <a:solidFill>
            <a:schemeClr val="accent1"/>
          </a:solidFill>
          <a:scene3d>
            <a:camera prst="orthographicFront"/>
            <a:lightRig rig="threePt" dir="t"/>
          </a:scene3d>
          <a:sp3d>
            <a:bevelT/>
          </a:sp3d>
        </p:spPr>
        <p:txBody>
          <a:bodyPr lIns="91440" rIns="91440" anchor="ctr" anchorCtr="0"/>
          <a:lstStyle/>
          <a:p>
            <a:pPr marL="0" indent="0" algn="ctr">
              <a:buNone/>
            </a:pPr>
            <a:r>
              <a:rPr lang="en-US" sz="3200" b="1" kern="0">
                <a:solidFill>
                  <a:prstClr val="white"/>
                </a:solidFill>
                <a:cs typeface="Calibri" panose="020F0502020204030204" pitchFamily="34" charset="0"/>
              </a:rPr>
              <a:t>Example #5</a:t>
            </a:r>
          </a:p>
        </p:txBody>
      </p:sp>
      <p:pic>
        <p:nvPicPr>
          <p:cNvPr id="31" name="Graphic 30">
            <a:extLst>
              <a:ext uri="{FF2B5EF4-FFF2-40B4-BE49-F238E27FC236}">
                <a16:creationId xmlns:a16="http://schemas.microsoft.com/office/drawing/2014/main" id="{FA7A2A01-3108-2D00-60AC-C985F7EBF6F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4508" y="3247502"/>
            <a:ext cx="1084061" cy="1084061"/>
          </a:xfrm>
          <a:prstGeom prst="rect">
            <a:avLst/>
          </a:prstGeom>
        </p:spPr>
      </p:pic>
      <p:sp>
        <p:nvSpPr>
          <p:cNvPr id="15" name="Content Placeholder 14">
            <a:extLst>
              <a:ext uri="{FF2B5EF4-FFF2-40B4-BE49-F238E27FC236}">
                <a16:creationId xmlns:a16="http://schemas.microsoft.com/office/drawing/2014/main" id="{DFCA2F15-FCE1-60EA-D9C8-CC6035634145}"/>
              </a:ext>
            </a:extLst>
          </p:cNvPr>
          <p:cNvSpPr>
            <a:spLocks noGrp="1"/>
          </p:cNvSpPr>
          <p:nvPr>
            <p:ph sz="quarter" idx="21"/>
          </p:nvPr>
        </p:nvSpPr>
        <p:spPr>
          <a:xfrm>
            <a:off x="6259853" y="4691729"/>
            <a:ext cx="4105656" cy="1371600"/>
          </a:xfrm>
          <a:prstGeom prst="homePlate">
            <a:avLst/>
          </a:prstGeom>
          <a:solidFill>
            <a:schemeClr val="accent5"/>
          </a:solidFill>
          <a:scene3d>
            <a:camera prst="orthographicFront"/>
            <a:lightRig rig="threePt" dir="t"/>
          </a:scene3d>
          <a:sp3d>
            <a:bevelT/>
          </a:sp3d>
        </p:spPr>
        <p:txBody>
          <a:bodyPr lIns="91440" rIns="91440" anchor="ctr" anchorCtr="0"/>
          <a:lstStyle/>
          <a:p>
            <a:pPr marL="0" indent="0" algn="ctr">
              <a:buNone/>
            </a:pPr>
            <a:r>
              <a:rPr lang="en-US" sz="3200" b="1" kern="0">
                <a:solidFill>
                  <a:prstClr val="white"/>
                </a:solidFill>
                <a:cs typeface="Calibri" panose="020F0502020204030204" pitchFamily="34" charset="0"/>
              </a:rPr>
              <a:t>Example #6</a:t>
            </a:r>
          </a:p>
        </p:txBody>
      </p:sp>
      <p:pic>
        <p:nvPicPr>
          <p:cNvPr id="33" name="Graphic 32">
            <a:extLst>
              <a:ext uri="{FF2B5EF4-FFF2-40B4-BE49-F238E27FC236}">
                <a16:creationId xmlns:a16="http://schemas.microsoft.com/office/drawing/2014/main" id="{D5A993C3-608D-AF20-B891-B48B5774DFB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5509" y="4838184"/>
            <a:ext cx="1049996" cy="1049996"/>
          </a:xfrm>
          <a:prstGeom prst="rect">
            <a:avLst/>
          </a:prstGeom>
        </p:spPr>
      </p:pic>
      <p:sp>
        <p:nvSpPr>
          <p:cNvPr id="2" name="TextBox 1">
            <a:extLst>
              <a:ext uri="{FF2B5EF4-FFF2-40B4-BE49-F238E27FC236}">
                <a16:creationId xmlns:a16="http://schemas.microsoft.com/office/drawing/2014/main" id="{4DFE5018-35BA-BC8E-7D1E-FD927469C672}"/>
              </a:ext>
            </a:extLst>
          </p:cNvPr>
          <p:cNvSpPr txBox="1"/>
          <p:nvPr/>
        </p:nvSpPr>
        <p:spPr>
          <a:xfrm>
            <a:off x="0" y="6292127"/>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mn-ea"/>
                <a:cs typeface="+mn-cs"/>
              </a:rPr>
              <a:t>Protective Factors Strengthen Families</a:t>
            </a:r>
          </a:p>
        </p:txBody>
      </p:sp>
    </p:spTree>
    <p:extLst>
      <p:ext uri="{BB962C8B-B14F-4D97-AF65-F5344CB8AC3E}">
        <p14:creationId xmlns:p14="http://schemas.microsoft.com/office/powerpoint/2010/main" val="1362190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A500A-C798-F25E-E492-4A9E8DE3978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FA684A8-DC54-5389-C55A-CEA57CCD8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C5842F8-81DD-729C-FF1A-845A6F34E9B7}"/>
              </a:ext>
              <a:ext uri="{C183D7F6-B498-43B3-948B-1728B52AA6E4}">
                <adec:decorative xmlns:adec="http://schemas.microsoft.com/office/drawing/2017/decorative" val="1"/>
              </a:ext>
            </a:extLst>
          </p:cNvPr>
          <p:cNvPicPr>
            <a:picLocks noChangeAspect="1"/>
          </p:cNvPicPr>
          <p:nvPr/>
        </p:nvPicPr>
        <p:blipFill>
          <a:blip r:embed="rId3"/>
          <a:srcRect l="7867" r="7867"/>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54756804-E7C9-2B76-A1F7-26C5E68DB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A8FA7F9-7DF5-BC55-4766-24C137FEB9D1}"/>
              </a:ext>
            </a:extLst>
          </p:cNvPr>
          <p:cNvSpPr>
            <a:spLocks noGrp="1"/>
          </p:cNvSpPr>
          <p:nvPr>
            <p:ph type="title"/>
          </p:nvPr>
        </p:nvSpPr>
        <p:spPr>
          <a:xfrm>
            <a:off x="477981" y="1122363"/>
            <a:ext cx="4817350" cy="3204134"/>
          </a:xfrm>
          <a:noFill/>
          <a:ln>
            <a:noFill/>
          </a:ln>
        </p:spPr>
        <p:txBody>
          <a:bodyPr vert="horz" lIns="91440" tIns="45720" rIns="91440" bIns="45720" rtlCol="0" anchor="b">
            <a:noAutofit/>
          </a:bodyPr>
          <a:lstStyle/>
          <a:p>
            <a:pPr algn="l"/>
            <a:r>
              <a:rPr lang="en-US" sz="4800" dirty="0">
                <a:solidFill>
                  <a:schemeClr val="tx1"/>
                </a:solidFill>
                <a:latin typeface="+mj-lt"/>
                <a:cs typeface="+mj-cs"/>
              </a:rPr>
              <a:t>Safety Planning for Families Affected by Substance Use Disorders</a:t>
            </a:r>
          </a:p>
        </p:txBody>
      </p:sp>
      <p:sp>
        <p:nvSpPr>
          <p:cNvPr id="25" name="Rectangle 24">
            <a:extLst>
              <a:ext uri="{FF2B5EF4-FFF2-40B4-BE49-F238E27FC236}">
                <a16:creationId xmlns:a16="http://schemas.microsoft.com/office/drawing/2014/main" id="{413509E1-DC57-20F3-64C3-CB1B3F70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9AAFBA6-3BBE-A1CC-0BD1-AA8D52700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796728-0739-6823-BD4C-626E034D16D3}"/>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930261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26270" y="1"/>
            <a:ext cx="12165729" cy="1099316"/>
          </a:xfrm>
          <a:solidFill>
            <a:schemeClr val="tx2"/>
          </a:solidFill>
          <a:ln>
            <a:noFill/>
          </a:ln>
          <a:effectLst/>
        </p:spPr>
        <p:txBody>
          <a:bodyPr vert="horz" lIns="91440" tIns="45720" rIns="2194560" bIns="45720" rtlCol="0" anchor="ctr" anchorCtr="0">
            <a:normAutofit/>
          </a:bodyPr>
          <a:lstStyle/>
          <a:p>
            <a:pPr marL="236538" algn="r"/>
            <a:r>
              <a:rPr lang="en-US" dirty="0">
                <a:latin typeface="+mj-lt"/>
              </a:rPr>
              <a:t>Safety Planning</a:t>
            </a:r>
          </a:p>
        </p:txBody>
      </p:sp>
      <p:sp>
        <p:nvSpPr>
          <p:cNvPr id="26" name="Rectangle 25">
            <a:extLst>
              <a:ext uri="{FF2B5EF4-FFF2-40B4-BE49-F238E27FC236}">
                <a16:creationId xmlns:a16="http://schemas.microsoft.com/office/drawing/2014/main" id="{1886FBCE-4FED-2BEB-B36B-8E787FEF5AA6}"/>
              </a:ext>
              <a:ext uri="{C183D7F6-B498-43B3-948B-1728B52AA6E4}">
                <adec:decorative xmlns:adec="http://schemas.microsoft.com/office/drawing/2017/decorative" val="1"/>
              </a:ext>
            </a:extLst>
          </p:cNvPr>
          <p:cNvSpPr/>
          <p:nvPr/>
        </p:nvSpPr>
        <p:spPr>
          <a:xfrm>
            <a:off x="12015722" y="573817"/>
            <a:ext cx="176278" cy="628418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ACA72B05-C2B1-6049-4A6F-F4812AB9933D}"/>
              </a:ext>
              <a:ext uri="{C183D7F6-B498-43B3-948B-1728B52AA6E4}">
                <adec:decorative xmlns:adec="http://schemas.microsoft.com/office/drawing/2017/decorative" val="1"/>
              </a:ext>
            </a:extLst>
          </p:cNvPr>
          <p:cNvSpPr/>
          <p:nvPr/>
        </p:nvSpPr>
        <p:spPr>
          <a:xfrm rot="16200000">
            <a:off x="6017795" y="697440"/>
            <a:ext cx="156412" cy="121920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1F8E8931-F9DC-4ABF-9FCE-A7C2FD01776B}"/>
              </a:ext>
              <a:ext uri="{C183D7F6-B498-43B3-948B-1728B52AA6E4}">
                <adec:decorative xmlns:adec="http://schemas.microsoft.com/office/drawing/2017/decorative" val="1"/>
              </a:ext>
            </a:extLst>
          </p:cNvPr>
          <p:cNvSpPr/>
          <p:nvPr/>
        </p:nvSpPr>
        <p:spPr>
          <a:xfrm>
            <a:off x="-1" y="0"/>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DFF1BAAB-30FD-B74C-3B79-B1EF76DAC422}"/>
              </a:ext>
              <a:ext uri="{C183D7F6-B498-43B3-948B-1728B52AA6E4}">
                <adec:decorative xmlns:adec="http://schemas.microsoft.com/office/drawing/2017/decorative" val="1"/>
              </a:ext>
            </a:extLst>
          </p:cNvPr>
          <p:cNvSpPr/>
          <p:nvPr/>
        </p:nvSpPr>
        <p:spPr>
          <a:xfrm rot="5400000">
            <a:off x="489482" y="-463212"/>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E24CDEE6-FB3C-EB60-1BCC-E388C1B9D1DE}"/>
              </a:ext>
              <a:ext uri="{C183D7F6-B498-43B3-948B-1728B52AA6E4}">
                <adec:decorative xmlns:adec="http://schemas.microsoft.com/office/drawing/2017/decorative" val="1"/>
              </a:ext>
            </a:extLst>
          </p:cNvPr>
          <p:cNvSpPr/>
          <p:nvPr/>
        </p:nvSpPr>
        <p:spPr>
          <a:xfrm>
            <a:off x="0" y="5751100"/>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4C34A53A-3455-67B5-88AB-1997564E97D5}"/>
              </a:ext>
              <a:ext uri="{C183D7F6-B498-43B3-948B-1728B52AA6E4}">
                <adec:decorative xmlns:adec="http://schemas.microsoft.com/office/drawing/2017/decorative" val="1"/>
              </a:ext>
            </a:extLst>
          </p:cNvPr>
          <p:cNvGrpSpPr/>
          <p:nvPr/>
        </p:nvGrpSpPr>
        <p:grpSpPr>
          <a:xfrm>
            <a:off x="493295" y="132346"/>
            <a:ext cx="4913334" cy="6436895"/>
            <a:chOff x="493295" y="132346"/>
            <a:chExt cx="4913334" cy="6436895"/>
          </a:xfrm>
        </p:grpSpPr>
        <p:sp>
          <p:nvSpPr>
            <p:cNvPr id="3" name="Rectangle: Rounded Corners 2">
              <a:extLst>
                <a:ext uri="{FF2B5EF4-FFF2-40B4-BE49-F238E27FC236}">
                  <a16:creationId xmlns:a16="http://schemas.microsoft.com/office/drawing/2014/main" id="{582DE28E-AFE9-49DF-B397-56FF6EE9AC1F}"/>
                </a:ext>
              </a:extLst>
            </p:cNvPr>
            <p:cNvSpPr/>
            <p:nvPr/>
          </p:nvSpPr>
          <p:spPr>
            <a:xfrm>
              <a:off x="575928" y="769026"/>
              <a:ext cx="4674000" cy="5737353"/>
            </a:xfrm>
            <a:prstGeom prst="roundRect">
              <a:avLst>
                <a:gd name="adj" fmla="val 42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D482AF5-FDC4-3D47-1ACE-D012AE8EBFB4}"/>
                </a:ext>
              </a:extLst>
            </p:cNvPr>
            <p:cNvSpPr/>
            <p:nvPr/>
          </p:nvSpPr>
          <p:spPr>
            <a:xfrm>
              <a:off x="1755058" y="831888"/>
              <a:ext cx="2330245" cy="671318"/>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6640359-9A21-C722-1805-02C0D377156D}"/>
                </a:ext>
              </a:extLst>
            </p:cNvPr>
            <p:cNvSpPr/>
            <p:nvPr/>
          </p:nvSpPr>
          <p:spPr>
            <a:xfrm>
              <a:off x="2138517" y="288759"/>
              <a:ext cx="1578078" cy="871417"/>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ontent Placeholder 14" descr="Clipboard outline">
              <a:extLst>
                <a:ext uri="{FF2B5EF4-FFF2-40B4-BE49-F238E27FC236}">
                  <a16:creationId xmlns:a16="http://schemas.microsoft.com/office/drawing/2014/main" id="{E2E93550-4B01-9899-75F4-FD684F601CDF}"/>
                </a:ext>
              </a:extLst>
            </p:cNvPr>
            <p:cNvGrpSpPr/>
            <p:nvPr/>
          </p:nvGrpSpPr>
          <p:grpSpPr>
            <a:xfrm>
              <a:off x="493295" y="132346"/>
              <a:ext cx="4913334" cy="6436895"/>
              <a:chOff x="1120379" y="559705"/>
              <a:chExt cx="4286250" cy="5716500"/>
            </a:xfrm>
            <a:solidFill>
              <a:schemeClr val="dk1"/>
            </a:solidFill>
          </p:grpSpPr>
          <p:sp>
            <p:nvSpPr>
              <p:cNvPr id="17" name="Freeform: Shape 16">
                <a:extLst>
                  <a:ext uri="{FF2B5EF4-FFF2-40B4-BE49-F238E27FC236}">
                    <a16:creationId xmlns:a16="http://schemas.microsoft.com/office/drawing/2014/main" id="{CA77073F-1DE2-D384-E211-228E952D7F99}"/>
                  </a:ext>
                </a:extLst>
              </p:cNvPr>
              <p:cNvSpPr/>
              <p:nvPr/>
            </p:nvSpPr>
            <p:spPr>
              <a:xfrm>
                <a:off x="3013457" y="918393"/>
                <a:ext cx="500078" cy="500062"/>
              </a:xfrm>
              <a:custGeom>
                <a:avLst/>
                <a:gdLst>
                  <a:gd name="connsiteX0" fmla="*/ 250047 w 500078"/>
                  <a:gd name="connsiteY0" fmla="*/ 500063 h 500062"/>
                  <a:gd name="connsiteX1" fmla="*/ 500078 w 500078"/>
                  <a:gd name="connsiteY1" fmla="*/ 250031 h 500062"/>
                  <a:gd name="connsiteX2" fmla="*/ 250047 w 500078"/>
                  <a:gd name="connsiteY2" fmla="*/ 0 h 500062"/>
                  <a:gd name="connsiteX3" fmla="*/ 242903 w 500078"/>
                  <a:gd name="connsiteY3" fmla="*/ 0 h 500062"/>
                  <a:gd name="connsiteX4" fmla="*/ 16 w 500078"/>
                  <a:gd name="connsiteY4" fmla="*/ 250031 h 500062"/>
                  <a:gd name="connsiteX5" fmla="*/ 250047 w 500078"/>
                  <a:gd name="connsiteY5" fmla="*/ 500063 h 500062"/>
                  <a:gd name="connsiteX6" fmla="*/ 245332 w 500078"/>
                  <a:gd name="connsiteY6" fmla="*/ 142875 h 500062"/>
                  <a:gd name="connsiteX7" fmla="*/ 250047 w 500078"/>
                  <a:gd name="connsiteY7" fmla="*/ 142875 h 500062"/>
                  <a:gd name="connsiteX8" fmla="*/ 357196 w 500078"/>
                  <a:gd name="connsiteY8" fmla="*/ 250038 h 500062"/>
                  <a:gd name="connsiteX9" fmla="*/ 250040 w 500078"/>
                  <a:gd name="connsiteY9" fmla="*/ 357188 h 500062"/>
                  <a:gd name="connsiteX10" fmla="*/ 142884 w 500078"/>
                  <a:gd name="connsiteY10" fmla="*/ 250024 h 500062"/>
                  <a:gd name="connsiteX11" fmla="*/ 142891 w 500078"/>
                  <a:gd name="connsiteY11" fmla="*/ 249031 h 500062"/>
                  <a:gd name="connsiteX12" fmla="*/ 245332 w 500078"/>
                  <a:gd name="connsiteY12" fmla="*/ 1428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078" h="500062">
                    <a:moveTo>
                      <a:pt x="250047" y="500063"/>
                    </a:moveTo>
                    <a:cubicBezTo>
                      <a:pt x="388136" y="500063"/>
                      <a:pt x="500078" y="388120"/>
                      <a:pt x="500078" y="250031"/>
                    </a:cubicBezTo>
                    <a:cubicBezTo>
                      <a:pt x="500078" y="111943"/>
                      <a:pt x="388136" y="0"/>
                      <a:pt x="250047" y="0"/>
                    </a:cubicBezTo>
                    <a:lnTo>
                      <a:pt x="242903" y="0"/>
                    </a:lnTo>
                    <a:cubicBezTo>
                      <a:pt x="106986" y="2429"/>
                      <a:pt x="-1499" y="114100"/>
                      <a:pt x="16" y="250031"/>
                    </a:cubicBezTo>
                    <a:cubicBezTo>
                      <a:pt x="251" y="388020"/>
                      <a:pt x="112058" y="499827"/>
                      <a:pt x="250047" y="500063"/>
                    </a:cubicBezTo>
                    <a:close/>
                    <a:moveTo>
                      <a:pt x="245332" y="142875"/>
                    </a:moveTo>
                    <a:lnTo>
                      <a:pt x="250047" y="142875"/>
                    </a:lnTo>
                    <a:cubicBezTo>
                      <a:pt x="309226" y="142875"/>
                      <a:pt x="357203" y="190852"/>
                      <a:pt x="357196" y="250038"/>
                    </a:cubicBezTo>
                    <a:cubicBezTo>
                      <a:pt x="357196" y="309217"/>
                      <a:pt x="309219" y="357188"/>
                      <a:pt x="250040" y="357188"/>
                    </a:cubicBezTo>
                    <a:cubicBezTo>
                      <a:pt x="190854" y="357188"/>
                      <a:pt x="142884" y="309210"/>
                      <a:pt x="142884" y="250024"/>
                    </a:cubicBezTo>
                    <a:cubicBezTo>
                      <a:pt x="142884" y="249696"/>
                      <a:pt x="142891" y="249360"/>
                      <a:pt x="142891" y="249031"/>
                    </a:cubicBezTo>
                    <a:cubicBezTo>
                      <a:pt x="141976" y="191474"/>
                      <a:pt x="187775" y="144011"/>
                      <a:pt x="245332" y="142875"/>
                    </a:cubicBezTo>
                    <a:close/>
                  </a:path>
                </a:pathLst>
              </a:custGeom>
              <a:solidFill>
                <a:schemeClr val="dk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47D0F0FE-F749-8870-F2B4-EBD33E461D63}"/>
                  </a:ext>
                </a:extLst>
              </p:cNvPr>
              <p:cNvSpPr/>
              <p:nvPr/>
            </p:nvSpPr>
            <p:spPr>
              <a:xfrm>
                <a:off x="1120379" y="559705"/>
                <a:ext cx="4286250" cy="5716500"/>
              </a:xfrm>
              <a:custGeom>
                <a:avLst/>
                <a:gdLst>
                  <a:gd name="connsiteX0" fmla="*/ 4286250 w 4286250"/>
                  <a:gd name="connsiteY0" fmla="*/ 785813 h 5716500"/>
                  <a:gd name="connsiteX1" fmla="*/ 4000500 w 4286250"/>
                  <a:gd name="connsiteY1" fmla="*/ 500063 h 5716500"/>
                  <a:gd name="connsiteX2" fmla="*/ 2928938 w 4286250"/>
                  <a:gd name="connsiteY2" fmla="*/ 500063 h 5716500"/>
                  <a:gd name="connsiteX3" fmla="*/ 2928938 w 4286250"/>
                  <a:gd name="connsiteY3" fmla="*/ 357188 h 5716500"/>
                  <a:gd name="connsiteX4" fmla="*/ 2571750 w 4286250"/>
                  <a:gd name="connsiteY4" fmla="*/ 0 h 5716500"/>
                  <a:gd name="connsiteX5" fmla="*/ 1714500 w 4286250"/>
                  <a:gd name="connsiteY5" fmla="*/ 0 h 5716500"/>
                  <a:gd name="connsiteX6" fmla="*/ 1357313 w 4286250"/>
                  <a:gd name="connsiteY6" fmla="*/ 357188 h 5716500"/>
                  <a:gd name="connsiteX7" fmla="*/ 1357313 w 4286250"/>
                  <a:gd name="connsiteY7" fmla="*/ 500063 h 5716500"/>
                  <a:gd name="connsiteX8" fmla="*/ 285750 w 4286250"/>
                  <a:gd name="connsiteY8" fmla="*/ 500063 h 5716500"/>
                  <a:gd name="connsiteX9" fmla="*/ 0 w 4286250"/>
                  <a:gd name="connsiteY9" fmla="*/ 785813 h 5716500"/>
                  <a:gd name="connsiteX10" fmla="*/ 0 w 4286250"/>
                  <a:gd name="connsiteY10" fmla="*/ 5430750 h 5716500"/>
                  <a:gd name="connsiteX11" fmla="*/ 285750 w 4286250"/>
                  <a:gd name="connsiteY11" fmla="*/ 5716500 h 5716500"/>
                  <a:gd name="connsiteX12" fmla="*/ 4000500 w 4286250"/>
                  <a:gd name="connsiteY12" fmla="*/ 5716500 h 5716500"/>
                  <a:gd name="connsiteX13" fmla="*/ 4286250 w 4286250"/>
                  <a:gd name="connsiteY13" fmla="*/ 5430750 h 5716500"/>
                  <a:gd name="connsiteX14" fmla="*/ 1214438 w 4286250"/>
                  <a:gd name="connsiteY14" fmla="*/ 642938 h 5716500"/>
                  <a:gd name="connsiteX15" fmla="*/ 1500188 w 4286250"/>
                  <a:gd name="connsiteY15" fmla="*/ 642938 h 5716500"/>
                  <a:gd name="connsiteX16" fmla="*/ 1500188 w 4286250"/>
                  <a:gd name="connsiteY16" fmla="*/ 357188 h 5716500"/>
                  <a:gd name="connsiteX17" fmla="*/ 1714500 w 4286250"/>
                  <a:gd name="connsiteY17" fmla="*/ 142875 h 5716500"/>
                  <a:gd name="connsiteX18" fmla="*/ 2571750 w 4286250"/>
                  <a:gd name="connsiteY18" fmla="*/ 142875 h 5716500"/>
                  <a:gd name="connsiteX19" fmla="*/ 2786063 w 4286250"/>
                  <a:gd name="connsiteY19" fmla="*/ 357188 h 5716500"/>
                  <a:gd name="connsiteX20" fmla="*/ 2786063 w 4286250"/>
                  <a:gd name="connsiteY20" fmla="*/ 642938 h 5716500"/>
                  <a:gd name="connsiteX21" fmla="*/ 3071813 w 4286250"/>
                  <a:gd name="connsiteY21" fmla="*/ 642938 h 5716500"/>
                  <a:gd name="connsiteX22" fmla="*/ 3071813 w 4286250"/>
                  <a:gd name="connsiteY22" fmla="*/ 1215938 h 5716500"/>
                  <a:gd name="connsiteX23" fmla="*/ 1214438 w 4286250"/>
                  <a:gd name="connsiteY23" fmla="*/ 1215938 h 5716500"/>
                  <a:gd name="connsiteX24" fmla="*/ 4000500 w 4286250"/>
                  <a:gd name="connsiteY24" fmla="*/ 5573625 h 5716500"/>
                  <a:gd name="connsiteX25" fmla="*/ 285750 w 4286250"/>
                  <a:gd name="connsiteY25" fmla="*/ 5573625 h 5716500"/>
                  <a:gd name="connsiteX26" fmla="*/ 142875 w 4286250"/>
                  <a:gd name="connsiteY26" fmla="*/ 5430750 h 5716500"/>
                  <a:gd name="connsiteX27" fmla="*/ 142875 w 4286250"/>
                  <a:gd name="connsiteY27" fmla="*/ 785813 h 5716500"/>
                  <a:gd name="connsiteX28" fmla="*/ 285750 w 4286250"/>
                  <a:gd name="connsiteY28" fmla="*/ 642938 h 5716500"/>
                  <a:gd name="connsiteX29" fmla="*/ 1071563 w 4286250"/>
                  <a:gd name="connsiteY29" fmla="*/ 642938 h 5716500"/>
                  <a:gd name="connsiteX30" fmla="*/ 1071563 w 4286250"/>
                  <a:gd name="connsiteY30" fmla="*/ 1358813 h 5716500"/>
                  <a:gd name="connsiteX31" fmla="*/ 3214688 w 4286250"/>
                  <a:gd name="connsiteY31" fmla="*/ 1358813 h 5716500"/>
                  <a:gd name="connsiteX32" fmla="*/ 3214688 w 4286250"/>
                  <a:gd name="connsiteY32" fmla="*/ 642938 h 5716500"/>
                  <a:gd name="connsiteX33" fmla="*/ 4000500 w 4286250"/>
                  <a:gd name="connsiteY33" fmla="*/ 642938 h 5716500"/>
                  <a:gd name="connsiteX34" fmla="*/ 4143375 w 4286250"/>
                  <a:gd name="connsiteY34" fmla="*/ 785813 h 5716500"/>
                  <a:gd name="connsiteX35" fmla="*/ 4143375 w 4286250"/>
                  <a:gd name="connsiteY35" fmla="*/ 5430750 h 5716500"/>
                  <a:gd name="connsiteX36" fmla="*/ 4000500 w 4286250"/>
                  <a:gd name="connsiteY36" fmla="*/ 5573625 h 57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0" h="5716500">
                    <a:moveTo>
                      <a:pt x="4286250" y="785813"/>
                    </a:moveTo>
                    <a:cubicBezTo>
                      <a:pt x="4286250" y="628000"/>
                      <a:pt x="4158313" y="500063"/>
                      <a:pt x="4000500" y="500063"/>
                    </a:cubicBezTo>
                    <a:lnTo>
                      <a:pt x="2928938" y="500063"/>
                    </a:lnTo>
                    <a:lnTo>
                      <a:pt x="2928938" y="357188"/>
                    </a:lnTo>
                    <a:cubicBezTo>
                      <a:pt x="2928659" y="160034"/>
                      <a:pt x="2768903" y="276"/>
                      <a:pt x="2571750" y="0"/>
                    </a:cubicBezTo>
                    <a:lnTo>
                      <a:pt x="1714500" y="0"/>
                    </a:lnTo>
                    <a:cubicBezTo>
                      <a:pt x="1517325" y="236"/>
                      <a:pt x="1357548" y="160013"/>
                      <a:pt x="1357313" y="357188"/>
                    </a:cubicBezTo>
                    <a:lnTo>
                      <a:pt x="1357313" y="500063"/>
                    </a:lnTo>
                    <a:lnTo>
                      <a:pt x="285750" y="500063"/>
                    </a:lnTo>
                    <a:cubicBezTo>
                      <a:pt x="128016" y="500263"/>
                      <a:pt x="200" y="628079"/>
                      <a:pt x="0" y="785813"/>
                    </a:cubicBezTo>
                    <a:lnTo>
                      <a:pt x="0" y="5430750"/>
                    </a:lnTo>
                    <a:cubicBezTo>
                      <a:pt x="0" y="5588563"/>
                      <a:pt x="127937" y="5716500"/>
                      <a:pt x="285750" y="5716500"/>
                    </a:cubicBezTo>
                    <a:lnTo>
                      <a:pt x="4000500" y="5716500"/>
                    </a:lnTo>
                    <a:cubicBezTo>
                      <a:pt x="4158313" y="5716500"/>
                      <a:pt x="4286250" y="5588563"/>
                      <a:pt x="4286250" y="5430750"/>
                    </a:cubicBezTo>
                    <a:close/>
                    <a:moveTo>
                      <a:pt x="1214438" y="642938"/>
                    </a:moveTo>
                    <a:lnTo>
                      <a:pt x="1500188" y="642938"/>
                    </a:lnTo>
                    <a:lnTo>
                      <a:pt x="1500188" y="357188"/>
                    </a:lnTo>
                    <a:cubicBezTo>
                      <a:pt x="1500188" y="238823"/>
                      <a:pt x="1596135" y="142875"/>
                      <a:pt x="1714500" y="142875"/>
                    </a:cubicBezTo>
                    <a:lnTo>
                      <a:pt x="2571750" y="142875"/>
                    </a:lnTo>
                    <a:cubicBezTo>
                      <a:pt x="2690115" y="142875"/>
                      <a:pt x="2786063" y="238823"/>
                      <a:pt x="2786063" y="357188"/>
                    </a:cubicBezTo>
                    <a:lnTo>
                      <a:pt x="2786063" y="642938"/>
                    </a:lnTo>
                    <a:lnTo>
                      <a:pt x="3071813" y="642938"/>
                    </a:lnTo>
                    <a:lnTo>
                      <a:pt x="3071813" y="1215938"/>
                    </a:lnTo>
                    <a:lnTo>
                      <a:pt x="1214438" y="1215938"/>
                    </a:lnTo>
                    <a:close/>
                    <a:moveTo>
                      <a:pt x="4000500" y="5573625"/>
                    </a:moveTo>
                    <a:lnTo>
                      <a:pt x="285750" y="5573625"/>
                    </a:lnTo>
                    <a:cubicBezTo>
                      <a:pt x="206840" y="5573625"/>
                      <a:pt x="142875" y="5509660"/>
                      <a:pt x="142875" y="5430750"/>
                    </a:cubicBezTo>
                    <a:lnTo>
                      <a:pt x="142875" y="785813"/>
                    </a:lnTo>
                    <a:cubicBezTo>
                      <a:pt x="142875" y="706903"/>
                      <a:pt x="206840" y="642938"/>
                      <a:pt x="285750" y="642938"/>
                    </a:cubicBezTo>
                    <a:lnTo>
                      <a:pt x="1071563" y="642938"/>
                    </a:lnTo>
                    <a:lnTo>
                      <a:pt x="1071563" y="1358813"/>
                    </a:lnTo>
                    <a:lnTo>
                      <a:pt x="3214688" y="1358813"/>
                    </a:lnTo>
                    <a:lnTo>
                      <a:pt x="3214688" y="642938"/>
                    </a:lnTo>
                    <a:lnTo>
                      <a:pt x="4000500" y="642938"/>
                    </a:lnTo>
                    <a:cubicBezTo>
                      <a:pt x="4079410" y="642938"/>
                      <a:pt x="4143375" y="706903"/>
                      <a:pt x="4143375" y="785813"/>
                    </a:cubicBezTo>
                    <a:lnTo>
                      <a:pt x="4143375" y="5430750"/>
                    </a:lnTo>
                    <a:cubicBezTo>
                      <a:pt x="4143375" y="5509660"/>
                      <a:pt x="4079410" y="5573625"/>
                      <a:pt x="4000500" y="5573625"/>
                    </a:cubicBezTo>
                    <a:close/>
                  </a:path>
                </a:pathLst>
              </a:custGeom>
              <a:solidFill>
                <a:schemeClr val="dk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6"/>
          </p:nvPr>
        </p:nvSpPr>
        <p:spPr>
          <a:xfrm>
            <a:off x="1884759" y="2242510"/>
            <a:ext cx="9747504" cy="731520"/>
          </a:xfrm>
          <a:prstGeom prst="rect">
            <a:avLst/>
          </a:prstGeom>
          <a:solidFill>
            <a:schemeClr val="bg1">
              <a:alpha val="74000"/>
            </a:schemeClr>
          </a:solidFill>
          <a:ln>
            <a:noFill/>
          </a:ln>
          <a:effectLst/>
        </p:spPr>
        <p:txBody>
          <a:bodyPr vert="horz"/>
          <a:lstStyle/>
          <a:p>
            <a:pPr marL="0" indent="0">
              <a:lnSpc>
                <a:spcPct val="100000"/>
              </a:lnSpc>
              <a:spcBef>
                <a:spcPts val="600"/>
              </a:spcBef>
              <a:spcAft>
                <a:spcPts val="600"/>
              </a:spcAft>
              <a:buNone/>
            </a:pPr>
            <a:r>
              <a:rPr lang="en-US" sz="2000" dirty="0"/>
              <a:t>Written documents detailing in-home protective interventions</a:t>
            </a:r>
          </a:p>
        </p:txBody>
      </p:sp>
      <p:sp>
        <p:nvSpPr>
          <p:cNvPr id="2" name="Content Placeholder 3">
            <a:extLst>
              <a:ext uri="{FF2B5EF4-FFF2-40B4-BE49-F238E27FC236}">
                <a16:creationId xmlns:a16="http://schemas.microsoft.com/office/drawing/2014/main" id="{9DBEA5D1-EAE8-BB94-D99D-75F59FA0E795}"/>
              </a:ext>
            </a:extLst>
          </p:cNvPr>
          <p:cNvSpPr txBox="1">
            <a:spLocks/>
          </p:cNvSpPr>
          <p:nvPr/>
        </p:nvSpPr>
        <p:spPr>
          <a:xfrm>
            <a:off x="1884759" y="3248348"/>
            <a:ext cx="9747504" cy="731520"/>
          </a:xfrm>
          <a:prstGeom prst="rect">
            <a:avLst/>
          </a:prstGeom>
          <a:solidFill>
            <a:schemeClr val="bg1">
              <a:alpha val="74000"/>
            </a:schemeClr>
          </a:solidFill>
          <a:ln>
            <a:noFill/>
          </a:ln>
          <a:effectLst/>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Allow children to safely remain in the home if protective interventions mitigate the identified safety threats</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3"/>
          </p:nvPr>
        </p:nvSpPr>
        <p:spPr>
          <a:xfrm>
            <a:off x="1884759" y="4149449"/>
            <a:ext cx="9747504" cy="731520"/>
          </a:xfrm>
          <a:prstGeom prst="rect">
            <a:avLst/>
          </a:prstGeom>
          <a:solidFill>
            <a:schemeClr val="bg1">
              <a:alpha val="74000"/>
            </a:schemeClr>
          </a:solidFill>
          <a:ln>
            <a:noFill/>
          </a:ln>
          <a:effectLst/>
        </p:spPr>
        <p:txBody>
          <a:bodyPr vert="horz"/>
          <a:lstStyle/>
          <a:p>
            <a:pPr algn="l">
              <a:lnSpc>
                <a:spcPct val="100000"/>
              </a:lnSpc>
              <a:spcBef>
                <a:spcPts val="600"/>
              </a:spcBef>
              <a:spcAft>
                <a:spcPts val="600"/>
              </a:spcAft>
            </a:pPr>
            <a:r>
              <a:rPr lang="en-US" sz="2000" dirty="0">
                <a:solidFill>
                  <a:schemeClr val="tx1"/>
                </a:solidFill>
              </a:rPr>
              <a:t>Developed during the initial assessment and continued through ongoing services</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17"/>
          </p:nvPr>
        </p:nvSpPr>
        <p:spPr>
          <a:xfrm>
            <a:off x="1884759" y="5200397"/>
            <a:ext cx="9747504" cy="731520"/>
          </a:xfrm>
          <a:prstGeom prst="rect">
            <a:avLst/>
          </a:prstGeom>
          <a:solidFill>
            <a:schemeClr val="bg1">
              <a:alpha val="74000"/>
            </a:schemeClr>
          </a:solidFill>
          <a:ln>
            <a:noFill/>
          </a:ln>
          <a:effectLst/>
        </p:spPr>
        <p:txBody>
          <a:bodyPr vert="horz" anchor="ctr"/>
          <a:lstStyle/>
          <a:p>
            <a:pPr marL="0" indent="0">
              <a:lnSpc>
                <a:spcPct val="100000"/>
              </a:lnSpc>
              <a:spcBef>
                <a:spcPts val="600"/>
              </a:spcBef>
              <a:spcAft>
                <a:spcPts val="600"/>
              </a:spcAft>
              <a:buNone/>
            </a:pPr>
            <a:r>
              <a:rPr lang="en-US" sz="2000" dirty="0"/>
              <a:t>Routinely monitored and updated based on family’s changing circumstances and needs </a:t>
            </a:r>
          </a:p>
        </p:txBody>
      </p:sp>
      <p:pic>
        <p:nvPicPr>
          <p:cNvPr id="22" name="Graphic 21">
            <a:extLst>
              <a:ext uri="{FF2B5EF4-FFF2-40B4-BE49-F238E27FC236}">
                <a16:creationId xmlns:a16="http://schemas.microsoft.com/office/drawing/2014/main" id="{C3E06E65-565F-87C5-4888-F12F327B21B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2042348"/>
            <a:ext cx="914400" cy="914400"/>
          </a:xfrm>
          <a:prstGeom prst="rect">
            <a:avLst/>
          </a:prstGeom>
        </p:spPr>
      </p:pic>
      <p:pic>
        <p:nvPicPr>
          <p:cNvPr id="23" name="Graphic 22">
            <a:extLst>
              <a:ext uri="{FF2B5EF4-FFF2-40B4-BE49-F238E27FC236}">
                <a16:creationId xmlns:a16="http://schemas.microsoft.com/office/drawing/2014/main" id="{1BD96AF3-4B0F-FFD9-1587-2412322229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3065469"/>
            <a:ext cx="914400" cy="914400"/>
          </a:xfrm>
          <a:prstGeom prst="rect">
            <a:avLst/>
          </a:prstGeom>
        </p:spPr>
      </p:pic>
      <p:pic>
        <p:nvPicPr>
          <p:cNvPr id="24" name="Graphic 23">
            <a:extLst>
              <a:ext uri="{FF2B5EF4-FFF2-40B4-BE49-F238E27FC236}">
                <a16:creationId xmlns:a16="http://schemas.microsoft.com/office/drawing/2014/main" id="{91A7C10D-BC0E-B0C6-45BA-5584CCBCA9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4088590"/>
            <a:ext cx="914400" cy="914400"/>
          </a:xfrm>
          <a:prstGeom prst="rect">
            <a:avLst/>
          </a:prstGeom>
        </p:spPr>
      </p:pic>
      <p:pic>
        <p:nvPicPr>
          <p:cNvPr id="25" name="Graphic 24">
            <a:extLst>
              <a:ext uri="{FF2B5EF4-FFF2-40B4-BE49-F238E27FC236}">
                <a16:creationId xmlns:a16="http://schemas.microsoft.com/office/drawing/2014/main" id="{6ACADF34-E70E-95CE-228B-4CE5886579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5111712"/>
            <a:ext cx="914400" cy="914400"/>
          </a:xfrm>
          <a:prstGeom prst="rect">
            <a:avLst/>
          </a:prstGeom>
        </p:spPr>
      </p:pic>
      <p:sp>
        <p:nvSpPr>
          <p:cNvPr id="9" name="Rectangle 8">
            <a:extLst>
              <a:ext uri="{FF2B5EF4-FFF2-40B4-BE49-F238E27FC236}">
                <a16:creationId xmlns:a16="http://schemas.microsoft.com/office/drawing/2014/main" id="{3401D4B4-6FE7-7862-74A9-B3207D53F8FE}"/>
              </a:ext>
              <a:ext uri="{C183D7F6-B498-43B3-948B-1728B52AA6E4}">
                <adec:decorative xmlns:adec="http://schemas.microsoft.com/office/drawing/2017/decorative" val="1"/>
              </a:ext>
            </a:extLst>
          </p:cNvPr>
          <p:cNvSpPr/>
          <p:nvPr/>
        </p:nvSpPr>
        <p:spPr>
          <a:xfrm>
            <a:off x="6332" y="617889"/>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638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52EF0D-3614-6E7F-CD4D-67BF8AA7DE0E}"/>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252EF39-D06A-915D-EF6F-6CCBB62F37E9}"/>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3"/>
          <a:srcRect l="25109" t="60" r="28676" b="-60"/>
          <a:stretch/>
        </p:blipFill>
        <p:spPr>
          <a:xfrm>
            <a:off x="-1" y="0"/>
            <a:ext cx="5634623" cy="6858000"/>
          </a:xfrm>
          <a:prstGeom prst="rect">
            <a:avLst/>
          </a:prstGeom>
          <a:solidFill>
            <a:schemeClr val="accent3">
              <a:lumMod val="75000"/>
              <a:alpha val="83000"/>
            </a:schemeClr>
          </a:solidFill>
          <a:ln>
            <a:noFill/>
          </a:ln>
          <a:effectLst/>
        </p:spPr>
      </p:pic>
      <p:sp>
        <p:nvSpPr>
          <p:cNvPr id="7" name="Title 6">
            <a:extLst>
              <a:ext uri="{FF2B5EF4-FFF2-40B4-BE49-F238E27FC236}">
                <a16:creationId xmlns:a16="http://schemas.microsoft.com/office/drawing/2014/main" id="{65061A26-A42A-CEA3-D818-9F4B3AD9DDD0}"/>
              </a:ext>
            </a:extLst>
          </p:cNvPr>
          <p:cNvSpPr>
            <a:spLocks noGrp="1"/>
          </p:cNvSpPr>
          <p:nvPr>
            <p:ph type="title"/>
          </p:nvPr>
        </p:nvSpPr>
        <p:spPr>
          <a:xfrm>
            <a:off x="5623811" y="0"/>
            <a:ext cx="6568188" cy="1199213"/>
          </a:xfrm>
          <a:solidFill>
            <a:schemeClr val="tx2"/>
          </a:solidFill>
          <a:ln>
            <a:noFill/>
          </a:ln>
          <a:effectLst/>
        </p:spPr>
        <p:txBody>
          <a:bodyPr vert="horz" lIns="0" tIns="45720" rIns="0" bIns="45720" rtlCol="0" anchor="ctr" anchorCtr="0">
            <a:normAutofit/>
          </a:bodyPr>
          <a:lstStyle/>
          <a:p>
            <a:pPr marL="60325"/>
            <a:r>
              <a:rPr lang="en-US" sz="3600" dirty="0">
                <a:latin typeface="+mj-lt"/>
              </a:rPr>
              <a:t>Contents of the Safety Plan</a:t>
            </a:r>
          </a:p>
        </p:txBody>
      </p:sp>
      <p:sp>
        <p:nvSpPr>
          <p:cNvPr id="13" name="Content Placeholder 12">
            <a:extLst>
              <a:ext uri="{FF2B5EF4-FFF2-40B4-BE49-F238E27FC236}">
                <a16:creationId xmlns:a16="http://schemas.microsoft.com/office/drawing/2014/main" id="{C7D26638-8C01-BE40-54DB-966612AFDE43}"/>
              </a:ext>
            </a:extLst>
          </p:cNvPr>
          <p:cNvSpPr>
            <a:spLocks noGrp="1"/>
          </p:cNvSpPr>
          <p:nvPr>
            <p:ph sz="quarter" idx="14"/>
          </p:nvPr>
        </p:nvSpPr>
        <p:spPr>
          <a:xfrm>
            <a:off x="5898101" y="1534478"/>
            <a:ext cx="6079513" cy="1005840"/>
          </a:xfrm>
          <a:prstGeom prst="rect">
            <a:avLst/>
          </a:prstGeo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vert="horz" lIns="1463040" anchor="ctr"/>
          <a:lstStyle/>
          <a:p>
            <a:pPr marL="0" indent="0">
              <a:lnSpc>
                <a:spcPct val="100000"/>
              </a:lnSpc>
              <a:spcBef>
                <a:spcPts val="600"/>
              </a:spcBef>
              <a:spcAft>
                <a:spcPts val="600"/>
              </a:spcAft>
              <a:buNone/>
            </a:pPr>
            <a:r>
              <a:rPr lang="en-US" sz="3200" b="1" dirty="0"/>
              <a:t>Description  </a:t>
            </a:r>
          </a:p>
        </p:txBody>
      </p:sp>
      <p:sp>
        <p:nvSpPr>
          <p:cNvPr id="2" name="Content Placeholder 3">
            <a:extLst>
              <a:ext uri="{FF2B5EF4-FFF2-40B4-BE49-F238E27FC236}">
                <a16:creationId xmlns:a16="http://schemas.microsoft.com/office/drawing/2014/main" id="{456264A7-517A-89BB-D949-CC2F18411C38}"/>
              </a:ext>
            </a:extLst>
          </p:cNvPr>
          <p:cNvSpPr txBox="1">
            <a:spLocks/>
          </p:cNvSpPr>
          <p:nvPr/>
        </p:nvSpPr>
        <p:spPr>
          <a:xfrm>
            <a:off x="5881795" y="2834386"/>
            <a:ext cx="6079513" cy="1005840"/>
          </a:xfrm>
          <a:prstGeom prst="rect">
            <a:avLst/>
          </a:prstGeo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vert="horz" lIns="1463040" tIns="45720" rIns="5486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Action Steps</a:t>
            </a:r>
          </a:p>
        </p:txBody>
      </p:sp>
      <p:sp>
        <p:nvSpPr>
          <p:cNvPr id="3" name="Content Placeholder 2">
            <a:extLst>
              <a:ext uri="{FF2B5EF4-FFF2-40B4-BE49-F238E27FC236}">
                <a16:creationId xmlns:a16="http://schemas.microsoft.com/office/drawing/2014/main" id="{B1F83324-55A2-AF29-CF08-011D2818BCAE}"/>
              </a:ext>
            </a:extLst>
          </p:cNvPr>
          <p:cNvSpPr>
            <a:spLocks noGrp="1"/>
          </p:cNvSpPr>
          <p:nvPr>
            <p:ph sz="quarter" idx="17"/>
          </p:nvPr>
        </p:nvSpPr>
        <p:spPr>
          <a:xfrm>
            <a:off x="5876412" y="4134294"/>
            <a:ext cx="6079514" cy="1005840"/>
          </a:xfr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lIns="1463040" anchor="ct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Routine Monitoring</a:t>
            </a:r>
          </a:p>
        </p:txBody>
      </p:sp>
      <p:sp>
        <p:nvSpPr>
          <p:cNvPr id="14" name="Content Placeholder 13">
            <a:extLst>
              <a:ext uri="{FF2B5EF4-FFF2-40B4-BE49-F238E27FC236}">
                <a16:creationId xmlns:a16="http://schemas.microsoft.com/office/drawing/2014/main" id="{9AE54547-9149-2EE5-698E-BBD1C6DEDDC6}"/>
              </a:ext>
            </a:extLst>
          </p:cNvPr>
          <p:cNvSpPr>
            <a:spLocks noGrp="1"/>
          </p:cNvSpPr>
          <p:nvPr>
            <p:ph sz="quarter" idx="16"/>
          </p:nvPr>
        </p:nvSpPr>
        <p:spPr>
          <a:xfrm>
            <a:off x="5898101" y="5434203"/>
            <a:ext cx="6079515" cy="1005840"/>
          </a:xfrm>
          <a:prstGeom prst="rect">
            <a:avLst/>
          </a:prstGeo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vert="horz" lIns="1463040" anchor="ctr"/>
          <a:lstStyle/>
          <a:p>
            <a:pPr marL="0" indent="0">
              <a:lnSpc>
                <a:spcPct val="100000"/>
              </a:lnSpc>
              <a:buNone/>
            </a:pPr>
            <a:r>
              <a:rPr lang="en-US" sz="3200" b="1" dirty="0"/>
              <a:t>Signatures</a:t>
            </a:r>
          </a:p>
        </p:txBody>
      </p:sp>
      <p:pic>
        <p:nvPicPr>
          <p:cNvPr id="8" name="Graphic 7">
            <a:extLst>
              <a:ext uri="{FF2B5EF4-FFF2-40B4-BE49-F238E27FC236}">
                <a16:creationId xmlns:a16="http://schemas.microsoft.com/office/drawing/2014/main" id="{3A989689-154B-0F05-59B6-82E3ED80468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092242" y="5541082"/>
            <a:ext cx="783236" cy="783236"/>
          </a:xfrm>
          <a:prstGeom prst="rect">
            <a:avLst/>
          </a:prstGeom>
        </p:spPr>
      </p:pic>
      <p:pic>
        <p:nvPicPr>
          <p:cNvPr id="15" name="Graphic 14">
            <a:extLst>
              <a:ext uri="{FF2B5EF4-FFF2-40B4-BE49-F238E27FC236}">
                <a16:creationId xmlns:a16="http://schemas.microsoft.com/office/drawing/2014/main" id="{66A81AEF-AB9F-516F-7D30-98957967889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6092242" y="2940226"/>
            <a:ext cx="798034" cy="798034"/>
          </a:xfrm>
          <a:prstGeom prst="rect">
            <a:avLst/>
          </a:prstGeom>
        </p:spPr>
      </p:pic>
      <p:pic>
        <p:nvPicPr>
          <p:cNvPr id="17" name="Graphic 16">
            <a:extLst>
              <a:ext uri="{FF2B5EF4-FFF2-40B4-BE49-F238E27FC236}">
                <a16:creationId xmlns:a16="http://schemas.microsoft.com/office/drawing/2014/main" id="{DD7E6B3A-89B1-0CA7-D221-E431F9EF28F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092242" y="1581615"/>
            <a:ext cx="914400" cy="914400"/>
          </a:xfrm>
          <a:prstGeom prst="rect">
            <a:avLst/>
          </a:prstGeom>
        </p:spPr>
      </p:pic>
      <p:pic>
        <p:nvPicPr>
          <p:cNvPr id="6" name="Graphic 5">
            <a:extLst>
              <a:ext uri="{FF2B5EF4-FFF2-40B4-BE49-F238E27FC236}">
                <a16:creationId xmlns:a16="http://schemas.microsoft.com/office/drawing/2014/main" id="{47C059EF-6832-7FB4-D72A-05021F5F36C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092242" y="4182471"/>
            <a:ext cx="914400" cy="914400"/>
          </a:xfrm>
          <a:prstGeom prst="rect">
            <a:avLst/>
          </a:prstGeom>
        </p:spPr>
      </p:pic>
    </p:spTree>
    <p:extLst>
      <p:ext uri="{BB962C8B-B14F-4D97-AF65-F5344CB8AC3E}">
        <p14:creationId xmlns:p14="http://schemas.microsoft.com/office/powerpoint/2010/main" val="111942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CA504-C024-672F-43F6-8A61C301461C}"/>
              </a:ext>
            </a:extLst>
          </p:cNvPr>
          <p:cNvSpPr>
            <a:spLocks noGrp="1"/>
          </p:cNvSpPr>
          <p:nvPr>
            <p:ph type="title"/>
          </p:nvPr>
        </p:nvSpPr>
        <p:spPr>
          <a:xfrm>
            <a:off x="0" y="0"/>
            <a:ext cx="6509981" cy="6858000"/>
          </a:xfrm>
        </p:spPr>
        <p:txBody>
          <a:bodyPr lIns="91440" rIns="91440" bIns="1188720"/>
          <a:lstStyle/>
          <a:p>
            <a:r>
              <a:rPr lang="en-US" sz="4000" dirty="0">
                <a:latin typeface="+mj-lt"/>
              </a:rPr>
              <a:t>Additional Safety Planning Considerations for Families Affected by Substance Use &amp; Co-Occurring Disorders</a:t>
            </a:r>
          </a:p>
        </p:txBody>
      </p:sp>
      <p:sp>
        <p:nvSpPr>
          <p:cNvPr id="4" name="Content Placeholder 3">
            <a:extLst>
              <a:ext uri="{FF2B5EF4-FFF2-40B4-BE49-F238E27FC236}">
                <a16:creationId xmlns:a16="http://schemas.microsoft.com/office/drawing/2014/main" id="{08E3293B-0E34-79ED-E767-C38455C3298F}"/>
              </a:ext>
            </a:extLst>
          </p:cNvPr>
          <p:cNvSpPr>
            <a:spLocks noGrp="1"/>
          </p:cNvSpPr>
          <p:nvPr>
            <p:ph sz="quarter" idx="11"/>
          </p:nvPr>
        </p:nvSpPr>
        <p:spPr>
          <a:xfrm>
            <a:off x="7287904" y="701176"/>
            <a:ext cx="4107977" cy="1686340"/>
          </a:xfrm>
          <a:solidFill>
            <a:schemeClr val="accent2">
              <a:lumMod val="75000"/>
            </a:schemeClr>
          </a:solidFill>
        </p:spPr>
        <p:txBody>
          <a:bodyPr/>
          <a:lstStyle/>
          <a:p>
            <a:r>
              <a:rPr lang="en-US" sz="2400" dirty="0">
                <a:solidFill>
                  <a:schemeClr val="bg1"/>
                </a:solidFill>
              </a:rPr>
              <a:t>Natural Supports</a:t>
            </a:r>
          </a:p>
        </p:txBody>
      </p:sp>
      <p:sp>
        <p:nvSpPr>
          <p:cNvPr id="6" name="Content Placeholder 5">
            <a:extLst>
              <a:ext uri="{FF2B5EF4-FFF2-40B4-BE49-F238E27FC236}">
                <a16:creationId xmlns:a16="http://schemas.microsoft.com/office/drawing/2014/main" id="{75132948-B869-F5C0-616E-B2D5DF5F0580}"/>
              </a:ext>
            </a:extLst>
          </p:cNvPr>
          <p:cNvSpPr>
            <a:spLocks noGrp="1"/>
          </p:cNvSpPr>
          <p:nvPr>
            <p:ph sz="quarter" idx="12"/>
          </p:nvPr>
        </p:nvSpPr>
        <p:spPr>
          <a:xfrm>
            <a:off x="7287904" y="2670708"/>
            <a:ext cx="4107977" cy="1686340"/>
          </a:xfrm>
          <a:solidFill>
            <a:schemeClr val="accent3">
              <a:lumMod val="75000"/>
            </a:schemeClr>
          </a:solidFill>
        </p:spPr>
        <p:txBody>
          <a:bodyPr/>
          <a:lstStyle/>
          <a:p>
            <a:r>
              <a:rPr lang="en-US" sz="2400" dirty="0">
                <a:solidFill>
                  <a:schemeClr val="bg1"/>
                </a:solidFill>
              </a:rPr>
              <a:t>Alternative Living Arrangements</a:t>
            </a:r>
          </a:p>
        </p:txBody>
      </p:sp>
      <p:sp>
        <p:nvSpPr>
          <p:cNvPr id="7" name="Content Placeholder 6">
            <a:extLst>
              <a:ext uri="{FF2B5EF4-FFF2-40B4-BE49-F238E27FC236}">
                <a16:creationId xmlns:a16="http://schemas.microsoft.com/office/drawing/2014/main" id="{A981BE13-D19D-C24C-FF4F-017CAAE14237}"/>
              </a:ext>
            </a:extLst>
          </p:cNvPr>
          <p:cNvSpPr>
            <a:spLocks noGrp="1"/>
          </p:cNvSpPr>
          <p:nvPr>
            <p:ph sz="quarter" idx="13"/>
          </p:nvPr>
        </p:nvSpPr>
        <p:spPr>
          <a:xfrm>
            <a:off x="7287904" y="4640240"/>
            <a:ext cx="4107977" cy="1686340"/>
          </a:xfrm>
          <a:solidFill>
            <a:schemeClr val="accent4">
              <a:lumMod val="75000"/>
            </a:schemeClr>
          </a:solidFill>
        </p:spPr>
        <p:txBody>
          <a:bodyPr/>
          <a:lstStyle/>
          <a:p>
            <a:r>
              <a:rPr lang="en-US" sz="2400" dirty="0">
                <a:solidFill>
                  <a:schemeClr val="bg1"/>
                </a:solidFill>
              </a:rPr>
              <a:t>Realistic &amp; Achievable Action Steps</a:t>
            </a:r>
          </a:p>
        </p:txBody>
      </p:sp>
      <p:pic>
        <p:nvPicPr>
          <p:cNvPr id="13" name="Graphic 12">
            <a:extLst>
              <a:ext uri="{FF2B5EF4-FFF2-40B4-BE49-F238E27FC236}">
                <a16:creationId xmlns:a16="http://schemas.microsoft.com/office/drawing/2014/main" id="{6900BDE1-D15A-26C1-ECF8-866AE34A0F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58934" y="4125036"/>
            <a:ext cx="1792111" cy="1792111"/>
          </a:xfrm>
          <a:prstGeom prst="rect">
            <a:avLst/>
          </a:prstGeom>
        </p:spPr>
      </p:pic>
    </p:spTree>
    <p:extLst>
      <p:ext uri="{BB962C8B-B14F-4D97-AF65-F5344CB8AC3E}">
        <p14:creationId xmlns:p14="http://schemas.microsoft.com/office/powerpoint/2010/main" val="382676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25D5-4669-8AAB-E2C8-54F306555EE3}"/>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EE29740E-2AF8-54F1-3454-8A03DD12847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000AC4E0-9FF5-ECA9-A020-DD48D70E19FC}"/>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1A278505-6AFE-E32E-566D-9AC592CDB510}"/>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3C223804-1452-7383-D63C-AD3745906610}"/>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9A40F05E-F16B-02F6-7A28-6213787B28B5}"/>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A8F5B912-EA98-F360-D056-A264F053F7BF}"/>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175934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073C6-63D8-3E52-1DC5-6A3137D33048}"/>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9073F-BDBC-62FB-0CCB-2297D36C1230}"/>
              </a:ext>
            </a:extLst>
          </p:cNvPr>
          <p:cNvSpPr>
            <a:spLocks noGrp="1"/>
          </p:cNvSpPr>
          <p:nvPr>
            <p:ph type="title"/>
          </p:nvPr>
        </p:nvSpPr>
        <p:spPr>
          <a:xfrm>
            <a:off x="7854846" y="1352649"/>
            <a:ext cx="4103487" cy="3189371"/>
          </a:xfrm>
          <a:noFill/>
          <a:ln>
            <a:noFill/>
          </a:ln>
        </p:spPr>
        <p:txBody>
          <a:bodyPr vert="horz" lIns="91440" tIns="45720" rIns="91440" bIns="45720" rtlCol="0" anchor="b">
            <a:normAutofit/>
          </a:bodyPr>
          <a:lstStyle/>
          <a:p>
            <a:pPr algn="l"/>
            <a:r>
              <a:rPr lang="en-US" sz="4800" dirty="0">
                <a:solidFill>
                  <a:schemeClr val="tx1"/>
                </a:solidFill>
                <a:latin typeface="+mj-lt"/>
                <a:cs typeface="+mj-cs"/>
              </a:rPr>
              <a:t>Case Planning for Potential Return to Use</a:t>
            </a:r>
          </a:p>
        </p:txBody>
      </p:sp>
      <p:sp>
        <p:nvSpPr>
          <p:cNvPr id="3" name="Rectangle 2">
            <a:extLst>
              <a:ext uri="{FF2B5EF4-FFF2-40B4-BE49-F238E27FC236}">
                <a16:creationId xmlns:a16="http://schemas.microsoft.com/office/drawing/2014/main" id="{13FBA172-9F48-4828-DF1D-A58B93BA3917}"/>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207F95ED-95C1-264C-0EB3-7DBD1DB50D02}"/>
              </a:ext>
              <a:ext uri="{C183D7F6-B498-43B3-948B-1728B52AA6E4}">
                <adec:decorative xmlns:adec="http://schemas.microsoft.com/office/drawing/2017/decorative" val="1"/>
              </a:ext>
            </a:extLst>
          </p:cNvPr>
          <p:cNvCxnSpPr/>
          <p:nvPr/>
        </p:nvCxnSpPr>
        <p:spPr>
          <a:xfrm>
            <a:off x="7929798" y="4661941"/>
            <a:ext cx="3867462" cy="0"/>
          </a:xfrm>
          <a:prstGeom prst="line">
            <a:avLst/>
          </a:prstGeom>
          <a:ln w="28575">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pic>
        <p:nvPicPr>
          <p:cNvPr id="4" name="Content Placeholder 4" descr="A street sign with arrows pointing in different directions with the words: support, advice, guidance, assistance, and info. ">
            <a:extLst>
              <a:ext uri="{FF2B5EF4-FFF2-40B4-BE49-F238E27FC236}">
                <a16:creationId xmlns:a16="http://schemas.microsoft.com/office/drawing/2014/main" id="{7607A216-76A3-FE79-7771-8BEB3F7641D4}"/>
              </a:ext>
            </a:extLst>
          </p:cNvPr>
          <p:cNvPicPr>
            <a:picLocks noGrp="1" noChangeAspect="1"/>
          </p:cNvPicPr>
          <p:nvPr>
            <p:ph sz="quarter" idx="10"/>
          </p:nvPr>
        </p:nvPicPr>
        <p:blipFill rotWithShape="1">
          <a:blip r:embed="rId3">
            <a:alphaModFix amt="70000"/>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Lst>
          </a:blip>
          <a:srcRect t="22714" b="6049"/>
          <a:stretch/>
        </p:blipFill>
        <p:spPr>
          <a:xfrm>
            <a:off x="1" y="0"/>
            <a:ext cx="7624228" cy="6858000"/>
          </a:xfrm>
        </p:spPr>
      </p:pic>
    </p:spTree>
    <p:extLst>
      <p:ext uri="{BB962C8B-B14F-4D97-AF65-F5344CB8AC3E}">
        <p14:creationId xmlns:p14="http://schemas.microsoft.com/office/powerpoint/2010/main" val="3274942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80FEF-8F76-D7F1-7515-62B28742F6F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E55667-0B35-CCBB-9A69-A4CB407B816A}"/>
              </a:ext>
              <a:ext uri="{C183D7F6-B498-43B3-948B-1728B52AA6E4}">
                <adec:decorative xmlns:adec="http://schemas.microsoft.com/office/drawing/2017/decorative" val="1"/>
              </a:ext>
            </a:extLst>
          </p:cNvPr>
          <p:cNvSpPr/>
          <p:nvPr/>
        </p:nvSpPr>
        <p:spPr>
          <a:xfrm>
            <a:off x="0" y="1619250"/>
            <a:ext cx="6208294" cy="523875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FFC716D-4941-D33A-B071-372BC3392721}"/>
              </a:ext>
              <a:ext uri="{C183D7F6-B498-43B3-948B-1728B52AA6E4}">
                <adec:decorative xmlns:adec="http://schemas.microsoft.com/office/drawing/2017/decorative" val="1"/>
              </a:ext>
            </a:extLst>
          </p:cNvPr>
          <p:cNvPicPr>
            <a:picLocks noChangeAspect="1"/>
          </p:cNvPicPr>
          <p:nvPr/>
        </p:nvPicPr>
        <p:blipFill rotWithShape="1">
          <a:blip r:embed="rId3"/>
          <a:srcRect l="15229" t="-429" r="29461" b="429"/>
          <a:stretch/>
        </p:blipFill>
        <p:spPr>
          <a:xfrm flipH="1">
            <a:off x="6208294" y="-29480"/>
            <a:ext cx="5983705" cy="6877034"/>
          </a:xfrm>
          <a:prstGeom prst="rect">
            <a:avLst/>
          </a:prstGeom>
          <a:ln>
            <a:noFill/>
          </a:ln>
          <a:effectLst>
            <a:outerShdw blurRad="50800" dist="38100" dir="10800000" algn="r" rotWithShape="0">
              <a:prstClr val="black">
                <a:alpha val="40000"/>
              </a:prstClr>
            </a:outerShdw>
          </a:effectLst>
        </p:spPr>
      </p:pic>
      <p:sp>
        <p:nvSpPr>
          <p:cNvPr id="3" name="Title 2">
            <a:extLst>
              <a:ext uri="{FF2B5EF4-FFF2-40B4-BE49-F238E27FC236}">
                <a16:creationId xmlns:a16="http://schemas.microsoft.com/office/drawing/2014/main" id="{DF6DA59E-D23E-E85E-AC07-B4EEA975BDBC}"/>
              </a:ext>
            </a:extLst>
          </p:cNvPr>
          <p:cNvSpPr>
            <a:spLocks noGrp="1"/>
          </p:cNvSpPr>
          <p:nvPr>
            <p:ph type="title"/>
          </p:nvPr>
        </p:nvSpPr>
        <p:spPr>
          <a:xfrm>
            <a:off x="383309" y="239493"/>
            <a:ext cx="4583137" cy="1371600"/>
          </a:xfrm>
          <a:prstGeom prst="rect">
            <a:avLst/>
          </a:prstGeom>
          <a:noFill/>
        </p:spPr>
        <p:txBody>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Understanding the Nature of Return to Use</a:t>
            </a:r>
          </a:p>
        </p:txBody>
      </p:sp>
      <p:sp>
        <p:nvSpPr>
          <p:cNvPr id="5" name="Content Placeholder 4">
            <a:extLst>
              <a:ext uri="{FF2B5EF4-FFF2-40B4-BE49-F238E27FC236}">
                <a16:creationId xmlns:a16="http://schemas.microsoft.com/office/drawing/2014/main" id="{A0100E26-DAD9-4ACF-2FED-39D0D91F8544}"/>
              </a:ext>
              <a:ext uri="{C183D7F6-B498-43B3-948B-1728B52AA6E4}">
                <adec:decorative xmlns:adec="http://schemas.microsoft.com/office/drawing/2017/decorative" val="0"/>
              </a:ext>
            </a:extLst>
          </p:cNvPr>
          <p:cNvSpPr>
            <a:spLocks noGrp="1"/>
          </p:cNvSpPr>
          <p:nvPr>
            <p:ph sz="quarter" idx="11"/>
          </p:nvPr>
        </p:nvSpPr>
        <p:spPr>
          <a:xfrm>
            <a:off x="383635" y="1793438"/>
            <a:ext cx="5414838" cy="1371600"/>
          </a:xfrm>
          <a:prstGeom prst="round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1440" rIns="91440" anchor="ctr"/>
          <a:lstStyle/>
          <a:p>
            <a:pPr marL="0" indent="0" algn="ctr">
              <a:lnSpc>
                <a:spcPct val="100000"/>
              </a:lnSpc>
              <a:spcBef>
                <a:spcPts val="600"/>
              </a:spcBef>
              <a:spcAft>
                <a:spcPts val="600"/>
              </a:spcAft>
              <a:buNone/>
            </a:pPr>
            <a:r>
              <a:rPr lang="en-US" sz="2800" dirty="0">
                <a:latin typeface="+mn-lt"/>
              </a:rPr>
              <a:t>Part of the recovery process</a:t>
            </a:r>
          </a:p>
        </p:txBody>
      </p:sp>
      <p:sp>
        <p:nvSpPr>
          <p:cNvPr id="6" name="Content Placeholder 5">
            <a:extLst>
              <a:ext uri="{FF2B5EF4-FFF2-40B4-BE49-F238E27FC236}">
                <a16:creationId xmlns:a16="http://schemas.microsoft.com/office/drawing/2014/main" id="{07951427-B124-0630-87DF-FAC2658CE534}"/>
              </a:ext>
            </a:extLst>
          </p:cNvPr>
          <p:cNvSpPr>
            <a:spLocks noGrp="1"/>
          </p:cNvSpPr>
          <p:nvPr>
            <p:ph sz="quarter" idx="12"/>
          </p:nvPr>
        </p:nvSpPr>
        <p:spPr>
          <a:xfrm>
            <a:off x="383310" y="3387755"/>
            <a:ext cx="5413713" cy="1518523"/>
          </a:xfrm>
          <a:prstGeom prst="round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274320" rIns="274320" anchor="ctr"/>
          <a:lstStyle/>
          <a:p>
            <a:pPr marL="0" indent="0" algn="ctr">
              <a:lnSpc>
                <a:spcPct val="100000"/>
              </a:lnSpc>
              <a:spcBef>
                <a:spcPts val="600"/>
              </a:spcBef>
              <a:spcAft>
                <a:spcPts val="600"/>
              </a:spcAft>
              <a:buNone/>
            </a:pPr>
            <a:r>
              <a:rPr lang="en-US" sz="2800" dirty="0">
                <a:latin typeface="+mn-lt"/>
              </a:rPr>
              <a:t>Similar rates as other chronic medical conditions</a:t>
            </a:r>
          </a:p>
        </p:txBody>
      </p:sp>
      <p:sp>
        <p:nvSpPr>
          <p:cNvPr id="21" name="Content Placeholder 20">
            <a:extLst>
              <a:ext uri="{FF2B5EF4-FFF2-40B4-BE49-F238E27FC236}">
                <a16:creationId xmlns:a16="http://schemas.microsoft.com/office/drawing/2014/main" id="{AA992303-0F6E-BB73-22CE-92270D03E1FF}"/>
              </a:ext>
            </a:extLst>
          </p:cNvPr>
          <p:cNvSpPr>
            <a:spLocks noGrp="1"/>
          </p:cNvSpPr>
          <p:nvPr>
            <p:ph sz="quarter" idx="28"/>
          </p:nvPr>
        </p:nvSpPr>
        <p:spPr>
          <a:xfrm>
            <a:off x="383310" y="5146237"/>
            <a:ext cx="5413713" cy="1518523"/>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274320" rIns="274320" anchor="ctr"/>
          <a:lstStyle/>
          <a:p>
            <a:pPr marL="0" indent="0" algn="ctr">
              <a:lnSpc>
                <a:spcPct val="100000"/>
              </a:lnSpc>
              <a:spcBef>
                <a:spcPts val="600"/>
              </a:spcBef>
              <a:spcAft>
                <a:spcPts val="600"/>
              </a:spcAft>
              <a:buNone/>
            </a:pPr>
            <a:r>
              <a:rPr lang="en-US" dirty="0">
                <a:latin typeface="+mn-lt"/>
              </a:rPr>
              <a:t>Good indicator for the need for treatment modifications</a:t>
            </a:r>
          </a:p>
        </p:txBody>
      </p:sp>
    </p:spTree>
    <p:extLst>
      <p:ext uri="{BB962C8B-B14F-4D97-AF65-F5344CB8AC3E}">
        <p14:creationId xmlns:p14="http://schemas.microsoft.com/office/powerpoint/2010/main" val="369412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702560D-747E-F2AF-E3E4-D0D162908C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01B678-0CFE-6EC1-BCD5-49D2D930E3E4}"/>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Identifying Potential </a:t>
            </a:r>
            <a:br>
              <a:rPr lang="en-US" sz="4800" dirty="0"/>
            </a:br>
            <a:r>
              <a:rPr lang="en-US" sz="4800" dirty="0"/>
              <a:t>Return to Use Indicators</a:t>
            </a:r>
          </a:p>
        </p:txBody>
      </p:sp>
      <p:sp>
        <p:nvSpPr>
          <p:cNvPr id="5" name="Subtitle 4">
            <a:extLst>
              <a:ext uri="{FF2B5EF4-FFF2-40B4-BE49-F238E27FC236}">
                <a16:creationId xmlns:a16="http://schemas.microsoft.com/office/drawing/2014/main" id="{E2515B4D-9209-394C-5C3C-DAB2F1ACDA7E}"/>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192881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Rounded 16">
            <a:extLst>
              <a:ext uri="{FF2B5EF4-FFF2-40B4-BE49-F238E27FC236}">
                <a16:creationId xmlns:a16="http://schemas.microsoft.com/office/drawing/2014/main" id="{C8E0F6BD-E839-2331-4ACB-2F37C14FAC10}"/>
              </a:ext>
              <a:ext uri="{C183D7F6-B498-43B3-948B-1728B52AA6E4}">
                <adec:decorative xmlns:adec="http://schemas.microsoft.com/office/drawing/2017/decorative" val="1"/>
              </a:ext>
            </a:extLst>
          </p:cNvPr>
          <p:cNvSpPr/>
          <p:nvPr/>
        </p:nvSpPr>
        <p:spPr>
          <a:xfrm>
            <a:off x="1722474" y="3857748"/>
            <a:ext cx="10346503" cy="1563262"/>
          </a:xfrm>
          <a:prstGeom prst="round2Diag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Diagonal Corners Rounded 11">
            <a:extLst>
              <a:ext uri="{FF2B5EF4-FFF2-40B4-BE49-F238E27FC236}">
                <a16:creationId xmlns:a16="http://schemas.microsoft.com/office/drawing/2014/main" id="{8689A8EA-88FE-15E2-1239-589E01BE5007}"/>
              </a:ext>
              <a:ext uri="{C183D7F6-B498-43B3-948B-1728B52AA6E4}">
                <adec:decorative xmlns:adec="http://schemas.microsoft.com/office/drawing/2017/decorative" val="1"/>
              </a:ext>
            </a:extLst>
          </p:cNvPr>
          <p:cNvSpPr/>
          <p:nvPr/>
        </p:nvSpPr>
        <p:spPr>
          <a:xfrm>
            <a:off x="1819563" y="2038262"/>
            <a:ext cx="10221705" cy="1563262"/>
          </a:xfrm>
          <a:prstGeom prst="round2Diag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Diagonal Corners Rounded 5">
            <a:extLst>
              <a:ext uri="{FF2B5EF4-FFF2-40B4-BE49-F238E27FC236}">
                <a16:creationId xmlns:a16="http://schemas.microsoft.com/office/drawing/2014/main" id="{94EF7CF3-EB62-02A5-C693-66F1F22AB755}"/>
              </a:ext>
              <a:ext uri="{C183D7F6-B498-43B3-948B-1728B52AA6E4}">
                <adec:decorative xmlns:adec="http://schemas.microsoft.com/office/drawing/2017/decorative" val="1"/>
              </a:ext>
            </a:extLst>
          </p:cNvPr>
          <p:cNvSpPr/>
          <p:nvPr/>
        </p:nvSpPr>
        <p:spPr>
          <a:xfrm>
            <a:off x="1722474" y="189174"/>
            <a:ext cx="10328031" cy="1563262"/>
          </a:xfrm>
          <a:prstGeom prst="round2DiagRect">
            <a:avLst/>
          </a:prstGeom>
          <a:solidFill>
            <a:schemeClr val="accent1">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p:txBody>
          <a:bodyPr/>
          <a:lstStyle/>
          <a:p>
            <a:r>
              <a:rPr lang="en-US" dirty="0"/>
              <a:t>     Potential Indicators of Return to Use–How’d We Do?</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141495" y="210996"/>
            <a:ext cx="1828800" cy="1554480"/>
          </a:xfrm>
          <a:prstGeom prst="round2DiagRect">
            <a:avLst/>
          </a:prstGeom>
          <a:solidFill>
            <a:schemeClr val="tx2"/>
          </a:solidFill>
        </p:spPr>
        <p:txBody>
          <a:bodyPr/>
          <a:lstStyle/>
          <a:p>
            <a:pPr>
              <a:lnSpc>
                <a:spcPct val="100000"/>
              </a:lnSpc>
            </a:pPr>
            <a:r>
              <a:rPr lang="en-US" sz="1800" b="1" dirty="0">
                <a:solidFill>
                  <a:schemeClr val="bg1"/>
                </a:solidFill>
                <a:latin typeface="+mj-lt"/>
                <a:cs typeface="Arial" panose="020B0604020202020204" pitchFamily="34" charset="0"/>
              </a:rPr>
              <a:t>Physical Appearance</a:t>
            </a: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2159384" y="231456"/>
            <a:ext cx="1828800" cy="1554480"/>
          </a:xfrm>
          <a:noFill/>
        </p:spPr>
        <p:txBody>
          <a:bodyPr/>
          <a:lstStyle/>
          <a:p>
            <a:pPr algn="ctr">
              <a:lnSpc>
                <a:spcPct val="100000"/>
              </a:lnSpc>
            </a:pPr>
            <a:r>
              <a:rPr lang="en-US" sz="1500" dirty="0">
                <a:solidFill>
                  <a:schemeClr val="bg1"/>
                </a:solidFill>
                <a:latin typeface="Arial" panose="020B0604020202020204" pitchFamily="34" charset="0"/>
                <a:cs typeface="Arial" panose="020B0604020202020204" pitchFamily="34" charset="0"/>
              </a:rPr>
              <a:t>Nodding off during treatment or service contacts </a:t>
            </a:r>
          </a:p>
        </p:txBody>
      </p:sp>
      <p:sp>
        <p:nvSpPr>
          <p:cNvPr id="21" name="Content Placeholder 20">
            <a:extLst>
              <a:ext uri="{FF2B5EF4-FFF2-40B4-BE49-F238E27FC236}">
                <a16:creationId xmlns:a16="http://schemas.microsoft.com/office/drawing/2014/main" id="{3022F634-6B43-06ED-AEFE-EC903EEA0E97}"/>
              </a:ext>
            </a:extLst>
          </p:cNvPr>
          <p:cNvSpPr>
            <a:spLocks noGrp="1"/>
          </p:cNvSpPr>
          <p:nvPr>
            <p:ph sz="quarter" idx="12"/>
          </p:nvPr>
        </p:nvSpPr>
        <p:spPr>
          <a:xfrm>
            <a:off x="4177273" y="228458"/>
            <a:ext cx="1828800" cy="1554480"/>
          </a:xfrm>
          <a:noFill/>
        </p:spPr>
        <p:txBody>
          <a:bodyPr/>
          <a:lstStyle/>
          <a:p>
            <a:pPr algn="ctr">
              <a:lnSpc>
                <a:spcPct val="100000"/>
              </a:lnSpc>
            </a:pPr>
            <a:r>
              <a:rPr lang="en-US" sz="1500" dirty="0">
                <a:solidFill>
                  <a:schemeClr val="bg1"/>
                </a:solidFill>
                <a:latin typeface="Arial" panose="020B0604020202020204" pitchFamily="34" charset="0"/>
                <a:cs typeface="Arial" panose="020B0604020202020204" pitchFamily="34" charset="0"/>
              </a:rPr>
              <a:t>Change in hygiene levels, observed weight loss</a:t>
            </a:r>
          </a:p>
        </p:txBody>
      </p:sp>
      <p:sp>
        <p:nvSpPr>
          <p:cNvPr id="22" name="Content Placeholder 21">
            <a:extLst>
              <a:ext uri="{FF2B5EF4-FFF2-40B4-BE49-F238E27FC236}">
                <a16:creationId xmlns:a16="http://schemas.microsoft.com/office/drawing/2014/main" id="{8BB95AB7-78E2-6364-038B-27595869153A}"/>
              </a:ext>
            </a:extLst>
          </p:cNvPr>
          <p:cNvSpPr>
            <a:spLocks noGrp="1"/>
          </p:cNvSpPr>
          <p:nvPr>
            <p:ph sz="quarter" idx="13"/>
          </p:nvPr>
        </p:nvSpPr>
        <p:spPr>
          <a:xfrm>
            <a:off x="6195162" y="210996"/>
            <a:ext cx="1828800" cy="1554480"/>
          </a:xfrm>
          <a:noFill/>
        </p:spPr>
        <p:txBody>
          <a:bodyPr/>
          <a:lstStyle/>
          <a:p>
            <a:pPr algn="ctr">
              <a:lnSpc>
                <a:spcPct val="100000"/>
              </a:lnSpc>
            </a:pPr>
            <a:r>
              <a:rPr lang="en-US" sz="1500" dirty="0">
                <a:solidFill>
                  <a:schemeClr val="bg1"/>
                </a:solidFill>
                <a:latin typeface="Arial" panose="020B0604020202020204" pitchFamily="34" charset="0"/>
                <a:cs typeface="Arial" panose="020B0604020202020204" pitchFamily="34" charset="0"/>
              </a:rPr>
              <a:t>Presence of scabs, sores, or puncture wounds</a:t>
            </a:r>
          </a:p>
        </p:txBody>
      </p:sp>
      <p:sp>
        <p:nvSpPr>
          <p:cNvPr id="23" name="Content Placeholder 22">
            <a:extLst>
              <a:ext uri="{FF2B5EF4-FFF2-40B4-BE49-F238E27FC236}">
                <a16:creationId xmlns:a16="http://schemas.microsoft.com/office/drawing/2014/main" id="{DA54065D-423D-6119-C119-C620B25B22F0}"/>
              </a:ext>
            </a:extLst>
          </p:cNvPr>
          <p:cNvSpPr>
            <a:spLocks noGrp="1"/>
          </p:cNvSpPr>
          <p:nvPr>
            <p:ph sz="quarter" idx="14"/>
          </p:nvPr>
        </p:nvSpPr>
        <p:spPr>
          <a:xfrm>
            <a:off x="8213051" y="210996"/>
            <a:ext cx="1828800" cy="1554480"/>
          </a:xfrm>
          <a:noFill/>
        </p:spPr>
        <p:txBody>
          <a:bodyPr/>
          <a:lstStyle/>
          <a:p>
            <a:pPr algn="ctr">
              <a:lnSpc>
                <a:spcPct val="100000"/>
              </a:lnSpc>
              <a:spcBef>
                <a:spcPts val="0"/>
              </a:spcBef>
            </a:pPr>
            <a:r>
              <a:rPr lang="en-US" sz="1500" dirty="0">
                <a:solidFill>
                  <a:schemeClr val="bg1"/>
                </a:solidFill>
                <a:latin typeface="Arial" panose="020B0604020202020204" pitchFamily="34" charset="0"/>
                <a:cs typeface="Arial" panose="020B0604020202020204" pitchFamily="34" charset="0"/>
              </a:rPr>
              <a:t>Signs of active withdrawal  </a:t>
            </a:r>
          </a:p>
          <a:p>
            <a:pPr algn="ctr">
              <a:lnSpc>
                <a:spcPct val="100000"/>
              </a:lnSpc>
              <a:spcBef>
                <a:spcPts val="0"/>
              </a:spcBef>
            </a:pPr>
            <a:r>
              <a:rPr lang="en-US" sz="1500" dirty="0">
                <a:solidFill>
                  <a:schemeClr val="bg1"/>
                </a:solidFill>
                <a:latin typeface="Arial" panose="020B0604020202020204" pitchFamily="34" charset="0"/>
                <a:cs typeface="Arial" panose="020B0604020202020204" pitchFamily="34" charset="0"/>
              </a:rPr>
              <a:t>(e.g., flu-like symptoms)</a:t>
            </a:r>
          </a:p>
        </p:txBody>
      </p:sp>
      <p:sp>
        <p:nvSpPr>
          <p:cNvPr id="24" name="Content Placeholder 23">
            <a:extLst>
              <a:ext uri="{FF2B5EF4-FFF2-40B4-BE49-F238E27FC236}">
                <a16:creationId xmlns:a16="http://schemas.microsoft.com/office/drawing/2014/main" id="{F275E7BE-5A96-4923-8A76-494D4480D8BB}"/>
              </a:ext>
            </a:extLst>
          </p:cNvPr>
          <p:cNvSpPr>
            <a:spLocks noGrp="1"/>
          </p:cNvSpPr>
          <p:nvPr>
            <p:ph sz="quarter" idx="15"/>
          </p:nvPr>
        </p:nvSpPr>
        <p:spPr>
          <a:xfrm>
            <a:off x="10240177" y="264819"/>
            <a:ext cx="1828800" cy="1554480"/>
          </a:xfrm>
          <a:prstGeom prst="round1Rect">
            <a:avLst>
              <a:gd name="adj" fmla="val 0"/>
            </a:avLst>
          </a:prstGeom>
          <a:noFill/>
          <a:ln>
            <a:noFill/>
          </a:ln>
        </p:spPr>
        <p:txBody>
          <a:bodyPr/>
          <a:lstStyle/>
          <a:p>
            <a:pPr algn="ctr">
              <a:lnSpc>
                <a:spcPct val="100000"/>
              </a:lnSpc>
              <a:spcBef>
                <a:spcPts val="0"/>
              </a:spcBef>
            </a:pPr>
            <a:r>
              <a:rPr lang="en-US" sz="1500" dirty="0">
                <a:solidFill>
                  <a:schemeClr val="bg1"/>
                </a:solidFill>
                <a:latin typeface="Arial" panose="020B0604020202020204" pitchFamily="34" charset="0"/>
                <a:cs typeface="Arial" panose="020B0604020202020204" pitchFamily="34" charset="0"/>
              </a:rPr>
              <a:t>Signs of active intoxication </a:t>
            </a:r>
          </a:p>
          <a:p>
            <a:pPr algn="ctr">
              <a:lnSpc>
                <a:spcPct val="100000"/>
              </a:lnSpc>
              <a:spcBef>
                <a:spcPts val="0"/>
              </a:spcBef>
            </a:pPr>
            <a:r>
              <a:rPr lang="en-US" sz="1500" dirty="0">
                <a:solidFill>
                  <a:schemeClr val="bg1"/>
                </a:solidFill>
                <a:latin typeface="Arial" panose="020B0604020202020204" pitchFamily="34" charset="0"/>
                <a:cs typeface="Arial" panose="020B0604020202020204" pitchFamily="34" charset="0"/>
              </a:rPr>
              <a:t>(e.g., slurred speech, dilated or restricted pupils)</a:t>
            </a:r>
          </a:p>
        </p:txBody>
      </p:sp>
      <p:sp>
        <p:nvSpPr>
          <p:cNvPr id="25" name="Content Placeholder 24">
            <a:extLst>
              <a:ext uri="{FF2B5EF4-FFF2-40B4-BE49-F238E27FC236}">
                <a16:creationId xmlns:a16="http://schemas.microsoft.com/office/drawing/2014/main" id="{87621E77-32A0-5CB3-3112-B5D2AA72E9D7}"/>
              </a:ext>
            </a:extLst>
          </p:cNvPr>
          <p:cNvSpPr>
            <a:spLocks noGrp="1"/>
          </p:cNvSpPr>
          <p:nvPr>
            <p:ph sz="quarter" idx="16"/>
          </p:nvPr>
        </p:nvSpPr>
        <p:spPr>
          <a:xfrm>
            <a:off x="149780" y="2042653"/>
            <a:ext cx="1828800" cy="1554480"/>
          </a:xfrm>
          <a:prstGeom prst="round2DiagRect">
            <a:avLst/>
          </a:prstGeom>
          <a:solidFill>
            <a:schemeClr val="accent1"/>
          </a:solidFill>
        </p:spPr>
        <p:txBody>
          <a:bodyPr/>
          <a:lstStyle/>
          <a:p>
            <a:pPr>
              <a:lnSpc>
                <a:spcPct val="100000"/>
              </a:lnSpc>
            </a:pPr>
            <a:r>
              <a:rPr lang="en-US" sz="1800" b="1" dirty="0">
                <a:solidFill>
                  <a:schemeClr val="bg1"/>
                </a:solidFill>
                <a:latin typeface="+mj-lt"/>
              </a:rPr>
              <a:t>Behavioral Signs</a:t>
            </a:r>
          </a:p>
        </p:txBody>
      </p:sp>
      <p:sp>
        <p:nvSpPr>
          <p:cNvPr id="26" name="Content Placeholder 25">
            <a:extLst>
              <a:ext uri="{FF2B5EF4-FFF2-40B4-BE49-F238E27FC236}">
                <a16:creationId xmlns:a16="http://schemas.microsoft.com/office/drawing/2014/main" id="{4FAE9090-418A-B713-03B9-61C21137204A}"/>
              </a:ext>
            </a:extLst>
          </p:cNvPr>
          <p:cNvSpPr>
            <a:spLocks noGrp="1"/>
          </p:cNvSpPr>
          <p:nvPr>
            <p:ph sz="quarter" idx="17"/>
          </p:nvPr>
        </p:nvSpPr>
        <p:spPr>
          <a:xfrm>
            <a:off x="2159575" y="1976339"/>
            <a:ext cx="1828800" cy="1554480"/>
          </a:xfrm>
          <a:noFill/>
        </p:spPr>
        <p:txBody>
          <a:bodyPr/>
          <a:lstStyle/>
          <a:p>
            <a:pPr algn="ctr">
              <a:lnSpc>
                <a:spcPct val="100000"/>
              </a:lnSpc>
            </a:pPr>
            <a:r>
              <a:rPr lang="en-US" sz="1500" dirty="0">
                <a:solidFill>
                  <a:schemeClr val="bg1"/>
                </a:solidFill>
              </a:rPr>
              <a:t>Increase in work absences or change in employment status</a:t>
            </a:r>
          </a:p>
        </p:txBody>
      </p:sp>
      <p:sp>
        <p:nvSpPr>
          <p:cNvPr id="27" name="Content Placeholder 26">
            <a:extLst>
              <a:ext uri="{FF2B5EF4-FFF2-40B4-BE49-F238E27FC236}">
                <a16:creationId xmlns:a16="http://schemas.microsoft.com/office/drawing/2014/main" id="{54FE80C0-E3F6-1BF5-8687-1A0CC6C26624}"/>
              </a:ext>
            </a:extLst>
          </p:cNvPr>
          <p:cNvSpPr>
            <a:spLocks noGrp="1"/>
          </p:cNvSpPr>
          <p:nvPr>
            <p:ph sz="quarter" idx="18"/>
          </p:nvPr>
        </p:nvSpPr>
        <p:spPr>
          <a:xfrm>
            <a:off x="4177655" y="1974840"/>
            <a:ext cx="1828800" cy="1554480"/>
          </a:xfrm>
          <a:noFill/>
        </p:spPr>
        <p:txBody>
          <a:bodyPr/>
          <a:lstStyle/>
          <a:p>
            <a:pPr algn="ctr">
              <a:lnSpc>
                <a:spcPct val="100000"/>
              </a:lnSpc>
            </a:pPr>
            <a:r>
              <a:rPr lang="en-US" sz="1500" dirty="0">
                <a:solidFill>
                  <a:schemeClr val="bg1"/>
                </a:solidFill>
                <a:cs typeface="Arial" panose="020B0604020202020204" pitchFamily="34" charset="0"/>
              </a:rPr>
              <a:t>Missed appointments or no returned contact with service providers</a:t>
            </a:r>
          </a:p>
        </p:txBody>
      </p:sp>
      <p:sp>
        <p:nvSpPr>
          <p:cNvPr id="28" name="Content Placeholder 27">
            <a:extLst>
              <a:ext uri="{FF2B5EF4-FFF2-40B4-BE49-F238E27FC236}">
                <a16:creationId xmlns:a16="http://schemas.microsoft.com/office/drawing/2014/main" id="{4CAAD543-D886-CD95-3B5D-E8A71058646E}"/>
              </a:ext>
            </a:extLst>
          </p:cNvPr>
          <p:cNvSpPr>
            <a:spLocks noGrp="1"/>
          </p:cNvSpPr>
          <p:nvPr>
            <p:ph sz="quarter" idx="19"/>
          </p:nvPr>
        </p:nvSpPr>
        <p:spPr>
          <a:xfrm>
            <a:off x="6195735" y="1966160"/>
            <a:ext cx="1828800" cy="1554480"/>
          </a:xfrm>
          <a:noFill/>
        </p:spPr>
        <p:txBody>
          <a:bodyPr/>
          <a:lstStyle/>
          <a:p>
            <a:pPr algn="ctr">
              <a:lnSpc>
                <a:spcPct val="100000"/>
              </a:lnSpc>
            </a:pPr>
            <a:r>
              <a:rPr lang="en-US" sz="1500" dirty="0">
                <a:solidFill>
                  <a:schemeClr val="bg1"/>
                </a:solidFill>
              </a:rPr>
              <a:t>Increase in absences or truancy for school aged children</a:t>
            </a:r>
          </a:p>
        </p:txBody>
      </p:sp>
      <p:sp>
        <p:nvSpPr>
          <p:cNvPr id="29" name="Content Placeholder 28">
            <a:extLst>
              <a:ext uri="{FF2B5EF4-FFF2-40B4-BE49-F238E27FC236}">
                <a16:creationId xmlns:a16="http://schemas.microsoft.com/office/drawing/2014/main" id="{DA7BF576-0452-633A-DAF6-4A838946C863}"/>
              </a:ext>
            </a:extLst>
          </p:cNvPr>
          <p:cNvSpPr>
            <a:spLocks noGrp="1"/>
          </p:cNvSpPr>
          <p:nvPr>
            <p:ph sz="quarter" idx="20"/>
          </p:nvPr>
        </p:nvSpPr>
        <p:spPr>
          <a:xfrm>
            <a:off x="8213815" y="1966160"/>
            <a:ext cx="1828800" cy="1554480"/>
          </a:xfrm>
          <a:noFill/>
        </p:spPr>
        <p:txBody>
          <a:bodyPr/>
          <a:lstStyle/>
          <a:p>
            <a:pPr algn="ctr">
              <a:lnSpc>
                <a:spcPct val="100000"/>
              </a:lnSpc>
            </a:pPr>
            <a:r>
              <a:rPr lang="en-US" sz="1500" dirty="0">
                <a:solidFill>
                  <a:schemeClr val="bg1"/>
                </a:solidFill>
              </a:rPr>
              <a:t>Observed changes to mood, attitude, and behaviors</a:t>
            </a:r>
          </a:p>
        </p:txBody>
      </p:sp>
      <p:sp>
        <p:nvSpPr>
          <p:cNvPr id="30" name="Content Placeholder 29">
            <a:extLst>
              <a:ext uri="{FF2B5EF4-FFF2-40B4-BE49-F238E27FC236}">
                <a16:creationId xmlns:a16="http://schemas.microsoft.com/office/drawing/2014/main" id="{E7BBF2AE-37AC-7BE7-3A95-0DBF0F71181E}"/>
              </a:ext>
            </a:extLst>
          </p:cNvPr>
          <p:cNvSpPr>
            <a:spLocks noGrp="1"/>
          </p:cNvSpPr>
          <p:nvPr>
            <p:ph sz="quarter" idx="21"/>
          </p:nvPr>
        </p:nvSpPr>
        <p:spPr>
          <a:xfrm>
            <a:off x="10231894" y="1968264"/>
            <a:ext cx="1828800" cy="1554480"/>
          </a:xfrm>
          <a:prstGeom prst="round1Rect">
            <a:avLst/>
          </a:prstGeom>
          <a:noFill/>
        </p:spPr>
        <p:txBody>
          <a:bodyPr/>
          <a:lstStyle/>
          <a:p>
            <a:pPr algn="ctr">
              <a:lnSpc>
                <a:spcPct val="100000"/>
              </a:lnSpc>
              <a:spcBef>
                <a:spcPts val="0"/>
              </a:spcBef>
            </a:pPr>
            <a:r>
              <a:rPr lang="en-US" sz="1500" dirty="0">
                <a:solidFill>
                  <a:schemeClr val="bg1"/>
                </a:solidFill>
              </a:rPr>
              <a:t>Changes in parenting capacity </a:t>
            </a:r>
          </a:p>
          <a:p>
            <a:pPr algn="ctr">
              <a:lnSpc>
                <a:spcPct val="100000"/>
              </a:lnSpc>
              <a:spcBef>
                <a:spcPts val="0"/>
              </a:spcBef>
            </a:pPr>
            <a:r>
              <a:rPr lang="en-US" sz="1500" dirty="0">
                <a:solidFill>
                  <a:schemeClr val="bg1"/>
                </a:solidFill>
              </a:rPr>
              <a:t>(e.g., meeting basic needs, nurturance)</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a:off x="141495" y="3826981"/>
            <a:ext cx="1828800" cy="1554480"/>
          </a:xfrm>
          <a:prstGeom prst="round2DiagRect">
            <a:avLst/>
          </a:prstGeom>
          <a:solidFill>
            <a:schemeClr val="accent3"/>
          </a:solidFill>
        </p:spPr>
        <p:txBody>
          <a:bodyPr>
            <a:normAutofit/>
          </a:bodyPr>
          <a:lstStyle/>
          <a:p>
            <a:pPr algn="ctr">
              <a:lnSpc>
                <a:spcPct val="100000"/>
              </a:lnSpc>
            </a:pPr>
            <a:r>
              <a:rPr lang="en-US" sz="1800" b="1" dirty="0">
                <a:solidFill>
                  <a:schemeClr val="bg1"/>
                </a:solidFill>
                <a:latin typeface="+mj-lt"/>
                <a:cs typeface="Arial" panose="020B0604020202020204" pitchFamily="34" charset="0"/>
              </a:rPr>
              <a:t>Condition of Home Environment</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2157537" y="3826981"/>
            <a:ext cx="1828800" cy="1554480"/>
          </a:xfrm>
          <a:noFill/>
        </p:spPr>
        <p:txBody>
          <a:bodyPr/>
          <a:lstStyle/>
          <a:p>
            <a:pPr algn="ctr">
              <a:lnSpc>
                <a:spcPct val="100000"/>
              </a:lnSpc>
            </a:pPr>
            <a:r>
              <a:rPr lang="en-US" sz="1500" dirty="0">
                <a:solidFill>
                  <a:schemeClr val="bg1"/>
                </a:solidFill>
                <a:cs typeface="Arial" panose="020B0604020202020204" pitchFamily="34" charset="0"/>
              </a:rPr>
              <a:t>Change in level of cleanliness/ organization</a:t>
            </a:r>
          </a:p>
        </p:txBody>
      </p:sp>
      <p:sp>
        <p:nvSpPr>
          <p:cNvPr id="33" name="Content Placeholder 32">
            <a:extLst>
              <a:ext uri="{FF2B5EF4-FFF2-40B4-BE49-F238E27FC236}">
                <a16:creationId xmlns:a16="http://schemas.microsoft.com/office/drawing/2014/main" id="{22024E8E-E6CC-49B7-EB0F-99DAAF9A2357}"/>
              </a:ext>
            </a:extLst>
          </p:cNvPr>
          <p:cNvSpPr>
            <a:spLocks noGrp="1"/>
          </p:cNvSpPr>
          <p:nvPr>
            <p:ph sz="quarter" idx="24"/>
          </p:nvPr>
        </p:nvSpPr>
        <p:spPr>
          <a:xfrm>
            <a:off x="4173579" y="3826981"/>
            <a:ext cx="1828800" cy="1554480"/>
          </a:xfrm>
          <a:noFill/>
        </p:spPr>
        <p:txBody>
          <a:bodyPr/>
          <a:lstStyle/>
          <a:p>
            <a:pPr algn="ctr">
              <a:lnSpc>
                <a:spcPct val="100000"/>
              </a:lnSpc>
            </a:pPr>
            <a:r>
              <a:rPr lang="en-US" sz="1500" dirty="0">
                <a:solidFill>
                  <a:schemeClr val="bg1"/>
                </a:solidFill>
                <a:cs typeface="Arial" panose="020B0604020202020204" pitchFamily="34" charset="0"/>
              </a:rPr>
              <a:t>Increase in traffic in and out of family home at all hours of the day</a:t>
            </a:r>
          </a:p>
        </p:txBody>
      </p:sp>
      <p:sp>
        <p:nvSpPr>
          <p:cNvPr id="34" name="Content Placeholder 33">
            <a:extLst>
              <a:ext uri="{FF2B5EF4-FFF2-40B4-BE49-F238E27FC236}">
                <a16:creationId xmlns:a16="http://schemas.microsoft.com/office/drawing/2014/main" id="{DCDDAB4D-C07D-1FC8-C9D2-497ACB38AB57}"/>
              </a:ext>
            </a:extLst>
          </p:cNvPr>
          <p:cNvSpPr>
            <a:spLocks noGrp="1"/>
          </p:cNvSpPr>
          <p:nvPr>
            <p:ph sz="quarter" idx="26"/>
          </p:nvPr>
        </p:nvSpPr>
        <p:spPr>
          <a:xfrm>
            <a:off x="6189621" y="3827082"/>
            <a:ext cx="1828800" cy="1554480"/>
          </a:xfrm>
          <a:noFill/>
        </p:spPr>
        <p:txBody>
          <a:bodyPr/>
          <a:lstStyle/>
          <a:p>
            <a:pPr algn="ctr">
              <a:lnSpc>
                <a:spcPct val="100000"/>
              </a:lnSpc>
            </a:pPr>
            <a:r>
              <a:rPr lang="en-US" sz="1500" dirty="0">
                <a:solidFill>
                  <a:schemeClr val="bg1"/>
                </a:solidFill>
                <a:cs typeface="Arial" panose="020B0604020202020204" pitchFamily="34" charset="0"/>
              </a:rPr>
              <a:t>Observed scents or odors, or attempts to mask scent or odors</a:t>
            </a:r>
          </a:p>
        </p:txBody>
      </p:sp>
      <p:sp>
        <p:nvSpPr>
          <p:cNvPr id="35" name="Content Placeholder 34">
            <a:extLst>
              <a:ext uri="{FF2B5EF4-FFF2-40B4-BE49-F238E27FC236}">
                <a16:creationId xmlns:a16="http://schemas.microsoft.com/office/drawing/2014/main" id="{5C5EE4F6-75F6-84A0-D7D6-54DBA72D7EAC}"/>
              </a:ext>
            </a:extLst>
          </p:cNvPr>
          <p:cNvSpPr>
            <a:spLocks noGrp="1"/>
          </p:cNvSpPr>
          <p:nvPr>
            <p:ph sz="quarter" idx="27"/>
          </p:nvPr>
        </p:nvSpPr>
        <p:spPr>
          <a:xfrm>
            <a:off x="8205663" y="3827082"/>
            <a:ext cx="1828800" cy="1554480"/>
          </a:xfrm>
          <a:noFill/>
        </p:spPr>
        <p:txBody>
          <a:bodyPr/>
          <a:lstStyle/>
          <a:p>
            <a:pPr algn="ctr">
              <a:lnSpc>
                <a:spcPct val="100000"/>
              </a:lnSpc>
            </a:pPr>
            <a:r>
              <a:rPr lang="en-US" sz="1500" dirty="0">
                <a:solidFill>
                  <a:schemeClr val="bg1"/>
                </a:solidFill>
                <a:cs typeface="Arial" panose="020B0604020202020204" pitchFamily="34" charset="0"/>
              </a:rPr>
              <a:t>Presence of trash waste (e.g., empty bottles or cans; foils, lighters, spoons)</a:t>
            </a:r>
          </a:p>
        </p:txBody>
      </p:sp>
      <p:sp>
        <p:nvSpPr>
          <p:cNvPr id="36" name="Content Placeholder 35">
            <a:extLst>
              <a:ext uri="{FF2B5EF4-FFF2-40B4-BE49-F238E27FC236}">
                <a16:creationId xmlns:a16="http://schemas.microsoft.com/office/drawing/2014/main" id="{0640554E-4015-23E7-792D-41AE0EB40F0A}"/>
              </a:ext>
            </a:extLst>
          </p:cNvPr>
          <p:cNvSpPr>
            <a:spLocks noGrp="1"/>
          </p:cNvSpPr>
          <p:nvPr>
            <p:ph sz="quarter" idx="28"/>
          </p:nvPr>
        </p:nvSpPr>
        <p:spPr>
          <a:xfrm>
            <a:off x="10221705" y="3826981"/>
            <a:ext cx="1828800" cy="1554480"/>
          </a:xfrm>
          <a:prstGeom prst="round1Rect">
            <a:avLst/>
          </a:prstGeom>
          <a:noFill/>
        </p:spPr>
        <p:txBody>
          <a:bodyPr/>
          <a:lstStyle/>
          <a:p>
            <a:pPr algn="ctr">
              <a:lnSpc>
                <a:spcPct val="100000"/>
              </a:lnSpc>
              <a:spcBef>
                <a:spcPts val="0"/>
              </a:spcBef>
            </a:pPr>
            <a:r>
              <a:rPr lang="en-US" sz="1500" dirty="0">
                <a:solidFill>
                  <a:schemeClr val="bg1"/>
                </a:solidFill>
                <a:cs typeface="Arial" panose="020B0604020202020204" pitchFamily="34" charset="0"/>
              </a:rPr>
              <a:t>Presence of drug paraphernalia </a:t>
            </a:r>
          </a:p>
          <a:p>
            <a:pPr algn="ctr">
              <a:lnSpc>
                <a:spcPct val="100000"/>
              </a:lnSpc>
              <a:spcBef>
                <a:spcPts val="0"/>
              </a:spcBef>
            </a:pPr>
            <a:r>
              <a:rPr lang="en-US" sz="1500" dirty="0">
                <a:solidFill>
                  <a:schemeClr val="bg1"/>
                </a:solidFill>
                <a:cs typeface="Arial" panose="020B0604020202020204" pitchFamily="34" charset="0"/>
              </a:rPr>
              <a:t>(e.g., substances, other contraband, sharp objects)</a:t>
            </a:r>
          </a:p>
        </p:txBody>
      </p:sp>
      <p:pic>
        <p:nvPicPr>
          <p:cNvPr id="37" name="Graphic 36" descr="Flag with solid fill">
            <a:extLst>
              <a:ext uri="{FF2B5EF4-FFF2-40B4-BE49-F238E27FC236}">
                <a16:creationId xmlns:a16="http://schemas.microsoft.com/office/drawing/2014/main" id="{7D2DF397-62AC-1F00-BD51-27BD67609C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495" y="5792724"/>
            <a:ext cx="914400" cy="914400"/>
          </a:xfrm>
          <a:prstGeom prst="rect">
            <a:avLst/>
          </a:prstGeom>
        </p:spPr>
      </p:pic>
      <p:sp>
        <p:nvSpPr>
          <p:cNvPr id="2" name="Rectangle: Diagonal Corners Rounded 1">
            <a:extLst>
              <a:ext uri="{FF2B5EF4-FFF2-40B4-BE49-F238E27FC236}">
                <a16:creationId xmlns:a16="http://schemas.microsoft.com/office/drawing/2014/main" id="{2BFEFA85-DE23-DA25-4952-CF3CA1D62B51}"/>
              </a:ext>
              <a:ext uri="{C183D7F6-B498-43B3-948B-1728B52AA6E4}">
                <adec:decorative xmlns:adec="http://schemas.microsoft.com/office/drawing/2017/decorative" val="1"/>
              </a:ext>
            </a:extLst>
          </p:cNvPr>
          <p:cNvSpPr/>
          <p:nvPr/>
        </p:nvSpPr>
        <p:spPr>
          <a:xfrm>
            <a:off x="141495" y="210996"/>
            <a:ext cx="11909010" cy="1563262"/>
          </a:xfrm>
          <a:prstGeom prst="round2Diag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Diagonal Corners Rounded 3">
            <a:extLst>
              <a:ext uri="{FF2B5EF4-FFF2-40B4-BE49-F238E27FC236}">
                <a16:creationId xmlns:a16="http://schemas.microsoft.com/office/drawing/2014/main" id="{3565C125-BE6F-9424-B25F-F566FB178B81}"/>
              </a:ext>
              <a:ext uri="{C183D7F6-B498-43B3-948B-1728B52AA6E4}">
                <adec:decorative xmlns:adec="http://schemas.microsoft.com/office/drawing/2017/decorative" val="1"/>
              </a:ext>
            </a:extLst>
          </p:cNvPr>
          <p:cNvSpPr/>
          <p:nvPr/>
        </p:nvSpPr>
        <p:spPr>
          <a:xfrm>
            <a:off x="149780" y="2024273"/>
            <a:ext cx="11909010" cy="1563262"/>
          </a:xfrm>
          <a:prstGeom prst="round2Diag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4">
            <a:extLst>
              <a:ext uri="{FF2B5EF4-FFF2-40B4-BE49-F238E27FC236}">
                <a16:creationId xmlns:a16="http://schemas.microsoft.com/office/drawing/2014/main" id="{73BDBB90-F50E-7138-48A8-8D66E58E44A9}"/>
              </a:ext>
              <a:ext uri="{C183D7F6-B498-43B3-948B-1728B52AA6E4}">
                <adec:decorative xmlns:adec="http://schemas.microsoft.com/office/drawing/2017/decorative" val="1"/>
              </a:ext>
            </a:extLst>
          </p:cNvPr>
          <p:cNvSpPr/>
          <p:nvPr/>
        </p:nvSpPr>
        <p:spPr>
          <a:xfrm>
            <a:off x="141495" y="3840021"/>
            <a:ext cx="11909010" cy="1563262"/>
          </a:xfrm>
          <a:prstGeom prst="round2Diag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22DAC74-D00F-E7F5-2B0B-02156A12EC6D}"/>
              </a:ext>
              <a:ext uri="{C183D7F6-B498-43B3-948B-1728B52AA6E4}">
                <adec:decorative xmlns:adec="http://schemas.microsoft.com/office/drawing/2017/decorative" val="1"/>
              </a:ext>
            </a:extLst>
          </p:cNvPr>
          <p:cNvCxnSpPr/>
          <p:nvPr/>
        </p:nvCxnSpPr>
        <p:spPr>
          <a:xfrm>
            <a:off x="4066547"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961215-EE10-2D4F-794A-EAE81002BA3F}"/>
              </a:ext>
              <a:ext uri="{C183D7F6-B498-43B3-948B-1728B52AA6E4}">
                <adec:decorative xmlns:adec="http://schemas.microsoft.com/office/drawing/2017/decorative" val="1"/>
              </a:ext>
            </a:extLst>
          </p:cNvPr>
          <p:cNvCxnSpPr/>
          <p:nvPr/>
        </p:nvCxnSpPr>
        <p:spPr>
          <a:xfrm>
            <a:off x="6098928"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E47724-9D0B-11A3-CA50-5B8C35573BA8}"/>
              </a:ext>
              <a:ext uri="{C183D7F6-B498-43B3-948B-1728B52AA6E4}">
                <adec:decorative xmlns:adec="http://schemas.microsoft.com/office/drawing/2017/decorative" val="1"/>
              </a:ext>
            </a:extLst>
          </p:cNvPr>
          <p:cNvCxnSpPr/>
          <p:nvPr/>
        </p:nvCxnSpPr>
        <p:spPr>
          <a:xfrm>
            <a:off x="8131309"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522703-E09D-7C8D-0E9D-6881520813AF}"/>
              </a:ext>
              <a:ext uri="{C183D7F6-B498-43B3-948B-1728B52AA6E4}">
                <adec:decorative xmlns:adec="http://schemas.microsoft.com/office/drawing/2017/decorative" val="1"/>
              </a:ext>
            </a:extLst>
          </p:cNvPr>
          <p:cNvCxnSpPr/>
          <p:nvPr/>
        </p:nvCxnSpPr>
        <p:spPr>
          <a:xfrm>
            <a:off x="10163691"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83BD16-E4C8-6469-11E9-93B98E965A2F}"/>
              </a:ext>
              <a:ext uri="{C183D7F6-B498-43B3-948B-1728B52AA6E4}">
                <adec:decorative xmlns:adec="http://schemas.microsoft.com/office/drawing/2017/decorative" val="1"/>
              </a:ext>
            </a:extLst>
          </p:cNvPr>
          <p:cNvCxnSpPr/>
          <p:nvPr/>
        </p:nvCxnSpPr>
        <p:spPr>
          <a:xfrm>
            <a:off x="4066547"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011615-4508-4A71-676D-D7E9DA1B96C4}"/>
              </a:ext>
              <a:ext uri="{C183D7F6-B498-43B3-948B-1728B52AA6E4}">
                <adec:decorative xmlns:adec="http://schemas.microsoft.com/office/drawing/2017/decorative" val="1"/>
              </a:ext>
            </a:extLst>
          </p:cNvPr>
          <p:cNvCxnSpPr/>
          <p:nvPr/>
        </p:nvCxnSpPr>
        <p:spPr>
          <a:xfrm>
            <a:off x="6098928"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BAE7E4-DE63-CDBF-F6F7-E6613C828412}"/>
              </a:ext>
              <a:ext uri="{C183D7F6-B498-43B3-948B-1728B52AA6E4}">
                <adec:decorative xmlns:adec="http://schemas.microsoft.com/office/drawing/2017/decorative" val="1"/>
              </a:ext>
            </a:extLst>
          </p:cNvPr>
          <p:cNvCxnSpPr/>
          <p:nvPr/>
        </p:nvCxnSpPr>
        <p:spPr>
          <a:xfrm>
            <a:off x="8131309"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B80360-E226-545A-5B10-BDA2402EDBE6}"/>
              </a:ext>
              <a:ext uri="{C183D7F6-B498-43B3-948B-1728B52AA6E4}">
                <adec:decorative xmlns:adec="http://schemas.microsoft.com/office/drawing/2017/decorative" val="1"/>
              </a:ext>
            </a:extLst>
          </p:cNvPr>
          <p:cNvCxnSpPr/>
          <p:nvPr/>
        </p:nvCxnSpPr>
        <p:spPr>
          <a:xfrm>
            <a:off x="10163691"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4FC5B8-8B6C-D0C7-7316-2D85DA933E83}"/>
              </a:ext>
              <a:ext uri="{C183D7F6-B498-43B3-948B-1728B52AA6E4}">
                <adec:decorative xmlns:adec="http://schemas.microsoft.com/office/drawing/2017/decorative" val="1"/>
              </a:ext>
            </a:extLst>
          </p:cNvPr>
          <p:cNvCxnSpPr/>
          <p:nvPr/>
        </p:nvCxnSpPr>
        <p:spPr>
          <a:xfrm>
            <a:off x="4047791"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451B6A-6C53-54D2-CCBC-248DDA088E18}"/>
              </a:ext>
              <a:ext uri="{C183D7F6-B498-43B3-948B-1728B52AA6E4}">
                <adec:decorative xmlns:adec="http://schemas.microsoft.com/office/drawing/2017/decorative" val="1"/>
              </a:ext>
            </a:extLst>
          </p:cNvPr>
          <p:cNvCxnSpPr/>
          <p:nvPr/>
        </p:nvCxnSpPr>
        <p:spPr>
          <a:xfrm>
            <a:off x="6080172"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4A0FB1E-E01B-C890-1EC8-9F26184F3432}"/>
              </a:ext>
              <a:ext uri="{C183D7F6-B498-43B3-948B-1728B52AA6E4}">
                <adec:decorative xmlns:adec="http://schemas.microsoft.com/office/drawing/2017/decorative" val="1"/>
              </a:ext>
            </a:extLst>
          </p:cNvPr>
          <p:cNvCxnSpPr/>
          <p:nvPr/>
        </p:nvCxnSpPr>
        <p:spPr>
          <a:xfrm>
            <a:off x="8112553"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93D35C1-BEF3-4243-FA6D-2BB3303BA635}"/>
              </a:ext>
              <a:ext uri="{C183D7F6-B498-43B3-948B-1728B52AA6E4}">
                <adec:decorative xmlns:adec="http://schemas.microsoft.com/office/drawing/2017/decorative" val="1"/>
              </a:ext>
            </a:extLst>
          </p:cNvPr>
          <p:cNvCxnSpPr/>
          <p:nvPr/>
        </p:nvCxnSpPr>
        <p:spPr>
          <a:xfrm>
            <a:off x="10144935"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49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9CD16-3A75-686B-24A4-48F3DAFCA6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756680-6D06-90DA-B2A5-C5351D91AD35}"/>
              </a:ext>
              <a:ext uri="{C183D7F6-B498-43B3-948B-1728B52AA6E4}">
                <adec:decorative xmlns:adec="http://schemas.microsoft.com/office/drawing/2017/decorative" val="1"/>
              </a:ext>
            </a:extLst>
          </p:cNvPr>
          <p:cNvSpPr/>
          <p:nvPr/>
        </p:nvSpPr>
        <p:spPr>
          <a:xfrm>
            <a:off x="5548990" y="2443397"/>
            <a:ext cx="6643010" cy="4457629"/>
          </a:xfrm>
          <a:prstGeom prst="rect">
            <a:avLst/>
          </a:prstGeom>
          <a:solidFill>
            <a:schemeClr val="bg1">
              <a:lumMod val="95000"/>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440F3-6125-6AFC-3DFD-F6949CC8B5CC}"/>
              </a:ext>
            </a:extLst>
          </p:cNvPr>
          <p:cNvSpPr>
            <a:spLocks noGrp="1"/>
          </p:cNvSpPr>
          <p:nvPr>
            <p:ph type="title"/>
          </p:nvPr>
        </p:nvSpPr>
        <p:spPr>
          <a:xfrm>
            <a:off x="5542969" y="-67100"/>
            <a:ext cx="6643010" cy="1379807"/>
          </a:xfrm>
          <a:solidFill>
            <a:schemeClr val="tx2"/>
          </a:solidFill>
        </p:spPr>
        <p:txBody>
          <a:bodyPr lIns="91440" tIns="182880" anchor="ctr">
            <a:noAutofit/>
          </a:bodyPr>
          <a:lstStyle/>
          <a:p>
            <a:r>
              <a:rPr lang="en-US" sz="3600" dirty="0">
                <a:latin typeface="+mj-lt"/>
                <a:cs typeface="Arial" panose="020B0604020202020204" pitchFamily="34" charset="0"/>
              </a:rPr>
              <a:t>Child Safety &amp; Return to Use</a:t>
            </a:r>
          </a:p>
        </p:txBody>
      </p:sp>
      <p:sp>
        <p:nvSpPr>
          <p:cNvPr id="3" name="Content Placeholder 2">
            <a:extLst>
              <a:ext uri="{FF2B5EF4-FFF2-40B4-BE49-F238E27FC236}">
                <a16:creationId xmlns:a16="http://schemas.microsoft.com/office/drawing/2014/main" id="{DB1295F3-5C51-DDAA-4645-F90673778816}"/>
              </a:ext>
            </a:extLst>
          </p:cNvPr>
          <p:cNvSpPr>
            <a:spLocks noGrp="1"/>
          </p:cNvSpPr>
          <p:nvPr>
            <p:ph sz="quarter" idx="18"/>
          </p:nvPr>
        </p:nvSpPr>
        <p:spPr>
          <a:xfrm>
            <a:off x="5452340" y="1639005"/>
            <a:ext cx="6739659" cy="914400"/>
          </a:xfrm>
          <a:noFill/>
          <a:ln w="76200">
            <a:noFill/>
          </a:ln>
        </p:spPr>
        <p:txBody>
          <a:bodyPr tIns="45720" anchor="ctr"/>
          <a:lstStyle/>
          <a:p>
            <a:pPr marL="0" indent="0" algn="ctr">
              <a:buNone/>
            </a:pPr>
            <a:r>
              <a:rPr lang="en-US" sz="2200" dirty="0"/>
              <a:t>Use of recovery management plans to increase:</a:t>
            </a:r>
          </a:p>
        </p:txBody>
      </p:sp>
      <p:sp>
        <p:nvSpPr>
          <p:cNvPr id="10" name="Content Placeholder 9">
            <a:extLst>
              <a:ext uri="{FF2B5EF4-FFF2-40B4-BE49-F238E27FC236}">
                <a16:creationId xmlns:a16="http://schemas.microsoft.com/office/drawing/2014/main" id="{A218E37C-AA8E-8A22-CF52-03EDD0447448}"/>
              </a:ext>
            </a:extLst>
          </p:cNvPr>
          <p:cNvSpPr>
            <a:spLocks noGrp="1"/>
          </p:cNvSpPr>
          <p:nvPr>
            <p:ph sz="quarter" idx="14"/>
          </p:nvPr>
        </p:nvSpPr>
        <p:spPr>
          <a:xfrm>
            <a:off x="6222968" y="2879702"/>
            <a:ext cx="5283013" cy="914400"/>
          </a:xfrm>
          <a:prstGeom prst="roundRect">
            <a:avLst/>
          </a:prstGeom>
          <a:solidFill>
            <a:schemeClr val="accent1"/>
          </a:solidFill>
          <a:ln>
            <a:noFill/>
          </a:ln>
          <a:effectLst/>
          <a:scene3d>
            <a:camera prst="orthographicFront"/>
            <a:lightRig rig="threePt" dir="t"/>
          </a:scene3d>
          <a:sp3d>
            <a:bevelT prst="convex"/>
          </a:sp3d>
        </p:spPr>
        <p:txBody>
          <a:bodyPr anchor="ctr"/>
          <a:lstStyle/>
          <a:p>
            <a:pPr marL="0" indent="0" algn="ctr">
              <a:spcBef>
                <a:spcPts val="0"/>
              </a:spcBef>
              <a:buNone/>
            </a:pPr>
            <a:r>
              <a:rPr lang="en-US" sz="2000">
                <a:solidFill>
                  <a:schemeClr val="bg1"/>
                </a:solidFill>
              </a:rPr>
              <a:t>Awareness of activators or triggers</a:t>
            </a:r>
          </a:p>
        </p:txBody>
      </p:sp>
      <p:sp>
        <p:nvSpPr>
          <p:cNvPr id="11" name="Content Placeholder 10">
            <a:extLst>
              <a:ext uri="{FF2B5EF4-FFF2-40B4-BE49-F238E27FC236}">
                <a16:creationId xmlns:a16="http://schemas.microsoft.com/office/drawing/2014/main" id="{8388A5FD-1F00-1CF9-FC56-C8BD6AF346D4}"/>
              </a:ext>
            </a:extLst>
          </p:cNvPr>
          <p:cNvSpPr>
            <a:spLocks noGrp="1"/>
          </p:cNvSpPr>
          <p:nvPr>
            <p:ph sz="quarter" idx="16"/>
          </p:nvPr>
        </p:nvSpPr>
        <p:spPr>
          <a:xfrm>
            <a:off x="6222969" y="4111684"/>
            <a:ext cx="5283012" cy="914400"/>
          </a:xfrm>
          <a:prstGeom prst="roundRect">
            <a:avLst/>
          </a:prstGeom>
          <a:solidFill>
            <a:schemeClr val="accent1">
              <a:lumMod val="75000"/>
            </a:schemeClr>
          </a:solidFill>
          <a:ln>
            <a:noFill/>
          </a:ln>
          <a:effectLst/>
          <a:scene3d>
            <a:camera prst="orthographicFront"/>
            <a:lightRig rig="threePt" dir="t"/>
          </a:scene3d>
          <a:sp3d>
            <a:bevelT prst="convex"/>
          </a:sp3d>
        </p:spPr>
        <p:txBody>
          <a:bodyPr anchor="ctr"/>
          <a:lstStyle/>
          <a:p>
            <a:pPr marL="0" indent="0" algn="ctr">
              <a:buNone/>
            </a:pPr>
            <a:r>
              <a:rPr lang="en-US" sz="2000">
                <a:solidFill>
                  <a:schemeClr val="bg1"/>
                </a:solidFill>
              </a:rPr>
              <a:t>Identified recovery supports</a:t>
            </a:r>
          </a:p>
        </p:txBody>
      </p:sp>
      <p:sp>
        <p:nvSpPr>
          <p:cNvPr id="12" name="Content Placeholder 11">
            <a:extLst>
              <a:ext uri="{FF2B5EF4-FFF2-40B4-BE49-F238E27FC236}">
                <a16:creationId xmlns:a16="http://schemas.microsoft.com/office/drawing/2014/main" id="{B8B6844F-0764-74D7-95FA-E0EE3CBA0046}"/>
              </a:ext>
            </a:extLst>
          </p:cNvPr>
          <p:cNvSpPr>
            <a:spLocks noGrp="1"/>
          </p:cNvSpPr>
          <p:nvPr>
            <p:ph sz="quarter" idx="17"/>
          </p:nvPr>
        </p:nvSpPr>
        <p:spPr>
          <a:xfrm>
            <a:off x="6235006" y="5352382"/>
            <a:ext cx="5283012" cy="914400"/>
          </a:xfrm>
          <a:prstGeom prst="roundRect">
            <a:avLst/>
          </a:prstGeom>
          <a:solidFill>
            <a:schemeClr val="tx2"/>
          </a:solidFill>
          <a:ln>
            <a:noFill/>
          </a:ln>
          <a:effectLst/>
          <a:scene3d>
            <a:camera prst="orthographicFront"/>
            <a:lightRig rig="threePt" dir="t"/>
          </a:scene3d>
          <a:sp3d>
            <a:bevelT prst="convex"/>
          </a:sp3d>
        </p:spPr>
        <p:txBody>
          <a:bodyPr anchor="ctr"/>
          <a:lstStyle/>
          <a:p>
            <a:pPr marL="0" indent="0" algn="ctr">
              <a:spcBef>
                <a:spcPts val="0"/>
              </a:spcBef>
              <a:buNone/>
            </a:pPr>
            <a:r>
              <a:rPr lang="en-US" sz="2000">
                <a:solidFill>
                  <a:schemeClr val="bg1"/>
                </a:solidFill>
              </a:rPr>
              <a:t>Steps to carry out to ensure child safety</a:t>
            </a:r>
          </a:p>
        </p:txBody>
      </p:sp>
      <p:pic>
        <p:nvPicPr>
          <p:cNvPr id="7" name="Content Placeholder 6">
            <a:extLst>
              <a:ext uri="{FF2B5EF4-FFF2-40B4-BE49-F238E27FC236}">
                <a16:creationId xmlns:a16="http://schemas.microsoft.com/office/drawing/2014/main" id="{38A8CA38-299B-0FE7-74B5-286BF7C3C33B}"/>
              </a:ext>
              <a:ext uri="{C183D7F6-B498-43B3-948B-1728B52AA6E4}">
                <adec:decorative xmlns:adec="http://schemas.microsoft.com/office/drawing/2017/decorative" val="1"/>
              </a:ext>
            </a:extLst>
          </p:cNvPr>
          <p:cNvPicPr>
            <a:picLocks noGrp="1" noChangeAspect="1"/>
          </p:cNvPicPr>
          <p:nvPr>
            <p:ph sz="quarter" idx="20"/>
          </p:nvPr>
        </p:nvPicPr>
        <p:blipFill>
          <a:blip r:embed="rId3"/>
          <a:srcRect t="7625" b="5653"/>
          <a:stretch/>
        </p:blipFill>
        <p:spPr>
          <a:xfrm>
            <a:off x="-6022" y="-67100"/>
            <a:ext cx="5548991" cy="6925100"/>
          </a:xfrm>
        </p:spPr>
      </p:pic>
    </p:spTree>
    <p:extLst>
      <p:ext uri="{BB962C8B-B14F-4D97-AF65-F5344CB8AC3E}">
        <p14:creationId xmlns:p14="http://schemas.microsoft.com/office/powerpoint/2010/main" val="3251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9CD16-3A75-686B-24A4-48F3DAFCA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440F3-6125-6AFC-3DFD-F6949CC8B5CC}"/>
              </a:ext>
            </a:extLst>
          </p:cNvPr>
          <p:cNvSpPr>
            <a:spLocks noGrp="1"/>
          </p:cNvSpPr>
          <p:nvPr>
            <p:ph type="title"/>
          </p:nvPr>
        </p:nvSpPr>
        <p:spPr>
          <a:xfrm>
            <a:off x="0" y="0"/>
            <a:ext cx="12185979" cy="1312707"/>
          </a:xfrm>
          <a:gradFill flip="none" rotWithShape="1">
            <a:gsLst>
              <a:gs pos="34000">
                <a:schemeClr val="accent1"/>
              </a:gs>
              <a:gs pos="0">
                <a:schemeClr val="accent2"/>
              </a:gs>
              <a:gs pos="58000">
                <a:srgbClr val="2A5C7D"/>
              </a:gs>
              <a:gs pos="91000">
                <a:schemeClr val="accent1">
                  <a:lumMod val="60000"/>
                </a:schemeClr>
              </a:gs>
            </a:gsLst>
            <a:lin ang="15600000" scaled="0"/>
            <a:tileRect/>
          </a:gradFill>
        </p:spPr>
        <p:txBody>
          <a:bodyPr lIns="91440" tIns="182880" anchor="ctr">
            <a:noAutofit/>
          </a:bodyPr>
          <a:lstStyle/>
          <a:p>
            <a:r>
              <a:rPr lang="en-US" sz="3600" dirty="0">
                <a:latin typeface="+mj-lt"/>
                <a:cs typeface="Arial" panose="020B0604020202020204" pitchFamily="34" charset="0"/>
              </a:rPr>
              <a:t>Additional Considerations Regarding Return to Use</a:t>
            </a:r>
          </a:p>
        </p:txBody>
      </p:sp>
      <p:sp>
        <p:nvSpPr>
          <p:cNvPr id="10" name="Content Placeholder 9">
            <a:extLst>
              <a:ext uri="{FF2B5EF4-FFF2-40B4-BE49-F238E27FC236}">
                <a16:creationId xmlns:a16="http://schemas.microsoft.com/office/drawing/2014/main" id="{A218E37C-AA8E-8A22-CF52-03EDD0447448}"/>
              </a:ext>
            </a:extLst>
          </p:cNvPr>
          <p:cNvSpPr>
            <a:spLocks noGrp="1"/>
          </p:cNvSpPr>
          <p:nvPr>
            <p:ph sz="quarter" idx="14"/>
          </p:nvPr>
        </p:nvSpPr>
        <p:spPr>
          <a:xfrm>
            <a:off x="280963" y="1526401"/>
            <a:ext cx="6444861" cy="2896314"/>
          </a:xfrm>
          <a:prstGeom prst="rect">
            <a:avLst/>
          </a:prstGeom>
          <a:solidFill>
            <a:schemeClr val="accent1"/>
          </a:solidFill>
          <a:ln>
            <a:noFill/>
          </a:ln>
          <a:effectLst/>
          <a:scene3d>
            <a:camera prst="orthographicFront"/>
            <a:lightRig rig="threePt" dir="t"/>
          </a:scene3d>
          <a:sp3d>
            <a:bevelT prst="convex"/>
          </a:sp3d>
        </p:spPr>
        <p:txBody>
          <a:bodyPr lIns="182880" rIns="640080" bIns="274320" anchor="ctr"/>
          <a:lstStyle/>
          <a:p>
            <a:pPr marL="0" indent="0">
              <a:spcBef>
                <a:spcPts val="0"/>
              </a:spcBef>
              <a:buNone/>
            </a:pPr>
            <a:r>
              <a:rPr lang="en-US" sz="2400" dirty="0">
                <a:solidFill>
                  <a:schemeClr val="bg1"/>
                </a:solidFill>
              </a:rPr>
              <a:t>When parents on your caseload experience a return to use, it is </a:t>
            </a:r>
          </a:p>
          <a:p>
            <a:pPr marL="0" indent="0">
              <a:spcBef>
                <a:spcPts val="0"/>
              </a:spcBef>
              <a:buNone/>
            </a:pPr>
            <a:r>
              <a:rPr lang="en-US" sz="2800" b="1" dirty="0">
                <a:solidFill>
                  <a:schemeClr val="bg1"/>
                </a:solidFill>
              </a:rPr>
              <a:t>normal to feel disappointed, defeated, or like you might </a:t>
            </a:r>
          </a:p>
          <a:p>
            <a:pPr marL="0" indent="0">
              <a:spcBef>
                <a:spcPts val="0"/>
              </a:spcBef>
              <a:buNone/>
            </a:pPr>
            <a:r>
              <a:rPr lang="en-US" sz="2800" b="1" dirty="0">
                <a:solidFill>
                  <a:schemeClr val="bg1"/>
                </a:solidFill>
              </a:rPr>
              <a:t>have failed the family</a:t>
            </a:r>
            <a:r>
              <a:rPr lang="en-US" sz="2400" dirty="0">
                <a:solidFill>
                  <a:schemeClr val="bg1"/>
                </a:solidFill>
              </a:rPr>
              <a:t> in some way.</a:t>
            </a:r>
          </a:p>
        </p:txBody>
      </p:sp>
      <p:sp>
        <p:nvSpPr>
          <p:cNvPr id="11" name="Content Placeholder 10">
            <a:extLst>
              <a:ext uri="{FF2B5EF4-FFF2-40B4-BE49-F238E27FC236}">
                <a16:creationId xmlns:a16="http://schemas.microsoft.com/office/drawing/2014/main" id="{8388A5FD-1F00-1CF9-FC56-C8BD6AF346D4}"/>
              </a:ext>
            </a:extLst>
          </p:cNvPr>
          <p:cNvSpPr>
            <a:spLocks noGrp="1"/>
          </p:cNvSpPr>
          <p:nvPr>
            <p:ph sz="quarter" idx="16"/>
          </p:nvPr>
        </p:nvSpPr>
        <p:spPr>
          <a:xfrm>
            <a:off x="6898332" y="1526401"/>
            <a:ext cx="5007209" cy="2896314"/>
          </a:xfrm>
          <a:prstGeom prst="rect">
            <a:avLst/>
          </a:prstGeom>
          <a:solidFill>
            <a:schemeClr val="accent3">
              <a:lumMod val="75000"/>
            </a:schemeClr>
          </a:solidFill>
          <a:ln>
            <a:noFill/>
          </a:ln>
          <a:effectLst/>
          <a:scene3d>
            <a:camera prst="orthographicFront"/>
            <a:lightRig rig="threePt" dir="t"/>
          </a:scene3d>
          <a:sp3d>
            <a:bevelT prst="convex"/>
          </a:sp3d>
        </p:spPr>
        <p:txBody>
          <a:bodyPr lIns="0" tIns="182880" rIns="0" anchor="t"/>
          <a:lstStyle/>
          <a:p>
            <a:pPr marL="0" indent="0" algn="ctr">
              <a:spcBef>
                <a:spcPts val="0"/>
              </a:spcBef>
              <a:buNone/>
            </a:pPr>
            <a:r>
              <a:rPr lang="en-US" sz="2400" b="1" dirty="0">
                <a:solidFill>
                  <a:schemeClr val="bg1"/>
                </a:solidFill>
              </a:rPr>
              <a:t>Talk openly with your supervisor </a:t>
            </a:r>
            <a:r>
              <a:rPr lang="en-US" sz="2400" dirty="0">
                <a:solidFill>
                  <a:schemeClr val="bg1"/>
                </a:solidFill>
              </a:rPr>
              <a:t>about these feelings, so they do </a:t>
            </a:r>
          </a:p>
          <a:p>
            <a:pPr marL="0" indent="0" algn="ctr">
              <a:spcBef>
                <a:spcPts val="0"/>
              </a:spcBef>
              <a:buNone/>
            </a:pPr>
            <a:r>
              <a:rPr lang="en-US" sz="2400" dirty="0">
                <a:solidFill>
                  <a:schemeClr val="bg1"/>
                </a:solidFill>
              </a:rPr>
              <a:t>not negatively or unfairly influence your ongoing work with families. </a:t>
            </a:r>
          </a:p>
        </p:txBody>
      </p:sp>
      <p:sp>
        <p:nvSpPr>
          <p:cNvPr id="12" name="Content Placeholder 11">
            <a:extLst>
              <a:ext uri="{FF2B5EF4-FFF2-40B4-BE49-F238E27FC236}">
                <a16:creationId xmlns:a16="http://schemas.microsoft.com/office/drawing/2014/main" id="{B8B6844F-0764-74D7-95FA-E0EE3CBA0046}"/>
              </a:ext>
            </a:extLst>
          </p:cNvPr>
          <p:cNvSpPr>
            <a:spLocks noGrp="1"/>
          </p:cNvSpPr>
          <p:nvPr>
            <p:ph sz="quarter" idx="17"/>
          </p:nvPr>
        </p:nvSpPr>
        <p:spPr>
          <a:xfrm>
            <a:off x="280963" y="4636409"/>
            <a:ext cx="11624577" cy="1994769"/>
          </a:xfrm>
          <a:prstGeom prst="rect">
            <a:avLst/>
          </a:prstGeom>
          <a:solidFill>
            <a:schemeClr val="accent2">
              <a:lumMod val="75000"/>
            </a:schemeClr>
          </a:solidFill>
          <a:ln>
            <a:noFill/>
          </a:ln>
          <a:effectLst/>
          <a:scene3d>
            <a:camera prst="orthographicFront"/>
            <a:lightRig rig="threePt" dir="t"/>
          </a:scene3d>
          <a:sp3d>
            <a:bevelT prst="convex"/>
          </a:sp3d>
        </p:spPr>
        <p:txBody>
          <a:bodyPr lIns="2011680" rIns="91440" anchor="ctr"/>
          <a:lstStyle/>
          <a:p>
            <a:pPr marL="0" indent="0" algn="r">
              <a:spcBef>
                <a:spcPts val="0"/>
              </a:spcBef>
              <a:buNone/>
            </a:pPr>
            <a:r>
              <a:rPr lang="en-US" sz="2400" dirty="0">
                <a:solidFill>
                  <a:schemeClr val="bg1"/>
                </a:solidFill>
              </a:rPr>
              <a:t>Parents can experience </a:t>
            </a:r>
            <a:r>
              <a:rPr lang="en-US" sz="2800" b="1" dirty="0">
                <a:solidFill>
                  <a:schemeClr val="bg1"/>
                </a:solidFill>
              </a:rPr>
              <a:t>depression, anxiety, helplessness, distrust, and self-blame </a:t>
            </a:r>
            <a:r>
              <a:rPr lang="en-US" sz="2400" dirty="0">
                <a:solidFill>
                  <a:schemeClr val="bg1"/>
                </a:solidFill>
              </a:rPr>
              <a:t>when a return to use occurs; </a:t>
            </a:r>
          </a:p>
          <a:p>
            <a:pPr marL="0" indent="0" algn="r">
              <a:spcBef>
                <a:spcPts val="0"/>
              </a:spcBef>
              <a:buNone/>
            </a:pPr>
            <a:r>
              <a:rPr lang="en-US" sz="2400" dirty="0">
                <a:solidFill>
                  <a:schemeClr val="bg1"/>
                </a:solidFill>
              </a:rPr>
              <a:t>and child welfare and treatment professionals should be there to </a:t>
            </a:r>
          </a:p>
          <a:p>
            <a:pPr marL="0" indent="0" algn="r">
              <a:spcBef>
                <a:spcPts val="0"/>
              </a:spcBef>
              <a:buNone/>
            </a:pPr>
            <a:r>
              <a:rPr lang="en-US" sz="2800" b="1" dirty="0">
                <a:solidFill>
                  <a:schemeClr val="bg1"/>
                </a:solidFill>
              </a:rPr>
              <a:t>support parents who are already likely feeling guilty</a:t>
            </a:r>
            <a:r>
              <a:rPr lang="en-US" sz="2400" dirty="0">
                <a:solidFill>
                  <a:schemeClr val="bg1"/>
                </a:solidFill>
              </a:rPr>
              <a:t>. </a:t>
            </a:r>
          </a:p>
        </p:txBody>
      </p:sp>
      <p:pic>
        <p:nvPicPr>
          <p:cNvPr id="17" name="Graphic 16">
            <a:extLst>
              <a:ext uri="{FF2B5EF4-FFF2-40B4-BE49-F238E27FC236}">
                <a16:creationId xmlns:a16="http://schemas.microsoft.com/office/drawing/2014/main" id="{BC3BC7F0-55BF-BF9A-E59B-8DE98401C75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54731" y="5072277"/>
            <a:ext cx="1234119" cy="1234119"/>
          </a:xfrm>
          <a:prstGeom prst="rect">
            <a:avLst/>
          </a:prstGeom>
        </p:spPr>
      </p:pic>
      <p:pic>
        <p:nvPicPr>
          <p:cNvPr id="19" name="Graphic 18">
            <a:extLst>
              <a:ext uri="{FF2B5EF4-FFF2-40B4-BE49-F238E27FC236}">
                <a16:creationId xmlns:a16="http://schemas.microsoft.com/office/drawing/2014/main" id="{52EE41BB-D62B-E802-A32B-32B9FD739BC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8604" y="1854363"/>
            <a:ext cx="1000654" cy="1000654"/>
          </a:xfrm>
          <a:prstGeom prst="rect">
            <a:avLst/>
          </a:prstGeom>
        </p:spPr>
      </p:pic>
      <p:pic>
        <p:nvPicPr>
          <p:cNvPr id="20" name="Picture 2" descr="Boardroom with solid fill">
            <a:extLst>
              <a:ext uri="{FF2B5EF4-FFF2-40B4-BE49-F238E27FC236}">
                <a16:creationId xmlns:a16="http://schemas.microsoft.com/office/drawing/2014/main" id="{CE1580E6-2073-B837-9F8B-1E7E66DEDD4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547694" y="2821078"/>
            <a:ext cx="1708484" cy="1708484"/>
          </a:xfrm>
          <a:prstGeom prst="rect">
            <a:avLst/>
          </a:prstGeom>
        </p:spPr>
      </p:pic>
    </p:spTree>
    <p:extLst>
      <p:ext uri="{BB962C8B-B14F-4D97-AF65-F5344CB8AC3E}">
        <p14:creationId xmlns:p14="http://schemas.microsoft.com/office/powerpoint/2010/main" val="2859400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61B4-9F42-2C8B-83EE-5EC0F49FD76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2AD898-D084-B247-EFA8-3E1F96F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3C4166E-4C5E-429B-3566-BB8D9F148F56}"/>
              </a:ext>
              <a:ext uri="{C183D7F6-B498-43B3-948B-1728B52AA6E4}">
                <adec:decorative xmlns:adec="http://schemas.microsoft.com/office/drawing/2017/decorative" val="1"/>
              </a:ext>
            </a:extLst>
          </p:cNvPr>
          <p:cNvPicPr>
            <a:picLocks noChangeAspect="1"/>
          </p:cNvPicPr>
          <p:nvPr/>
        </p:nvPicPr>
        <p:blipFill rotWithShape="1">
          <a:blip r:embed="rId3"/>
          <a:srcRect r="16276"/>
          <a:stretch/>
        </p:blipFill>
        <p:spPr>
          <a:xfrm flipH="1">
            <a:off x="3523488" y="10"/>
            <a:ext cx="8668512" cy="6857990"/>
          </a:xfrm>
          <a:prstGeom prst="rect">
            <a:avLst/>
          </a:prstGeom>
        </p:spPr>
      </p:pic>
      <p:sp>
        <p:nvSpPr>
          <p:cNvPr id="23" name="Rectangle 22">
            <a:extLst>
              <a:ext uri="{FF2B5EF4-FFF2-40B4-BE49-F238E27FC236}">
                <a16:creationId xmlns:a16="http://schemas.microsoft.com/office/drawing/2014/main" id="{52DE1008-20E7-F6CA-0AC9-7C66BD22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70ABB2-B102-F71C-D520-39B6DA7DA0E1}"/>
              </a:ext>
            </a:extLst>
          </p:cNvPr>
          <p:cNvSpPr>
            <a:spLocks noGrp="1"/>
          </p:cNvSpPr>
          <p:nvPr>
            <p:ph type="title"/>
          </p:nvPr>
        </p:nvSpPr>
        <p:spPr>
          <a:xfrm>
            <a:off x="477980" y="1122363"/>
            <a:ext cx="4707631" cy="3204134"/>
          </a:xfrm>
          <a:noFill/>
          <a:ln>
            <a:noFill/>
          </a:ln>
        </p:spPr>
        <p:txBody>
          <a:bodyPr vert="horz" lIns="91440" tIns="45720" rIns="91440" bIns="45720" rtlCol="0" anchor="b">
            <a:normAutofit/>
          </a:bodyPr>
          <a:lstStyle/>
          <a:p>
            <a:pPr algn="l"/>
            <a:r>
              <a:rPr lang="en-US" sz="4800" dirty="0">
                <a:solidFill>
                  <a:schemeClr val="tx1"/>
                </a:solidFill>
                <a:latin typeface="+mj-lt"/>
                <a:cs typeface="+mj-cs"/>
              </a:rPr>
              <a:t>Considerations for Drug Testing &amp; Child Welfare Case Planning</a:t>
            </a:r>
          </a:p>
        </p:txBody>
      </p:sp>
      <p:sp>
        <p:nvSpPr>
          <p:cNvPr id="25" name="Rectangle 24">
            <a:extLst>
              <a:ext uri="{FF2B5EF4-FFF2-40B4-BE49-F238E27FC236}">
                <a16:creationId xmlns:a16="http://schemas.microsoft.com/office/drawing/2014/main" id="{CBD15EA0-EA08-312B-3B1A-788FAC1C4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B4E0FED-0A46-C612-4B7F-3AC5BABDE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147CBB-E765-0AED-0EEB-DD5FB336C285}"/>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030567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A123A5F1-8131-C15B-04FA-796347155A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A568A6-D601-051E-C715-6B7D3CBA49B9}"/>
              </a:ext>
            </a:extLst>
          </p:cNvPr>
          <p:cNvSpPr>
            <a:spLocks noGrp="1"/>
          </p:cNvSpPr>
          <p:nvPr>
            <p:ph type="title"/>
          </p:nvPr>
        </p:nvSpPr>
        <p:spPr/>
        <p:txBody>
          <a:bodyPr vert="horz" lIns="91440" tIns="45720" rIns="91440" bIns="45720" rtlCol="0" anchor="ctr">
            <a:noAutofit/>
          </a:bodyPr>
          <a:lstStyle/>
          <a:p>
            <a:pPr algn="ctr"/>
            <a:r>
              <a:rPr lang="en-US" sz="4800" dirty="0"/>
              <a:t>Drug Testing in Child Welfare– </a:t>
            </a:r>
            <a:br>
              <a:rPr lang="en-US" sz="4800" dirty="0"/>
            </a:br>
            <a:r>
              <a:rPr lang="en-US" sz="4800" dirty="0"/>
              <a:t>What Does It Tell Us?</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F9C10896-EB31-12E1-4981-944CBE20B3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Large Group Discussion</a:t>
            </a:r>
          </a:p>
        </p:txBody>
      </p:sp>
    </p:spTree>
    <p:extLst>
      <p:ext uri="{BB962C8B-B14F-4D97-AF65-F5344CB8AC3E}">
        <p14:creationId xmlns:p14="http://schemas.microsoft.com/office/powerpoint/2010/main" val="220547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0" y="1"/>
            <a:ext cx="5543006" cy="6857999"/>
          </a:xfrm>
        </p:spPr>
        <p:txBody>
          <a:bodyPr lIns="91440" tIns="91440" rIns="91440" bIns="1005840"/>
          <a:lstStyle/>
          <a:p>
            <a:r>
              <a:rPr lang="en-US" sz="4000" dirty="0"/>
              <a:t>Important Considerations for Drug Testing in Child Welfare Settings</a:t>
            </a:r>
          </a:p>
        </p:txBody>
      </p:sp>
      <p:pic>
        <p:nvPicPr>
          <p:cNvPr id="36" name="Picture 35">
            <a:extLst>
              <a:ext uri="{FF2B5EF4-FFF2-40B4-BE49-F238E27FC236}">
                <a16:creationId xmlns:a16="http://schemas.microsoft.com/office/drawing/2014/main" id="{77B3CB86-2221-20C5-3935-2C84D3E94A65}"/>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1916350" y="4074156"/>
            <a:ext cx="1710306" cy="1710306"/>
          </a:xfrm>
        </p:spPr>
      </p:pic>
      <p:sp>
        <p:nvSpPr>
          <p:cNvPr id="3" name="Rectangle 2">
            <a:extLst>
              <a:ext uri="{FF2B5EF4-FFF2-40B4-BE49-F238E27FC236}">
                <a16:creationId xmlns:a16="http://schemas.microsoft.com/office/drawing/2014/main" id="{E3A7EDCA-8652-AFA3-7948-C5349C68ED08}"/>
              </a:ext>
              <a:ext uri="{C183D7F6-B498-43B3-948B-1728B52AA6E4}">
                <adec:decorative xmlns:adec="http://schemas.microsoft.com/office/drawing/2017/decorative" val="1"/>
              </a:ext>
            </a:extLst>
          </p:cNvPr>
          <p:cNvSpPr/>
          <p:nvPr/>
        </p:nvSpPr>
        <p:spPr>
          <a:xfrm>
            <a:off x="6277968" y="678314"/>
            <a:ext cx="5303520" cy="1643866"/>
          </a:xfrm>
          <a:prstGeom prst="rect">
            <a:avLst/>
          </a:prstGeom>
          <a:solidFill>
            <a:srgbClr val="156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1.">
            <a:extLst>
              <a:ext uri="{FF2B5EF4-FFF2-40B4-BE49-F238E27FC236}">
                <a16:creationId xmlns:a16="http://schemas.microsoft.com/office/drawing/2014/main" id="{E8FF302B-D98D-D796-1269-5E236EDB0531}"/>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7760" y="435241"/>
            <a:ext cx="1046372" cy="1046372"/>
          </a:xfrm>
          <a:prstGeom prst="rect">
            <a:avLst/>
          </a:prstGeom>
        </p:spPr>
      </p:pic>
      <p:sp>
        <p:nvSpPr>
          <p:cNvPr id="4" name="TextBox 3">
            <a:extLst>
              <a:ext uri="{FF2B5EF4-FFF2-40B4-BE49-F238E27FC236}">
                <a16:creationId xmlns:a16="http://schemas.microsoft.com/office/drawing/2014/main" id="{070A7A16-DAF0-4E32-32F8-67D762F3A0E2}"/>
              </a:ext>
            </a:extLst>
          </p:cNvPr>
          <p:cNvSpPr txBox="1"/>
          <p:nvPr/>
        </p:nvSpPr>
        <p:spPr>
          <a:xfrm>
            <a:off x="6705525" y="1093679"/>
            <a:ext cx="4702327" cy="830997"/>
          </a:xfrm>
          <a:prstGeom prst="rect">
            <a:avLst/>
          </a:prstGeom>
          <a:noFill/>
        </p:spPr>
        <p:txBody>
          <a:bodyPr wrap="square" rtlCol="0">
            <a:spAutoFit/>
          </a:bodyPr>
          <a:lstStyle/>
          <a:p>
            <a:pPr algn="r"/>
            <a:r>
              <a:rPr lang="en-US" sz="2400" dirty="0">
                <a:solidFill>
                  <a:schemeClr val="bg1"/>
                </a:solidFill>
              </a:rPr>
              <a:t>Costly and limited in ability to determine child safety and risk</a:t>
            </a:r>
          </a:p>
        </p:txBody>
      </p:sp>
      <p:sp>
        <p:nvSpPr>
          <p:cNvPr id="10" name="Rectangle 9">
            <a:extLst>
              <a:ext uri="{FF2B5EF4-FFF2-40B4-BE49-F238E27FC236}">
                <a16:creationId xmlns:a16="http://schemas.microsoft.com/office/drawing/2014/main" id="{7007C80C-4F81-0E87-295B-7295E39D1CA8}"/>
              </a:ext>
              <a:ext uri="{C183D7F6-B498-43B3-948B-1728B52AA6E4}">
                <adec:decorative xmlns:adec="http://schemas.microsoft.com/office/drawing/2017/decorative" val="1"/>
              </a:ext>
            </a:extLst>
          </p:cNvPr>
          <p:cNvSpPr/>
          <p:nvPr/>
        </p:nvSpPr>
        <p:spPr>
          <a:xfrm>
            <a:off x="6277968" y="2581587"/>
            <a:ext cx="5303520" cy="1643866"/>
          </a:xfrm>
          <a:prstGeom prst="rect">
            <a:avLst/>
          </a:prstGeom>
          <a:solidFill>
            <a:srgbClr val="0552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151D0D4-F0CD-9B9A-8D07-A49A8C8D1BD8}"/>
              </a:ext>
              <a:ext uri="{C183D7F6-B498-43B3-948B-1728B52AA6E4}">
                <adec:decorative xmlns:adec="http://schemas.microsoft.com/office/drawing/2017/decorative" val="1"/>
              </a:ext>
            </a:extLst>
          </p:cNvPr>
          <p:cNvSpPr/>
          <p:nvPr/>
        </p:nvSpPr>
        <p:spPr>
          <a:xfrm>
            <a:off x="6191853" y="2497689"/>
            <a:ext cx="713914" cy="6851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2.">
            <a:extLst>
              <a:ext uri="{FF2B5EF4-FFF2-40B4-BE49-F238E27FC236}">
                <a16:creationId xmlns:a16="http://schemas.microsoft.com/office/drawing/2014/main" id="{DAD9D578-C212-FB2E-DDB9-BADF6A6274EC}"/>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7760" y="2332325"/>
            <a:ext cx="1042416" cy="1042416"/>
          </a:xfrm>
          <a:prstGeom prst="rect">
            <a:avLst/>
          </a:prstGeom>
        </p:spPr>
      </p:pic>
      <p:sp>
        <p:nvSpPr>
          <p:cNvPr id="11" name="TextBox 10">
            <a:extLst>
              <a:ext uri="{FF2B5EF4-FFF2-40B4-BE49-F238E27FC236}">
                <a16:creationId xmlns:a16="http://schemas.microsoft.com/office/drawing/2014/main" id="{E1BED56E-5608-8418-DDE5-FD2212FD16F1}"/>
              </a:ext>
            </a:extLst>
          </p:cNvPr>
          <p:cNvSpPr txBox="1"/>
          <p:nvPr/>
        </p:nvSpPr>
        <p:spPr>
          <a:xfrm>
            <a:off x="6705525" y="2824230"/>
            <a:ext cx="4702328" cy="1200329"/>
          </a:xfrm>
          <a:prstGeom prst="rect">
            <a:avLst/>
          </a:prstGeom>
          <a:noFill/>
        </p:spPr>
        <p:txBody>
          <a:bodyPr wrap="square" rtlCol="0">
            <a:spAutoFit/>
          </a:bodyPr>
          <a:lstStyle/>
          <a:p>
            <a:pPr algn="r"/>
            <a:r>
              <a:rPr lang="en-US" sz="2400" dirty="0">
                <a:solidFill>
                  <a:schemeClr val="bg1"/>
                </a:solidFill>
              </a:rPr>
              <a:t>Overreliance on results for critical decision-making can result in harm to families</a:t>
            </a:r>
          </a:p>
        </p:txBody>
      </p:sp>
      <p:sp>
        <p:nvSpPr>
          <p:cNvPr id="15" name="Rectangle 14">
            <a:extLst>
              <a:ext uri="{FF2B5EF4-FFF2-40B4-BE49-F238E27FC236}">
                <a16:creationId xmlns:a16="http://schemas.microsoft.com/office/drawing/2014/main" id="{9174CF7B-27AF-D9D3-BE67-9C1B88AC348B}"/>
              </a:ext>
              <a:ext uri="{C183D7F6-B498-43B3-948B-1728B52AA6E4}">
                <adec:decorative xmlns:adec="http://schemas.microsoft.com/office/drawing/2017/decorative" val="1"/>
              </a:ext>
            </a:extLst>
          </p:cNvPr>
          <p:cNvSpPr/>
          <p:nvPr/>
        </p:nvSpPr>
        <p:spPr>
          <a:xfrm>
            <a:off x="6277968" y="4517958"/>
            <a:ext cx="5303520" cy="1631841"/>
          </a:xfrm>
          <a:prstGeom prst="rect">
            <a:avLst/>
          </a:prstGeom>
          <a:solidFill>
            <a:srgbClr val="306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83836FD-A50A-8630-C61A-1ECC805A7216}"/>
              </a:ext>
              <a:ext uri="{C183D7F6-B498-43B3-948B-1728B52AA6E4}">
                <adec:decorative xmlns:adec="http://schemas.microsoft.com/office/drawing/2017/decorative" val="1"/>
              </a:ext>
            </a:extLst>
          </p:cNvPr>
          <p:cNvSpPr/>
          <p:nvPr/>
        </p:nvSpPr>
        <p:spPr>
          <a:xfrm>
            <a:off x="6191853" y="4421943"/>
            <a:ext cx="713914" cy="6851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3.">
            <a:extLst>
              <a:ext uri="{FF2B5EF4-FFF2-40B4-BE49-F238E27FC236}">
                <a16:creationId xmlns:a16="http://schemas.microsoft.com/office/drawing/2014/main" id="{76BE0377-F2DF-BDB4-760B-60C49DA0507A}"/>
              </a:ext>
              <a:ext uri="{C183D7F6-B498-43B3-948B-1728B52AA6E4}">
                <adec:decorative xmlns:adec="http://schemas.microsoft.com/office/drawing/2017/decorative" val="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7760" y="4243316"/>
            <a:ext cx="1042416" cy="1042416"/>
          </a:xfrm>
          <a:prstGeom prst="rect">
            <a:avLst/>
          </a:prstGeom>
        </p:spPr>
      </p:pic>
      <p:sp>
        <p:nvSpPr>
          <p:cNvPr id="16" name="TextBox 15">
            <a:extLst>
              <a:ext uri="{FF2B5EF4-FFF2-40B4-BE49-F238E27FC236}">
                <a16:creationId xmlns:a16="http://schemas.microsoft.com/office/drawing/2014/main" id="{DE77AFF7-829C-D99B-E8E4-6FCBA69D3297}"/>
              </a:ext>
            </a:extLst>
          </p:cNvPr>
          <p:cNvSpPr txBox="1"/>
          <p:nvPr/>
        </p:nvSpPr>
        <p:spPr>
          <a:xfrm>
            <a:off x="6705525" y="4764523"/>
            <a:ext cx="4702328" cy="1200329"/>
          </a:xfrm>
          <a:prstGeom prst="rect">
            <a:avLst/>
          </a:prstGeom>
          <a:noFill/>
        </p:spPr>
        <p:txBody>
          <a:bodyPr wrap="square" rtlCol="0">
            <a:spAutoFit/>
          </a:bodyPr>
          <a:lstStyle/>
          <a:p>
            <a:pPr algn="r"/>
            <a:r>
              <a:rPr lang="en-US" sz="2400" dirty="0">
                <a:solidFill>
                  <a:schemeClr val="bg1"/>
                </a:solidFill>
              </a:rPr>
              <a:t>Absence of clear policies and procedures contributes to inconsistent practices</a:t>
            </a:r>
          </a:p>
        </p:txBody>
      </p:sp>
    </p:spTree>
    <p:extLst>
      <p:ext uri="{BB962C8B-B14F-4D97-AF65-F5344CB8AC3E}">
        <p14:creationId xmlns:p14="http://schemas.microsoft.com/office/powerpoint/2010/main" val="821150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8B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6E0-D868-C653-D139-9B129B906B53}"/>
              </a:ext>
            </a:extLst>
          </p:cNvPr>
          <p:cNvSpPr>
            <a:spLocks noGrp="1"/>
          </p:cNvSpPr>
          <p:nvPr>
            <p:ph type="title"/>
          </p:nvPr>
        </p:nvSpPr>
        <p:spPr>
          <a:xfrm>
            <a:off x="6913563" y="0"/>
            <a:ext cx="5278437" cy="2343150"/>
          </a:xfrm>
          <a:prstGeom prst="flowChartOffpageConnector">
            <a:avLst/>
          </a:prstGeom>
          <a:scene3d>
            <a:camera prst="orthographicFront"/>
            <a:lightRig rig="threePt" dir="t"/>
          </a:scene3d>
          <a:sp3d>
            <a:bevelT prst="angle"/>
          </a:sp3d>
        </p:spPr>
        <p:txBody>
          <a:bodyPr anchor="ctr" anchorCtr="0"/>
          <a:lstStyle/>
          <a:p>
            <a:r>
              <a:rPr lang="en-US" sz="3600" b="1" dirty="0">
                <a:latin typeface="+mj-lt"/>
              </a:rPr>
              <a:t>PRACTICE POINT 1</a:t>
            </a:r>
          </a:p>
        </p:txBody>
      </p:sp>
      <p:pic>
        <p:nvPicPr>
          <p:cNvPr id="6" name="Picture Placeholder 5" descr="Dad holds his little girl and points to something in the distance.">
            <a:extLst>
              <a:ext uri="{FF2B5EF4-FFF2-40B4-BE49-F238E27FC236}">
                <a16:creationId xmlns:a16="http://schemas.microsoft.com/office/drawing/2014/main" id="{0C809616-3EE0-C1C9-F168-E6374B67397D}"/>
              </a:ext>
            </a:extLst>
          </p:cNvPr>
          <p:cNvPicPr>
            <a:picLocks noGrp="1" noChangeAspect="1"/>
          </p:cNvPicPr>
          <p:nvPr>
            <p:ph type="pic" sz="quarter" idx="13"/>
          </p:nvPr>
        </p:nvPicPr>
        <p:blipFill>
          <a:blip r:embed="rId3"/>
          <a:srcRect l="9500" r="9500"/>
          <a:stretch>
            <a:fillRect/>
          </a:stretch>
        </p:blipFill>
        <p:spPr/>
      </p:pic>
      <p:sp>
        <p:nvSpPr>
          <p:cNvPr id="5" name="TextBox 4">
            <a:extLst>
              <a:ext uri="{FF2B5EF4-FFF2-40B4-BE49-F238E27FC236}">
                <a16:creationId xmlns:a16="http://schemas.microsoft.com/office/drawing/2014/main" id="{455902B4-A08A-DC39-C8C9-B670A443AE34}"/>
              </a:ext>
            </a:extLst>
          </p:cNvPr>
          <p:cNvSpPr txBox="1"/>
          <p:nvPr/>
        </p:nvSpPr>
        <p:spPr>
          <a:xfrm>
            <a:off x="7483365" y="2743201"/>
            <a:ext cx="4288221" cy="3216265"/>
          </a:xfrm>
          <a:prstGeom prst="rect">
            <a:avLst/>
          </a:prstGeom>
          <a:noFill/>
        </p:spPr>
        <p:txBody>
          <a:bodyPr wrap="square" rtlCol="0">
            <a:spAutoFit/>
          </a:bodyPr>
          <a:lstStyle/>
          <a:p>
            <a:pPr>
              <a:lnSpc>
                <a:spcPct val="150000"/>
              </a:lnSpc>
              <a:spcBef>
                <a:spcPts val="600"/>
              </a:spcBef>
              <a:spcAft>
                <a:spcPts val="600"/>
              </a:spcAft>
            </a:pPr>
            <a:r>
              <a:rPr lang="en-US" sz="2400" b="1" dirty="0">
                <a:solidFill>
                  <a:schemeClr val="bg1"/>
                </a:solidFill>
              </a:rPr>
              <a:t>Drug testing is just one tool used to guide case planning and permanency decisions with families affected by SUDs.</a:t>
            </a:r>
          </a:p>
          <a:p>
            <a:endParaRPr lang="en-US" dirty="0"/>
          </a:p>
        </p:txBody>
      </p:sp>
    </p:spTree>
    <p:extLst>
      <p:ext uri="{BB962C8B-B14F-4D97-AF65-F5344CB8AC3E}">
        <p14:creationId xmlns:p14="http://schemas.microsoft.com/office/powerpoint/2010/main" val="70459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556254" cy="6858000"/>
          </a:xfrm>
          <a:solidFill>
            <a:schemeClr val="tx2"/>
          </a:solidFill>
        </p:spPr>
        <p:txBody>
          <a:bodyPr>
            <a:normAutofit/>
          </a:bodyPr>
          <a:lstStyle/>
          <a:p>
            <a:r>
              <a:rPr lang="en-US" sz="5400" dirty="0">
                <a:latin typeface="+mj-lt"/>
                <a:cs typeface="Arial" panose="020B0604020202020204" pitchFamily="34" charset="0"/>
              </a:rPr>
              <a:t>Learning Objectives</a:t>
            </a:r>
            <a:endParaRPr lang="en-US" sz="5400" dirty="0">
              <a:latin typeface="+mj-lt"/>
            </a:endParaRPr>
          </a:p>
        </p:txBody>
      </p:sp>
      <p:sp>
        <p:nvSpPr>
          <p:cNvPr id="5" name="Content Placeholder 4">
            <a:extLst>
              <a:ext uri="{FF2B5EF4-FFF2-40B4-BE49-F238E27FC236}">
                <a16:creationId xmlns:a16="http://schemas.microsoft.com/office/drawing/2014/main" id="{B6518434-2EE5-2E1C-D916-D224E9304953}"/>
              </a:ext>
            </a:extLst>
          </p:cNvPr>
          <p:cNvSpPr>
            <a:spLocks noGrp="1"/>
          </p:cNvSpPr>
          <p:nvPr>
            <p:ph sz="quarter" idx="13"/>
          </p:nvPr>
        </p:nvSpPr>
        <p:spPr>
          <a:xfrm>
            <a:off x="4193177" y="208644"/>
            <a:ext cx="7589520" cy="843779"/>
          </a:xfrm>
          <a:solidFill>
            <a:schemeClr val="accent1"/>
          </a:solidFill>
        </p:spPr>
        <p:txBody>
          <a:bodyPr/>
          <a:lstStyle/>
          <a:p>
            <a:pPr>
              <a:lnSpc>
                <a:spcPct val="100000"/>
              </a:lnSpc>
              <a:spcBef>
                <a:spcPts val="0"/>
              </a:spcBef>
            </a:pPr>
            <a:r>
              <a:rPr lang="en-US" sz="2400" dirty="0"/>
              <a:t>After completing this training, </a:t>
            </a:r>
          </a:p>
          <a:p>
            <a:pPr>
              <a:lnSpc>
                <a:spcPct val="100000"/>
              </a:lnSpc>
              <a:spcBef>
                <a:spcPts val="0"/>
              </a:spcBef>
            </a:pPr>
            <a:r>
              <a:rPr lang="en-US" sz="2400" dirty="0"/>
              <a:t>child welfare workers will:</a:t>
            </a:r>
          </a:p>
        </p:txBody>
      </p:sp>
      <p:sp>
        <p:nvSpPr>
          <p:cNvPr id="2" name="Content Placeholder 1">
            <a:extLst>
              <a:ext uri="{FF2B5EF4-FFF2-40B4-BE49-F238E27FC236}">
                <a16:creationId xmlns:a16="http://schemas.microsoft.com/office/drawing/2014/main" id="{2E882586-75DE-2E53-1467-B5892C15AEF5}"/>
              </a:ext>
            </a:extLst>
          </p:cNvPr>
          <p:cNvSpPr>
            <a:spLocks noGrp="1"/>
          </p:cNvSpPr>
          <p:nvPr>
            <p:ph sz="quarter" idx="21"/>
          </p:nvPr>
        </p:nvSpPr>
        <p:spPr>
          <a:xfrm>
            <a:off x="4193177" y="1241946"/>
            <a:ext cx="7843837" cy="5098563"/>
          </a:xfrm>
        </p:spPr>
        <p:txBody>
          <a:bodyPr/>
          <a:lstStyle/>
          <a:p>
            <a:pPr lvl="0"/>
            <a:r>
              <a:rPr lang="en-US" sz="1800" spc="-30"/>
              <a:t>Differentiate between safety and risk factors for families affected by parental substance use</a:t>
            </a:r>
          </a:p>
          <a:p>
            <a:pPr lvl="0"/>
            <a:r>
              <a:rPr lang="en-US" sz="1800" spc="-30"/>
              <a:t>Assess for child safety with knowledge of specific indicators related to the child, parent/family, and the home environment</a:t>
            </a:r>
          </a:p>
          <a:p>
            <a:pPr lvl="0"/>
            <a:r>
              <a:rPr lang="en-US" sz="1800" spc="-30"/>
              <a:t>Define, identify, and promote caregiver protective capacities and protective factors with knowledge of how these serve to mitigate identified safety threats</a:t>
            </a:r>
          </a:p>
          <a:p>
            <a:pPr lvl="0"/>
            <a:r>
              <a:rPr lang="en-US" sz="1800" spc="-30"/>
              <a:t>Use safety and risk assessments to inform safety planning with clear and actionable steps to increase child safety and family unification whenever possible</a:t>
            </a:r>
          </a:p>
          <a:p>
            <a:pPr lvl="0"/>
            <a:r>
              <a:rPr lang="en-US" sz="1800" spc="-30"/>
              <a:t>Identify, plan, and respond to a parent’s potential return to use with knowledge of recovery management plans to support parental stabilization</a:t>
            </a:r>
          </a:p>
          <a:p>
            <a:pPr lvl="0"/>
            <a:r>
              <a:rPr lang="en-US" sz="1800" spc="-30"/>
              <a:t>Understand the limitations of drug testing with knowledge of best practice considerations for use in child welfare settings</a:t>
            </a:r>
          </a:p>
          <a:p>
            <a:pPr lvl="0"/>
            <a:r>
              <a:rPr lang="en-US" sz="1800" spc="-30"/>
              <a:t>Advocate for improvements to quality family time to support reunification goals and objectives</a:t>
            </a:r>
          </a:p>
          <a:p>
            <a:pPr lvl="0"/>
            <a:r>
              <a:rPr lang="en-US" sz="1800" spc="-30"/>
              <a:t>Identify, plan, and determine family readiness for case closure with coordination of aftercare services and supports</a:t>
            </a:r>
          </a:p>
        </p:txBody>
      </p:sp>
    </p:spTree>
    <p:extLst>
      <p:ext uri="{BB962C8B-B14F-4D97-AF65-F5344CB8AC3E}">
        <p14:creationId xmlns:p14="http://schemas.microsoft.com/office/powerpoint/2010/main" val="2365998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A4B3"/>
        </a:solidFill>
        <a:effectLst/>
      </p:bgPr>
    </p:bg>
    <p:spTree>
      <p:nvGrpSpPr>
        <p:cNvPr id="1" name="">
          <a:extLst>
            <a:ext uri="{FF2B5EF4-FFF2-40B4-BE49-F238E27FC236}">
              <a16:creationId xmlns:a16="http://schemas.microsoft.com/office/drawing/2014/main" id="{B9768576-05F8-1FDC-4E07-670E110A1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B6A0C-6744-1BC8-788F-6B318D221CE4}"/>
              </a:ext>
            </a:extLst>
          </p:cNvPr>
          <p:cNvSpPr>
            <a:spLocks noGrp="1"/>
          </p:cNvSpPr>
          <p:nvPr>
            <p:ph type="title"/>
          </p:nvPr>
        </p:nvSpPr>
        <p:spPr>
          <a:xfrm>
            <a:off x="0" y="0"/>
            <a:ext cx="5278437" cy="2343150"/>
          </a:xfrm>
          <a:prstGeom prst="flowChartOffpageConnector">
            <a:avLst/>
          </a:prstGeom>
          <a:solidFill>
            <a:schemeClr val="accent2">
              <a:lumMod val="75000"/>
            </a:schemeClr>
          </a:solidFill>
          <a:scene3d>
            <a:camera prst="orthographicFront"/>
            <a:lightRig rig="threePt" dir="t"/>
          </a:scene3d>
          <a:sp3d>
            <a:bevelT prst="angle"/>
          </a:sp3d>
        </p:spPr>
        <p:txBody>
          <a:bodyPr anchor="ctr" anchorCtr="0"/>
          <a:lstStyle/>
          <a:p>
            <a:r>
              <a:rPr lang="en-US" sz="3600" b="1" dirty="0">
                <a:latin typeface="+mj-lt"/>
              </a:rPr>
              <a:t>PRACTICE POINT 2</a:t>
            </a:r>
          </a:p>
        </p:txBody>
      </p:sp>
      <p:pic>
        <p:nvPicPr>
          <p:cNvPr id="6" name="Picture Placeholder 5">
            <a:extLst>
              <a:ext uri="{FF2B5EF4-FFF2-40B4-BE49-F238E27FC236}">
                <a16:creationId xmlns:a16="http://schemas.microsoft.com/office/drawing/2014/main" id="{E30826C7-380F-ABC8-1367-A7AB1F85D41A}"/>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3420" r="20576"/>
          <a:stretch/>
        </p:blipFill>
        <p:spPr>
          <a:xfrm>
            <a:off x="5278437" y="0"/>
            <a:ext cx="6913563" cy="6858000"/>
          </a:xfrm>
        </p:spPr>
      </p:pic>
      <p:sp>
        <p:nvSpPr>
          <p:cNvPr id="4" name="TextBox 3">
            <a:extLst>
              <a:ext uri="{FF2B5EF4-FFF2-40B4-BE49-F238E27FC236}">
                <a16:creationId xmlns:a16="http://schemas.microsoft.com/office/drawing/2014/main" id="{55F608B3-F5A6-6763-CE15-3AF050B7D9B8}"/>
              </a:ext>
            </a:extLst>
          </p:cNvPr>
          <p:cNvSpPr txBox="1"/>
          <p:nvPr/>
        </p:nvSpPr>
        <p:spPr>
          <a:xfrm>
            <a:off x="491359" y="2708666"/>
            <a:ext cx="4659085" cy="3216265"/>
          </a:xfrm>
          <a:prstGeom prst="rect">
            <a:avLst/>
          </a:prstGeom>
          <a:noFill/>
        </p:spPr>
        <p:txBody>
          <a:bodyPr wrap="square" rtlCol="0">
            <a:spAutoFit/>
          </a:bodyPr>
          <a:lstStyle/>
          <a:p>
            <a:pPr>
              <a:lnSpc>
                <a:spcPct val="150000"/>
              </a:lnSpc>
              <a:spcBef>
                <a:spcPts val="600"/>
              </a:spcBef>
              <a:spcAft>
                <a:spcPts val="600"/>
              </a:spcAft>
            </a:pPr>
            <a:r>
              <a:rPr lang="en-US" sz="2400" b="1" dirty="0">
                <a:solidFill>
                  <a:schemeClr val="bg1"/>
                </a:solidFill>
              </a:rPr>
              <a:t>Drug testing can provide a chance to discuss a parent’s substance use and motivate them to follow their case plans and engage in treatment.</a:t>
            </a:r>
          </a:p>
          <a:p>
            <a:endParaRPr lang="en-US" dirty="0"/>
          </a:p>
        </p:txBody>
      </p:sp>
    </p:spTree>
    <p:extLst>
      <p:ext uri="{BB962C8B-B14F-4D97-AF65-F5344CB8AC3E}">
        <p14:creationId xmlns:p14="http://schemas.microsoft.com/office/powerpoint/2010/main" val="1631111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7A6C5"/>
        </a:solidFill>
        <a:effectLst/>
      </p:bgPr>
    </p:bg>
    <p:spTree>
      <p:nvGrpSpPr>
        <p:cNvPr id="1" name="">
          <a:extLst>
            <a:ext uri="{FF2B5EF4-FFF2-40B4-BE49-F238E27FC236}">
              <a16:creationId xmlns:a16="http://schemas.microsoft.com/office/drawing/2014/main" id="{50C69504-08EB-71B2-42CE-3CFC85FC4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2D558-E4E0-8EAE-67DC-118D3C2295A4}"/>
              </a:ext>
            </a:extLst>
          </p:cNvPr>
          <p:cNvSpPr>
            <a:spLocks noGrp="1"/>
          </p:cNvSpPr>
          <p:nvPr>
            <p:ph type="title"/>
          </p:nvPr>
        </p:nvSpPr>
        <p:spPr>
          <a:xfrm>
            <a:off x="6913563" y="0"/>
            <a:ext cx="5278437" cy="2343150"/>
          </a:xfrm>
          <a:prstGeom prst="flowChartOffpageConnector">
            <a:avLst/>
          </a:prstGeom>
          <a:solidFill>
            <a:schemeClr val="accent3"/>
          </a:solidFill>
          <a:scene3d>
            <a:camera prst="orthographicFront"/>
            <a:lightRig rig="threePt" dir="t"/>
          </a:scene3d>
          <a:sp3d>
            <a:bevelT prst="angle"/>
          </a:sp3d>
        </p:spPr>
        <p:txBody>
          <a:bodyPr anchor="ctr" anchorCtr="0"/>
          <a:lstStyle/>
          <a:p>
            <a:r>
              <a:rPr lang="en-US" sz="3600" b="1" dirty="0">
                <a:latin typeface="+mj-lt"/>
              </a:rPr>
              <a:t>PRACTICE POINT 3</a:t>
            </a:r>
          </a:p>
        </p:txBody>
      </p:sp>
      <p:pic>
        <p:nvPicPr>
          <p:cNvPr id="6" name="Picture Placeholder 5">
            <a:extLst>
              <a:ext uri="{FF2B5EF4-FFF2-40B4-BE49-F238E27FC236}">
                <a16:creationId xmlns:a16="http://schemas.microsoft.com/office/drawing/2014/main" id="{1AA6EE47-854E-65D1-2A43-2686790633B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1663" r="11663"/>
          <a:stretch/>
        </p:blipFill>
        <p:spPr/>
      </p:pic>
      <p:sp>
        <p:nvSpPr>
          <p:cNvPr id="4" name="TextBox 3">
            <a:extLst>
              <a:ext uri="{FF2B5EF4-FFF2-40B4-BE49-F238E27FC236}">
                <a16:creationId xmlns:a16="http://schemas.microsoft.com/office/drawing/2014/main" id="{9FF4937A-7263-81C8-015C-59E70A3E4309}"/>
              </a:ext>
            </a:extLst>
          </p:cNvPr>
          <p:cNvSpPr txBox="1"/>
          <p:nvPr/>
        </p:nvSpPr>
        <p:spPr>
          <a:xfrm>
            <a:off x="7475674" y="2708666"/>
            <a:ext cx="4154213" cy="3216265"/>
          </a:xfrm>
          <a:prstGeom prst="rect">
            <a:avLst/>
          </a:prstGeom>
          <a:noFill/>
        </p:spPr>
        <p:txBody>
          <a:bodyPr wrap="square" rtlCol="0">
            <a:spAutoFit/>
          </a:bodyPr>
          <a:lstStyle/>
          <a:p>
            <a:pPr>
              <a:lnSpc>
                <a:spcPct val="150000"/>
              </a:lnSpc>
              <a:spcBef>
                <a:spcPts val="600"/>
              </a:spcBef>
              <a:spcAft>
                <a:spcPts val="600"/>
              </a:spcAft>
            </a:pPr>
            <a:r>
              <a:rPr lang="en-US" sz="2400" b="1" dirty="0">
                <a:solidFill>
                  <a:schemeClr val="bg1"/>
                </a:solidFill>
              </a:rPr>
              <a:t>A strength-based motivational approach to engaging families supports the well-being of children and families.</a:t>
            </a:r>
          </a:p>
          <a:p>
            <a:endParaRPr lang="en-US" dirty="0"/>
          </a:p>
        </p:txBody>
      </p:sp>
    </p:spTree>
    <p:extLst>
      <p:ext uri="{BB962C8B-B14F-4D97-AF65-F5344CB8AC3E}">
        <p14:creationId xmlns:p14="http://schemas.microsoft.com/office/powerpoint/2010/main" val="1017663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DA493-287D-3237-AAC0-87AB953BC35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36FE4DC-6BCD-8C51-A062-A6DAA08456CE}"/>
              </a:ext>
              <a:ext uri="{C183D7F6-B498-43B3-948B-1728B52AA6E4}">
                <adec:decorative xmlns:adec="http://schemas.microsoft.com/office/drawing/2017/decorative" val="1"/>
              </a:ext>
            </a:extLst>
          </p:cNvPr>
          <p:cNvPicPr>
            <a:picLocks noChangeAspect="1"/>
          </p:cNvPicPr>
          <p:nvPr/>
        </p:nvPicPr>
        <p:blipFill>
          <a:blip r:embed="rId3"/>
          <a:srcRect t="1351" b="1351"/>
          <a:stretch/>
        </p:blipFill>
        <p:spPr>
          <a:xfrm flipH="1">
            <a:off x="1" y="10"/>
            <a:ext cx="9669642" cy="6857990"/>
          </a:xfrm>
          <a:prstGeom prst="rect">
            <a:avLst/>
          </a:prstGeom>
        </p:spPr>
      </p:pic>
      <p:sp>
        <p:nvSpPr>
          <p:cNvPr id="37" name="Rectangle 3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CE606D-5E03-930F-AF30-7875B3406203}"/>
              </a:ext>
            </a:extLst>
          </p:cNvPr>
          <p:cNvSpPr>
            <a:spLocks noGrp="1"/>
          </p:cNvSpPr>
          <p:nvPr>
            <p:ph type="title"/>
          </p:nvPr>
        </p:nvSpPr>
        <p:spPr>
          <a:xfrm>
            <a:off x="6790544" y="1199213"/>
            <a:ext cx="4935179" cy="3657600"/>
          </a:xfrm>
          <a:noFill/>
        </p:spPr>
        <p:txBody>
          <a:bodyPr vert="horz" lIns="91440" tIns="45720" rIns="91440" bIns="45720" rtlCol="0" anchor="b">
            <a:noAutofit/>
          </a:bodyPr>
          <a:lstStyle/>
          <a:p>
            <a:pPr algn="l"/>
            <a:r>
              <a:rPr lang="en-US" sz="4800" dirty="0">
                <a:solidFill>
                  <a:schemeClr val="tx1"/>
                </a:solidFill>
                <a:latin typeface="+mj-lt"/>
                <a:cs typeface="+mj-cs"/>
              </a:rPr>
              <a:t>Considerations for Quality Family Time for Families Affected by Substance Use Disorders</a:t>
            </a:r>
          </a:p>
        </p:txBody>
      </p:sp>
      <p:cxnSp>
        <p:nvCxnSpPr>
          <p:cNvPr id="2" name="Straight Connector 1">
            <a:extLst>
              <a:ext uri="{FF2B5EF4-FFF2-40B4-BE49-F238E27FC236}">
                <a16:creationId xmlns:a16="http://schemas.microsoft.com/office/drawing/2014/main" id="{FF0C07F5-DD54-438E-9E57-92512C65AFF9}"/>
              </a:ext>
              <a:ext uri="{C183D7F6-B498-43B3-948B-1728B52AA6E4}">
                <adec:decorative xmlns:adec="http://schemas.microsoft.com/office/drawing/2017/decorative" val="1"/>
              </a:ext>
            </a:extLst>
          </p:cNvPr>
          <p:cNvCxnSpPr/>
          <p:nvPr/>
        </p:nvCxnSpPr>
        <p:spPr>
          <a:xfrm>
            <a:off x="6926444" y="4871803"/>
            <a:ext cx="4483084" cy="0"/>
          </a:xfrm>
          <a:prstGeom prst="line">
            <a:avLst/>
          </a:prstGeom>
          <a:ln w="28575">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4825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B710E0F-3F7B-A119-C6CA-937B227C9E9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B10414-8DBC-7A00-958E-F2DE8C354274}"/>
              </a:ext>
            </a:extLst>
          </p:cNvPr>
          <p:cNvSpPr>
            <a:spLocks noGrp="1"/>
          </p:cNvSpPr>
          <p:nvPr>
            <p:ph type="title"/>
          </p:nvPr>
        </p:nvSpPr>
        <p:spPr>
          <a:xfrm>
            <a:off x="300304" y="577516"/>
            <a:ext cx="3766365" cy="5715001"/>
          </a:xfrm>
          <a:prstGeom prst="rect">
            <a:avLst/>
          </a:prstGeom>
          <a:solidFill>
            <a:schemeClr val="tx1">
              <a:alpha val="22000"/>
            </a:schemeClr>
          </a:solidFill>
          <a:ln>
            <a:noFill/>
          </a:ln>
          <a:effectLst/>
        </p:spPr>
        <p:txBody>
          <a:bodyPr vert="horz" lIns="91440" tIns="45720" rIns="91440" bIns="45720" rtlCol="0" anchor="ctr">
            <a:normAutofit/>
          </a:bodyPr>
          <a:lstStyle/>
          <a:p>
            <a:pPr algn="l"/>
            <a:r>
              <a:rPr lang="en-US" dirty="0">
                <a:solidFill>
                  <a:schemeClr val="bg1"/>
                </a:solidFill>
                <a:latin typeface="+mj-lt"/>
                <a:cs typeface="+mj-cs"/>
              </a:rPr>
              <a:t>Visitation or Family Time</a:t>
            </a:r>
            <a:r>
              <a:rPr lang="en-US" sz="3200" dirty="0">
                <a:solidFill>
                  <a:schemeClr val="bg1"/>
                </a:solidFill>
                <a:latin typeface="+mj-lt"/>
                <a:cs typeface="+mj-cs"/>
              </a:rPr>
              <a:t>—</a:t>
            </a:r>
            <a:r>
              <a:rPr lang="en-US" dirty="0">
                <a:solidFill>
                  <a:schemeClr val="bg1"/>
                </a:solidFill>
                <a:latin typeface="+mj-lt"/>
                <a:cs typeface="+mj-cs"/>
              </a:rPr>
              <a:t>What’s the Difference?</a:t>
            </a:r>
          </a:p>
        </p:txBody>
      </p:sp>
      <p:pic>
        <p:nvPicPr>
          <p:cNvPr id="2" name="Picture Placeholder 10">
            <a:extLst>
              <a:ext uri="{FF2B5EF4-FFF2-40B4-BE49-F238E27FC236}">
                <a16:creationId xmlns:a16="http://schemas.microsoft.com/office/drawing/2014/main" id="{B6654AE8-C38F-73C4-4EDF-F73CC83EDA4C}"/>
              </a:ext>
              <a:ext uri="{C183D7F6-B498-43B3-948B-1728B52AA6E4}">
                <adec:decorative xmlns:adec="http://schemas.microsoft.com/office/drawing/2017/decorative" val="1"/>
              </a:ext>
            </a:extLst>
          </p:cNvPr>
          <p:cNvPicPr>
            <a:picLocks noChangeAspect="1"/>
          </p:cNvPicPr>
          <p:nvPr/>
        </p:nvPicPr>
        <p:blipFill>
          <a:blip r:embed="rId3"/>
          <a:srcRect l="1072" r="1072"/>
          <a:stretch/>
        </p:blipFill>
        <p:spPr>
          <a:xfrm>
            <a:off x="3727263" y="669279"/>
            <a:ext cx="8138636" cy="5519443"/>
          </a:xfrm>
          <a:prstGeom prst="rect">
            <a:avLst/>
          </a:prstGeom>
          <a:solidFill>
            <a:srgbClr val="FFFFFF">
              <a:shade val="85000"/>
            </a:srgbClr>
          </a:solidFill>
          <a:ln w="1905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13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0" y="1"/>
            <a:ext cx="3607152" cy="6858000"/>
          </a:xfrm>
          <a:prstGeom prst="rect">
            <a:avLst/>
          </a:prstGeom>
          <a:gradFill>
            <a:gsLst>
              <a:gs pos="0">
                <a:schemeClr val="accent2">
                  <a:lumMod val="75000"/>
                </a:schemeClr>
              </a:gs>
              <a:gs pos="70000">
                <a:srgbClr val="0B5576"/>
              </a:gs>
              <a:gs pos="18000">
                <a:schemeClr val="accent2">
                  <a:lumMod val="75000"/>
                </a:schemeClr>
              </a:gs>
              <a:gs pos="100000">
                <a:schemeClr val="tx2"/>
              </a:gs>
            </a:gsLst>
            <a:lin ang="5400000" scaled="1"/>
          </a:gradFill>
        </p:spPr>
        <p:txBody>
          <a:bodyPr vert="horz" lIns="0" tIns="0" rIns="0" bIns="548640" rtlCol="0" anchor="ctr">
            <a:normAutofit/>
          </a:bodyPr>
          <a:lstStyle/>
          <a:p>
            <a:r>
              <a:rPr lang="en-US" kern="1200" dirty="0">
                <a:latin typeface="+mj-lt"/>
                <a:ea typeface="+mj-ea"/>
                <a:cs typeface="+mj-cs"/>
                <a:sym typeface="Helvetica Light"/>
              </a:rPr>
              <a:t>F</a:t>
            </a:r>
            <a:r>
              <a:rPr lang="en-US" dirty="0">
                <a:sym typeface="Helvetica Light"/>
              </a:rPr>
              <a:t>requent &amp; Meaningful Family Time</a:t>
            </a:r>
            <a:endParaRPr lang="en-US" kern="1200" dirty="0">
              <a:latin typeface="+mj-lt"/>
              <a:ea typeface="+mj-ea"/>
              <a:cs typeface="+mj-cs"/>
            </a:endParaRP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4991667" y="169241"/>
            <a:ext cx="2521005" cy="822960"/>
          </a:xfrm>
          <a:prstGeom prst="roundRect">
            <a:avLst/>
          </a:prstGeom>
          <a:solidFill>
            <a:schemeClr val="bg1">
              <a:alpha val="79000"/>
            </a:schemeClr>
          </a:solidFill>
        </p:spPr>
        <p:txBody>
          <a:bodyPr/>
          <a:lstStyle/>
          <a:p>
            <a:pPr marL="0" lvl="1">
              <a:lnSpc>
                <a:spcPct val="100000"/>
              </a:lnSpc>
              <a:spcBef>
                <a:spcPts val="600"/>
              </a:spcBef>
              <a:spcAft>
                <a:spcPts val="600"/>
              </a:spcAft>
            </a:pPr>
            <a:r>
              <a:rPr lang="en-US" sz="1800" b="1" dirty="0">
                <a:sym typeface="Helvetica Light"/>
              </a:rPr>
              <a:t>A greater likelihood of reunification</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3781053" y="1386473"/>
            <a:ext cx="3210298" cy="1137651"/>
          </a:xfrm>
          <a:prstGeom prst="roundRect">
            <a:avLst/>
          </a:prstGeom>
          <a:solidFill>
            <a:schemeClr val="bg1">
              <a:alpha val="79000"/>
            </a:schemeClr>
          </a:solidFill>
        </p:spPr>
        <p:txBody>
          <a:bodyPr lIns="91440" rIns="822960"/>
          <a:lstStyle/>
          <a:p>
            <a:pPr algn="l">
              <a:spcBef>
                <a:spcPts val="0"/>
              </a:spcBef>
            </a:pPr>
            <a:r>
              <a:rPr lang="en-US" sz="1800" b="1">
                <a:sym typeface="Helvetica Light"/>
              </a:rPr>
              <a:t>Reduced negative effects of family separation</a:t>
            </a:r>
            <a:endParaRPr lang="en-US" sz="1800" b="1"/>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8379548" y="3733412"/>
            <a:ext cx="3657554" cy="1846423"/>
          </a:xfrm>
          <a:prstGeom prst="roundRect">
            <a:avLst/>
          </a:prstGeom>
          <a:solidFill>
            <a:schemeClr val="bg1">
              <a:alpha val="79000"/>
            </a:schemeClr>
          </a:solidFill>
          <a:ln>
            <a:noFill/>
          </a:ln>
        </p:spPr>
        <p:txBody>
          <a:bodyPr lIns="0" rIns="91440" anchor="b" anchorCtr="0"/>
          <a:lstStyle/>
          <a:p>
            <a:pPr marL="1258888" lvl="1" indent="14288" algn="r">
              <a:lnSpc>
                <a:spcPct val="100000"/>
              </a:lnSpc>
              <a:spcBef>
                <a:spcPts val="0"/>
              </a:spcBef>
            </a:pPr>
            <a:r>
              <a:rPr lang="en-US" sz="1800" b="1">
                <a:sym typeface="Helvetica Light"/>
              </a:rPr>
              <a:t>Expedited permanency </a:t>
            </a:r>
          </a:p>
          <a:p>
            <a:pPr marL="1258888" lvl="1" indent="14288" algn="r">
              <a:lnSpc>
                <a:spcPct val="100000"/>
              </a:lnSpc>
              <a:spcBef>
                <a:spcPts val="0"/>
              </a:spcBef>
            </a:pPr>
            <a:r>
              <a:rPr lang="en-US" sz="1800" b="1">
                <a:sym typeface="Helvetica Light"/>
              </a:rPr>
              <a:t>and/or </a:t>
            </a:r>
          </a:p>
          <a:p>
            <a:pPr marL="1258888" lvl="1" indent="14288" algn="r">
              <a:lnSpc>
                <a:spcPct val="100000"/>
              </a:lnSpc>
              <a:spcBef>
                <a:spcPts val="0"/>
              </a:spcBef>
            </a:pPr>
            <a:r>
              <a:rPr lang="en-US" sz="1800" b="1">
                <a:sym typeface="Helvetica Light"/>
              </a:rPr>
              <a:t>reduced time </a:t>
            </a:r>
          </a:p>
          <a:p>
            <a:pPr marL="0" lvl="1" algn="r">
              <a:lnSpc>
                <a:spcPct val="100000"/>
              </a:lnSpc>
              <a:spcBef>
                <a:spcPts val="0"/>
              </a:spcBef>
            </a:pPr>
            <a:r>
              <a:rPr lang="en-US" sz="1800" b="1">
                <a:sym typeface="Helvetica Light"/>
              </a:rPr>
              <a:t>in out-of-home care</a:t>
            </a:r>
          </a:p>
        </p:txBody>
      </p:sp>
      <p:sp>
        <p:nvSpPr>
          <p:cNvPr id="7" name="Content Placeholder 6">
            <a:extLst>
              <a:ext uri="{FF2B5EF4-FFF2-40B4-BE49-F238E27FC236}">
                <a16:creationId xmlns:a16="http://schemas.microsoft.com/office/drawing/2014/main" id="{7092AC36-1A75-2D3A-5718-327E6CBC5476}"/>
              </a:ext>
            </a:extLst>
          </p:cNvPr>
          <p:cNvSpPr>
            <a:spLocks noGrp="1"/>
          </p:cNvSpPr>
          <p:nvPr>
            <p:ph sz="quarter" idx="14"/>
          </p:nvPr>
        </p:nvSpPr>
        <p:spPr>
          <a:xfrm>
            <a:off x="8481988" y="5792219"/>
            <a:ext cx="3135391" cy="822960"/>
          </a:xfrm>
          <a:prstGeom prst="roundRect">
            <a:avLst/>
          </a:prstGeom>
          <a:solidFill>
            <a:schemeClr val="bg1">
              <a:alpha val="79000"/>
            </a:schemeClr>
          </a:solidFill>
          <a:ln>
            <a:noFill/>
          </a:ln>
        </p:spPr>
        <p:txBody>
          <a:bodyPr lIns="0" rIns="91440"/>
          <a:lstStyle/>
          <a:p>
            <a:pPr marL="0" lvl="1" indent="14288" algn="r">
              <a:lnSpc>
                <a:spcPct val="100000"/>
              </a:lnSpc>
              <a:spcBef>
                <a:spcPts val="0"/>
              </a:spcBef>
            </a:pPr>
            <a:r>
              <a:rPr lang="en-US" sz="1800" b="1">
                <a:sym typeface="Helvetica Light"/>
              </a:rPr>
              <a:t>Decreased likelihood of </a:t>
            </a:r>
          </a:p>
          <a:p>
            <a:pPr marL="0" lvl="1" indent="14288" algn="r">
              <a:lnSpc>
                <a:spcPct val="100000"/>
              </a:lnSpc>
              <a:spcBef>
                <a:spcPts val="0"/>
              </a:spcBef>
            </a:pPr>
            <a:r>
              <a:rPr lang="en-US" sz="1800" b="1">
                <a:sym typeface="Helvetica Light"/>
              </a:rPr>
              <a:t>re-entry into out-of-home care post reunification</a:t>
            </a:r>
          </a:p>
        </p:txBody>
      </p:sp>
      <p:sp>
        <p:nvSpPr>
          <p:cNvPr id="16" name="Arrow: Bent 15">
            <a:extLst>
              <a:ext uri="{FF2B5EF4-FFF2-40B4-BE49-F238E27FC236}">
                <a16:creationId xmlns:a16="http://schemas.microsoft.com/office/drawing/2014/main" id="{A50FF60A-8F74-8D6E-9D49-C8E676EA27E1}"/>
              </a:ext>
              <a:ext uri="{C183D7F6-B498-43B3-948B-1728B52AA6E4}">
                <adec:decorative xmlns:adec="http://schemas.microsoft.com/office/drawing/2017/decorative" val="1"/>
              </a:ext>
            </a:extLst>
          </p:cNvPr>
          <p:cNvSpPr/>
          <p:nvPr/>
        </p:nvSpPr>
        <p:spPr>
          <a:xfrm rot="5400000">
            <a:off x="8466128" y="183731"/>
            <a:ext cx="3353158" cy="3321438"/>
          </a:xfrm>
          <a:prstGeom prst="bentArrow">
            <a:avLst>
              <a:gd name="adj1" fmla="val 8557"/>
              <a:gd name="adj2" fmla="val 12865"/>
              <a:gd name="adj3" fmla="val 13346"/>
              <a:gd name="adj4" fmla="val 86654"/>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Arrow: Bent 14">
            <a:extLst>
              <a:ext uri="{FF2B5EF4-FFF2-40B4-BE49-F238E27FC236}">
                <a16:creationId xmlns:a16="http://schemas.microsoft.com/office/drawing/2014/main" id="{9FC6179A-74C2-4C97-C1C5-E8AC5958C42D}"/>
              </a:ext>
              <a:ext uri="{C183D7F6-B498-43B3-948B-1728B52AA6E4}">
                <adec:decorative xmlns:adec="http://schemas.microsoft.com/office/drawing/2017/decorative" val="1"/>
              </a:ext>
            </a:extLst>
          </p:cNvPr>
          <p:cNvSpPr/>
          <p:nvPr/>
        </p:nvSpPr>
        <p:spPr>
          <a:xfrm rot="5200165" flipH="1" flipV="1">
            <a:off x="4630973" y="2975079"/>
            <a:ext cx="3623031" cy="3321440"/>
          </a:xfrm>
          <a:prstGeom prst="bentArrow">
            <a:avLst>
              <a:gd name="adj1" fmla="val 8557"/>
              <a:gd name="adj2" fmla="val 11644"/>
              <a:gd name="adj3" fmla="val 13346"/>
              <a:gd name="adj4" fmla="val 86654"/>
            </a:avLst>
          </a:prstGeom>
          <a:solidFill>
            <a:schemeClr val="tx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182F0A36-A7A4-8084-20B5-FA77E8ADBB73}"/>
              </a:ext>
              <a:ext uri="{C183D7F6-B498-43B3-948B-1728B52AA6E4}">
                <adec:decorative xmlns:adec="http://schemas.microsoft.com/office/drawing/2017/decorative" val="1"/>
              </a:ext>
            </a:extLst>
          </p:cNvPr>
          <p:cNvPicPr>
            <a:picLocks noChangeAspect="1"/>
          </p:cNvPicPr>
          <p:nvPr/>
        </p:nvPicPr>
        <p:blipFill>
          <a:blip r:embed="rId3"/>
          <a:srcRect t="5736" b="5736"/>
          <a:stretch/>
        </p:blipFill>
        <p:spPr>
          <a:xfrm>
            <a:off x="5823835" y="748139"/>
            <a:ext cx="4853592" cy="4831697"/>
          </a:xfrm>
          <a:prstGeom prst="ellipse">
            <a:avLst/>
          </a:prstGeom>
          <a:ln w="190500" cap="rnd">
            <a:gradFill>
              <a:gsLst>
                <a:gs pos="0">
                  <a:schemeClr val="accent2">
                    <a:lumMod val="75000"/>
                  </a:schemeClr>
                </a:gs>
                <a:gs pos="70000">
                  <a:srgbClr val="0B5576"/>
                </a:gs>
                <a:gs pos="18000">
                  <a:schemeClr val="accent2">
                    <a:lumMod val="75000"/>
                  </a:schemeClr>
                </a:gs>
                <a:gs pos="100000">
                  <a:schemeClr val="tx2"/>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Isosceles Triangle 1">
            <a:extLst>
              <a:ext uri="{FF2B5EF4-FFF2-40B4-BE49-F238E27FC236}">
                <a16:creationId xmlns:a16="http://schemas.microsoft.com/office/drawing/2014/main" id="{62AFEA9D-E3C1-F6E2-25FE-2CBEBBF1E1FB}"/>
              </a:ext>
              <a:ext uri="{C183D7F6-B498-43B3-948B-1728B52AA6E4}">
                <adec:decorative xmlns:adec="http://schemas.microsoft.com/office/drawing/2017/decorative" val="1"/>
              </a:ext>
            </a:extLst>
          </p:cNvPr>
          <p:cNvSpPr/>
          <p:nvPr/>
        </p:nvSpPr>
        <p:spPr>
          <a:xfrm rot="5400000">
            <a:off x="4285449" y="227307"/>
            <a:ext cx="580267" cy="580268"/>
          </a:xfrm>
          <a:prstGeom prst="triangle">
            <a:avLst/>
          </a:prstGeom>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554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63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0" y="0"/>
            <a:ext cx="12192000" cy="1238666"/>
          </a:xfrm>
          <a:gradFill flip="none" rotWithShape="1">
            <a:gsLst>
              <a:gs pos="0">
                <a:schemeClr val="accent5">
                  <a:lumMod val="40000"/>
                  <a:lumOff val="60000"/>
                </a:schemeClr>
              </a:gs>
              <a:gs pos="0">
                <a:schemeClr val="accent5">
                  <a:lumMod val="95000"/>
                  <a:lumOff val="5000"/>
                </a:schemeClr>
              </a:gs>
              <a:gs pos="100000">
                <a:schemeClr val="accent5">
                  <a:lumMod val="60000"/>
                </a:schemeClr>
              </a:gs>
            </a:gsLst>
            <a:path path="circle">
              <a:fillToRect l="100000" t="100000"/>
            </a:path>
            <a:tileRect r="-100000" b="-100000"/>
          </a:gradFill>
          <a:ln>
            <a:noFill/>
          </a:ln>
        </p:spPr>
        <p:txBody>
          <a:bodyPr lIns="91440" tIns="91440" rIns="91440" bIns="91440" anchor="ctr" anchorCtr="0"/>
          <a:lstStyle/>
          <a:p>
            <a:r>
              <a:rPr lang="en-US" sz="4000" dirty="0">
                <a:cs typeface="Arial" panose="020B0604020202020204" pitchFamily="34" charset="0"/>
              </a:rPr>
              <a:t>Characteristics of Quality Family Time</a:t>
            </a:r>
            <a:endParaRPr lang="en-US" sz="4000" dirty="0"/>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1142996" y="1652337"/>
            <a:ext cx="10086613" cy="914400"/>
          </a:xfrm>
          <a:prstGeom prst="roundRect">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640080" rIns="91440"/>
          <a:lstStyle/>
          <a:p>
            <a:pPr marL="914400" indent="0">
              <a:lnSpc>
                <a:spcPct val="100000"/>
              </a:lnSpc>
              <a:spcBef>
                <a:spcPts val="600"/>
              </a:spcBef>
              <a:spcAft>
                <a:spcPts val="600"/>
              </a:spcAft>
              <a:buNone/>
            </a:pPr>
            <a:r>
              <a:rPr lang="en-US" sz="2400" dirty="0"/>
              <a:t>Frequent and scheduled for an appropriate length of time</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1142996" y="2940062"/>
            <a:ext cx="10086613" cy="914400"/>
          </a:xfrm>
          <a:prstGeom prst="roundRect">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640080" rIns="91440"/>
          <a:lstStyle/>
          <a:p>
            <a:pPr marL="914400" indent="0">
              <a:lnSpc>
                <a:spcPct val="100000"/>
              </a:lnSpc>
              <a:spcBef>
                <a:spcPts val="600"/>
              </a:spcBef>
              <a:spcAft>
                <a:spcPts val="600"/>
              </a:spcAft>
              <a:buNone/>
            </a:pPr>
            <a:r>
              <a:rPr lang="en-US" sz="2400" dirty="0"/>
              <a:t>Occur in a comfortable, safe, and family-friendly setting</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1142996" y="4177343"/>
            <a:ext cx="10086613" cy="9144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txBody>
          <a:bodyPr lIns="640080" rIns="91440"/>
          <a:lstStyle/>
          <a:p>
            <a:pPr marL="914400" indent="0">
              <a:lnSpc>
                <a:spcPct val="100000"/>
              </a:lnSpc>
              <a:spcBef>
                <a:spcPts val="600"/>
              </a:spcBef>
              <a:spcAft>
                <a:spcPts val="600"/>
              </a:spcAft>
              <a:buNone/>
            </a:pPr>
            <a:r>
              <a:rPr lang="en-US" sz="2400" dirty="0"/>
              <a:t>Offer learning opportunities and real-time coaching</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1142996" y="5492730"/>
            <a:ext cx="10086613" cy="914400"/>
          </a:xfrm>
          <a:prstGeom prst="roundRect">
            <a:avLst/>
          </a:prstGeom>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640080" rIns="91440"/>
          <a:lstStyle/>
          <a:p>
            <a:pPr marL="914400" indent="0">
              <a:buNone/>
            </a:pPr>
            <a:r>
              <a:rPr lang="en-US" sz="2400" dirty="0"/>
              <a:t>Result in progress toward family reunification goals</a:t>
            </a:r>
          </a:p>
        </p:txBody>
      </p:sp>
      <p:pic>
        <p:nvPicPr>
          <p:cNvPr id="14" name="Graphic 13" descr="Lights On with solid fill">
            <a:extLst>
              <a:ext uri="{FF2B5EF4-FFF2-40B4-BE49-F238E27FC236}">
                <a16:creationId xmlns:a16="http://schemas.microsoft.com/office/drawing/2014/main" id="{9A11F8A2-F104-CFF5-A892-561AC95D7E0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97921" y="4202833"/>
            <a:ext cx="839024" cy="839024"/>
          </a:xfrm>
          <a:prstGeom prst="rect">
            <a:avLst/>
          </a:prstGeom>
        </p:spPr>
      </p:pic>
      <p:pic>
        <p:nvPicPr>
          <p:cNvPr id="20" name="Graphic 19" descr="Shield Tick with solid fill">
            <a:extLst>
              <a:ext uri="{FF2B5EF4-FFF2-40B4-BE49-F238E27FC236}">
                <a16:creationId xmlns:a16="http://schemas.microsoft.com/office/drawing/2014/main" id="{0E5E9FCB-8906-D765-625C-EA69D30F51A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97921" y="5519531"/>
            <a:ext cx="860797" cy="860797"/>
          </a:xfrm>
          <a:prstGeom prst="rect">
            <a:avLst/>
          </a:prstGeom>
        </p:spPr>
      </p:pic>
      <p:pic>
        <p:nvPicPr>
          <p:cNvPr id="21" name="Graphic 20" descr="Care with solid fill">
            <a:extLst>
              <a:ext uri="{FF2B5EF4-FFF2-40B4-BE49-F238E27FC236}">
                <a16:creationId xmlns:a16="http://schemas.microsoft.com/office/drawing/2014/main" id="{55866AA3-FA4C-8971-4588-ACDDD2B043DD}"/>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48035" y="2966863"/>
            <a:ext cx="860797" cy="860797"/>
          </a:xfrm>
          <a:prstGeom prst="rect">
            <a:avLst/>
          </a:prstGeom>
        </p:spPr>
      </p:pic>
      <p:pic>
        <p:nvPicPr>
          <p:cNvPr id="18" name="Graphic 17" descr="Clock with solid fill">
            <a:extLst>
              <a:ext uri="{FF2B5EF4-FFF2-40B4-BE49-F238E27FC236}">
                <a16:creationId xmlns:a16="http://schemas.microsoft.com/office/drawing/2014/main" id="{04770395-6585-0BEB-0E0A-F74D6D5A3E0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14431" y="1672335"/>
            <a:ext cx="894401" cy="894401"/>
          </a:xfrm>
          <a:prstGeom prst="rect">
            <a:avLst/>
          </a:prstGeom>
        </p:spPr>
      </p:pic>
    </p:spTree>
    <p:custDataLst>
      <p:tags r:id="rId1"/>
    </p:custDataLst>
    <p:extLst>
      <p:ext uri="{BB962C8B-B14F-4D97-AF65-F5344CB8AC3E}">
        <p14:creationId xmlns:p14="http://schemas.microsoft.com/office/powerpoint/2010/main" val="2243792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61B4-9F42-2C8B-83EE-5EC0F49FD76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2AD898-D084-B247-EFA8-3E1F96F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3C4166E-4C5E-429B-3566-BB8D9F148F56}"/>
              </a:ext>
              <a:ext uri="{C183D7F6-B498-43B3-948B-1728B52AA6E4}">
                <adec:decorative xmlns:adec="http://schemas.microsoft.com/office/drawing/2017/decorative" val="1"/>
              </a:ext>
            </a:extLst>
          </p:cNvPr>
          <p:cNvPicPr>
            <a:picLocks noChangeAspect="1"/>
          </p:cNvPicPr>
          <p:nvPr/>
        </p:nvPicPr>
        <p:blipFill>
          <a:blip r:embed="rId3"/>
          <a:srcRect l="8499" r="8499"/>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52DE1008-20E7-F6CA-0AC9-7C66BD22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70ABB2-B102-F71C-D520-39B6DA7DA0E1}"/>
              </a:ext>
            </a:extLst>
          </p:cNvPr>
          <p:cNvSpPr>
            <a:spLocks noGrp="1"/>
          </p:cNvSpPr>
          <p:nvPr>
            <p:ph type="title"/>
          </p:nvPr>
        </p:nvSpPr>
        <p:spPr>
          <a:xfrm>
            <a:off x="477980" y="1122363"/>
            <a:ext cx="5068381" cy="3204134"/>
          </a:xfrm>
          <a:noFill/>
          <a:ln>
            <a:noFill/>
          </a:ln>
        </p:spPr>
        <p:txBody>
          <a:bodyPr vert="horz" lIns="91440" tIns="45720" rIns="91440" bIns="45720" rtlCol="0" anchor="b">
            <a:normAutofit/>
          </a:bodyPr>
          <a:lstStyle/>
          <a:p>
            <a:pPr algn="l"/>
            <a:r>
              <a:rPr lang="en-US" sz="4800" dirty="0">
                <a:solidFill>
                  <a:schemeClr val="tx1"/>
                </a:solidFill>
                <a:latin typeface="+mj-lt"/>
                <a:cs typeface="+mj-cs"/>
              </a:rPr>
              <a:t>Moving Toward Family Recovery &amp; Child Welfare Case Closure</a:t>
            </a:r>
          </a:p>
        </p:txBody>
      </p:sp>
      <p:sp>
        <p:nvSpPr>
          <p:cNvPr id="25" name="Rectangle 24">
            <a:extLst>
              <a:ext uri="{FF2B5EF4-FFF2-40B4-BE49-F238E27FC236}">
                <a16:creationId xmlns:a16="http://schemas.microsoft.com/office/drawing/2014/main" id="{CBD15EA0-EA08-312B-3B1A-788FAC1C4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B4E0FED-0A46-C612-4B7F-3AC5BABDE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147CBB-E765-0AED-0EEB-DD5FB336C285}"/>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648347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78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A406CA-3925-8454-AAD2-83DC64F0B111}"/>
              </a:ext>
              <a:ext uri="{C183D7F6-B498-43B3-948B-1728B52AA6E4}">
                <adec:decorative xmlns:adec="http://schemas.microsoft.com/office/drawing/2017/decorative" val="1"/>
              </a:ext>
            </a:extLst>
          </p:cNvPr>
          <p:cNvSpPr/>
          <p:nvPr/>
        </p:nvSpPr>
        <p:spPr>
          <a:xfrm>
            <a:off x="223285" y="256592"/>
            <a:ext cx="11759608" cy="630749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475488" y="749507"/>
            <a:ext cx="5067518" cy="5336499"/>
          </a:xfrm>
        </p:spPr>
        <p:txBody>
          <a:bodyPr lIns="457200" tIns="91440" rIns="457200" bIns="91440"/>
          <a:lstStyle/>
          <a:p>
            <a:r>
              <a:rPr lang="en-US" sz="4000" dirty="0"/>
              <a:t>Safety Planning for Case Closure</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6785811" y="849994"/>
            <a:ext cx="4733566" cy="822960"/>
          </a:xfrm>
          <a:prstGeom prst="rect">
            <a:avLst/>
          </a:prstGeom>
          <a:solidFill>
            <a:schemeClr val="accent2">
              <a:lumMod val="75000"/>
            </a:schemeClr>
          </a:solidFill>
          <a:ln>
            <a:noFill/>
          </a:ln>
        </p:spPr>
        <p:txBody>
          <a:bodyPr lIns="91440" rIns="91440"/>
          <a:lstStyle/>
          <a:p>
            <a:r>
              <a:rPr lang="en-US" sz="2400" b="0" dirty="0">
                <a:solidFill>
                  <a:schemeClr val="bg1"/>
                </a:solidFill>
              </a:rPr>
              <a:t>Build on the family’s strengths</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6785811" y="1932781"/>
            <a:ext cx="4733566" cy="822960"/>
          </a:xfrm>
          <a:prstGeom prst="rect">
            <a:avLst/>
          </a:prstGeom>
          <a:solidFill>
            <a:schemeClr val="accent3">
              <a:lumMod val="75000"/>
            </a:schemeClr>
          </a:solidFill>
          <a:ln>
            <a:noFill/>
          </a:ln>
        </p:spPr>
        <p:txBody>
          <a:bodyPr lIns="91440" rIns="91440"/>
          <a:lstStyle/>
          <a:p>
            <a:r>
              <a:rPr lang="en-US" sz="2400" b="0" dirty="0">
                <a:solidFill>
                  <a:schemeClr val="bg1"/>
                </a:solidFill>
              </a:rPr>
              <a:t>Establish a network of support</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6785811" y="2998964"/>
            <a:ext cx="4733566" cy="822960"/>
          </a:xfrm>
          <a:prstGeom prst="rect">
            <a:avLst/>
          </a:prstGeom>
          <a:solidFill>
            <a:schemeClr val="accent1"/>
          </a:solidFill>
          <a:ln>
            <a:noFill/>
          </a:ln>
        </p:spPr>
        <p:txBody>
          <a:bodyPr lIns="365760" rIns="365760"/>
          <a:lstStyle/>
          <a:p>
            <a:r>
              <a:rPr lang="en-US" sz="2400" b="0" dirty="0">
                <a:solidFill>
                  <a:schemeClr val="bg1"/>
                </a:solidFill>
              </a:rPr>
              <a:t>Collaborate with other helping professionals</a:t>
            </a:r>
          </a:p>
        </p:txBody>
      </p:sp>
      <p:sp>
        <p:nvSpPr>
          <p:cNvPr id="8" name="Content Placeholder 7">
            <a:extLst>
              <a:ext uri="{FF2B5EF4-FFF2-40B4-BE49-F238E27FC236}">
                <a16:creationId xmlns:a16="http://schemas.microsoft.com/office/drawing/2014/main" id="{FF05BDA4-679B-7B75-E42D-3C7616393B85}"/>
              </a:ext>
            </a:extLst>
          </p:cNvPr>
          <p:cNvSpPr>
            <a:spLocks noGrp="1"/>
          </p:cNvSpPr>
          <p:nvPr>
            <p:ph sz="quarter" idx="14"/>
          </p:nvPr>
        </p:nvSpPr>
        <p:spPr>
          <a:xfrm>
            <a:off x="6785811" y="4065976"/>
            <a:ext cx="4733566" cy="822960"/>
          </a:xfrm>
          <a:prstGeom prst="rect">
            <a:avLst/>
          </a:prstGeom>
          <a:solidFill>
            <a:schemeClr val="accent4">
              <a:lumMod val="75000"/>
            </a:schemeClr>
          </a:solidFill>
          <a:ln>
            <a:noFill/>
          </a:ln>
        </p:spPr>
        <p:txBody>
          <a:bodyPr lIns="182880" rIns="182880"/>
          <a:lstStyle/>
          <a:p>
            <a:r>
              <a:rPr lang="en-US" sz="2400" b="0" dirty="0">
                <a:solidFill>
                  <a:schemeClr val="bg1"/>
                </a:solidFill>
              </a:rPr>
              <a:t>Incorporate the parent’s recovery management plan</a:t>
            </a:r>
          </a:p>
        </p:txBody>
      </p:sp>
      <p:sp>
        <p:nvSpPr>
          <p:cNvPr id="9" name="Content Placeholder 8">
            <a:extLst>
              <a:ext uri="{FF2B5EF4-FFF2-40B4-BE49-F238E27FC236}">
                <a16:creationId xmlns:a16="http://schemas.microsoft.com/office/drawing/2014/main" id="{2187FBF1-7223-0CED-11E2-6D20BDD853C9}"/>
              </a:ext>
            </a:extLst>
          </p:cNvPr>
          <p:cNvSpPr>
            <a:spLocks noGrp="1"/>
          </p:cNvSpPr>
          <p:nvPr>
            <p:ph sz="quarter" idx="15"/>
          </p:nvPr>
        </p:nvSpPr>
        <p:spPr>
          <a:xfrm>
            <a:off x="6785811" y="5131330"/>
            <a:ext cx="4733566" cy="822960"/>
          </a:xfrm>
          <a:prstGeom prst="rect">
            <a:avLst/>
          </a:prstGeom>
          <a:solidFill>
            <a:schemeClr val="accent5"/>
          </a:solidFill>
          <a:ln>
            <a:noFill/>
          </a:ln>
        </p:spPr>
        <p:txBody>
          <a:bodyPr lIns="91440" rIns="91440"/>
          <a:lstStyle/>
          <a:p>
            <a:r>
              <a:rPr lang="en-US" sz="2400" b="0" dirty="0">
                <a:solidFill>
                  <a:schemeClr val="bg1"/>
                </a:solidFill>
              </a:rPr>
              <a:t>Engage children in the planning process when age appropriate</a:t>
            </a:r>
          </a:p>
        </p:txBody>
      </p:sp>
      <p:sp>
        <p:nvSpPr>
          <p:cNvPr id="13" name="Rectangle 12">
            <a:extLst>
              <a:ext uri="{FF2B5EF4-FFF2-40B4-BE49-F238E27FC236}">
                <a16:creationId xmlns:a16="http://schemas.microsoft.com/office/drawing/2014/main" id="{94149742-37E6-EBDE-14A0-38B87D334569}"/>
              </a:ext>
              <a:ext uri="{C183D7F6-B498-43B3-948B-1728B52AA6E4}">
                <adec:decorative xmlns:adec="http://schemas.microsoft.com/office/drawing/2017/decorative" val="1"/>
              </a:ext>
            </a:extLst>
          </p:cNvPr>
          <p:cNvSpPr/>
          <p:nvPr/>
        </p:nvSpPr>
        <p:spPr>
          <a:xfrm>
            <a:off x="5981077" y="849994"/>
            <a:ext cx="5563745" cy="839564"/>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FDD038-EF4F-FAF9-F5F6-AFE41582234E}"/>
              </a:ext>
              <a:ext uri="{C183D7F6-B498-43B3-948B-1728B52AA6E4}">
                <adec:decorative xmlns:adec="http://schemas.microsoft.com/office/drawing/2017/decorative" val="1"/>
              </a:ext>
            </a:extLst>
          </p:cNvPr>
          <p:cNvSpPr/>
          <p:nvPr/>
        </p:nvSpPr>
        <p:spPr>
          <a:xfrm>
            <a:off x="5981077" y="1932781"/>
            <a:ext cx="5563745" cy="839564"/>
          </a:xfrm>
          <a:prstGeom prst="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7E6110-00C6-EE65-E6D6-7BB5D5E0E870}"/>
              </a:ext>
              <a:ext uri="{C183D7F6-B498-43B3-948B-1728B52AA6E4}">
                <adec:decorative xmlns:adec="http://schemas.microsoft.com/office/drawing/2017/decorative" val="1"/>
              </a:ext>
            </a:extLst>
          </p:cNvPr>
          <p:cNvSpPr/>
          <p:nvPr/>
        </p:nvSpPr>
        <p:spPr>
          <a:xfrm>
            <a:off x="5981077" y="2990557"/>
            <a:ext cx="5563745" cy="83956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F975E-CA0D-7655-F4F1-7BDCA5AEFFFF}"/>
              </a:ext>
              <a:ext uri="{C183D7F6-B498-43B3-948B-1728B52AA6E4}">
                <adec:decorative xmlns:adec="http://schemas.microsoft.com/office/drawing/2017/decorative" val="1"/>
              </a:ext>
            </a:extLst>
          </p:cNvPr>
          <p:cNvSpPr/>
          <p:nvPr/>
        </p:nvSpPr>
        <p:spPr>
          <a:xfrm>
            <a:off x="5981076" y="4048333"/>
            <a:ext cx="5563745" cy="839564"/>
          </a:xfrm>
          <a:prstGeom prst="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FA38C4-7F01-22EC-FF17-41899A877AA4}"/>
              </a:ext>
              <a:ext uri="{C183D7F6-B498-43B3-948B-1728B52AA6E4}">
                <adec:decorative xmlns:adec="http://schemas.microsoft.com/office/drawing/2017/decorative" val="1"/>
              </a:ext>
            </a:extLst>
          </p:cNvPr>
          <p:cNvSpPr/>
          <p:nvPr/>
        </p:nvSpPr>
        <p:spPr>
          <a:xfrm>
            <a:off x="5981076" y="5097912"/>
            <a:ext cx="5563745" cy="839564"/>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C6C027A0-543A-CD1D-779D-3548E7831B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0365" y="948653"/>
            <a:ext cx="625642" cy="625642"/>
          </a:xfrm>
          <a:prstGeom prst="rect">
            <a:avLst/>
          </a:prstGeom>
        </p:spPr>
      </p:pic>
      <p:pic>
        <p:nvPicPr>
          <p:cNvPr id="22" name="Graphic 21">
            <a:extLst>
              <a:ext uri="{FF2B5EF4-FFF2-40B4-BE49-F238E27FC236}">
                <a16:creationId xmlns:a16="http://schemas.microsoft.com/office/drawing/2014/main" id="{380F52A9-B1CE-F624-A689-C300F5AAB3C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3089" y="2039742"/>
            <a:ext cx="625642" cy="625642"/>
          </a:xfrm>
          <a:prstGeom prst="rect">
            <a:avLst/>
          </a:prstGeom>
        </p:spPr>
      </p:pic>
      <p:pic>
        <p:nvPicPr>
          <p:cNvPr id="23" name="Graphic 22">
            <a:extLst>
              <a:ext uri="{FF2B5EF4-FFF2-40B4-BE49-F238E27FC236}">
                <a16:creationId xmlns:a16="http://schemas.microsoft.com/office/drawing/2014/main" id="{5877DC41-8435-BC9B-78DC-1AD42297A86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1570" y="3116179"/>
            <a:ext cx="625642" cy="625642"/>
          </a:xfrm>
          <a:prstGeom prst="rect">
            <a:avLst/>
          </a:prstGeom>
        </p:spPr>
      </p:pic>
      <p:pic>
        <p:nvPicPr>
          <p:cNvPr id="24" name="Graphic 23">
            <a:extLst>
              <a:ext uri="{FF2B5EF4-FFF2-40B4-BE49-F238E27FC236}">
                <a16:creationId xmlns:a16="http://schemas.microsoft.com/office/drawing/2014/main" id="{75FFC9DC-E664-852F-8299-2E60CE05773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1570" y="4151195"/>
            <a:ext cx="625642" cy="625642"/>
          </a:xfrm>
          <a:prstGeom prst="rect">
            <a:avLst/>
          </a:prstGeom>
        </p:spPr>
      </p:pic>
      <p:pic>
        <p:nvPicPr>
          <p:cNvPr id="25" name="Graphic 24">
            <a:extLst>
              <a:ext uri="{FF2B5EF4-FFF2-40B4-BE49-F238E27FC236}">
                <a16:creationId xmlns:a16="http://schemas.microsoft.com/office/drawing/2014/main" id="{9CA02CBA-2DC0-46D7-FFB2-F73F7A3C273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1570" y="5229989"/>
            <a:ext cx="625642" cy="625642"/>
          </a:xfrm>
          <a:prstGeom prst="rect">
            <a:avLst/>
          </a:prstGeom>
        </p:spPr>
      </p:pic>
    </p:spTree>
    <p:extLst>
      <p:ext uri="{BB962C8B-B14F-4D97-AF65-F5344CB8AC3E}">
        <p14:creationId xmlns:p14="http://schemas.microsoft.com/office/powerpoint/2010/main" val="385910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B710E0F-3F7B-A119-C6CA-937B227C9E9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B10414-8DBC-7A00-958E-F2DE8C354274}"/>
              </a:ext>
            </a:extLst>
          </p:cNvPr>
          <p:cNvSpPr>
            <a:spLocks noGrp="1"/>
          </p:cNvSpPr>
          <p:nvPr>
            <p:ph type="title"/>
          </p:nvPr>
        </p:nvSpPr>
        <p:spPr>
          <a:xfrm>
            <a:off x="300304" y="577516"/>
            <a:ext cx="3766365" cy="5715001"/>
          </a:xfrm>
          <a:prstGeom prst="rect">
            <a:avLst/>
          </a:prstGeom>
          <a:solidFill>
            <a:schemeClr val="tx1">
              <a:alpha val="22000"/>
            </a:schemeClr>
          </a:solidFill>
          <a:ln>
            <a:noFill/>
          </a:ln>
          <a:effectLst/>
        </p:spPr>
        <p:txBody>
          <a:bodyPr vert="horz" lIns="91440" tIns="45720" rIns="91440" bIns="45720" rtlCol="0" anchor="ctr">
            <a:normAutofit/>
          </a:bodyPr>
          <a:lstStyle/>
          <a:p>
            <a:pPr algn="l"/>
            <a:r>
              <a:rPr lang="en-US" dirty="0">
                <a:solidFill>
                  <a:schemeClr val="bg1"/>
                </a:solidFill>
                <a:latin typeface="+mj-lt"/>
                <a:cs typeface="+mj-cs"/>
              </a:rPr>
              <a:t>Determining Family Readiness for Case Closure</a:t>
            </a:r>
          </a:p>
        </p:txBody>
      </p:sp>
      <p:pic>
        <p:nvPicPr>
          <p:cNvPr id="2" name="Picture Placeholder 10">
            <a:extLst>
              <a:ext uri="{FF2B5EF4-FFF2-40B4-BE49-F238E27FC236}">
                <a16:creationId xmlns:a16="http://schemas.microsoft.com/office/drawing/2014/main" id="{B6654AE8-C38F-73C4-4EDF-F73CC83EDA4C}"/>
              </a:ext>
              <a:ext uri="{C183D7F6-B498-43B3-948B-1728B52AA6E4}">
                <adec:decorative xmlns:adec="http://schemas.microsoft.com/office/drawing/2017/decorative" val="1"/>
              </a:ext>
            </a:extLst>
          </p:cNvPr>
          <p:cNvPicPr>
            <a:picLocks noChangeAspect="1"/>
          </p:cNvPicPr>
          <p:nvPr/>
        </p:nvPicPr>
        <p:blipFill rotWithShape="1">
          <a:blip r:embed="rId3"/>
          <a:srcRect l="6974" t="1076" r="8846" b="7390"/>
          <a:stretch/>
        </p:blipFill>
        <p:spPr>
          <a:xfrm>
            <a:off x="3727263" y="669279"/>
            <a:ext cx="8138636" cy="5519443"/>
          </a:xfrm>
          <a:prstGeom prst="rect">
            <a:avLst/>
          </a:prstGeom>
          <a:solidFill>
            <a:srgbClr val="FFFFFF">
              <a:shade val="85000"/>
            </a:srgbClr>
          </a:solidFill>
          <a:ln w="1905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336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a:blip r:embed="rId3"/>
          <a:srcRect l="1561" r="1561"/>
          <a:stretch/>
        </p:blipFill>
        <p:spPr>
          <a:xfrm>
            <a:off x="3096110" y="0"/>
            <a:ext cx="9247306" cy="685800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337036" y="598058"/>
            <a:ext cx="5518180" cy="3692028"/>
          </a:xfrm>
          <a:noFill/>
        </p:spPr>
        <p:txBody>
          <a:bodyPr vert="horz" lIns="91440" tIns="45720" rIns="91440" bIns="45720" rtlCol="0" anchor="b">
            <a:noAutofit/>
          </a:bodyPr>
          <a:lstStyle/>
          <a:p>
            <a:pPr algn="l"/>
            <a:r>
              <a:rPr lang="en-US" sz="4800" dirty="0">
                <a:solidFill>
                  <a:schemeClr val="tx1"/>
                </a:solidFill>
              </a:rPr>
              <a:t>Recovery </a:t>
            </a:r>
            <a:br>
              <a:rPr lang="en-US" sz="4800" dirty="0">
                <a:solidFill>
                  <a:schemeClr val="tx1"/>
                </a:solidFill>
              </a:rPr>
            </a:br>
            <a:r>
              <a:rPr lang="en-US" sz="4800" dirty="0">
                <a:solidFill>
                  <a:schemeClr val="tx1"/>
                </a:solidFill>
              </a:rPr>
              <a:t>Is Possible!</a:t>
            </a:r>
          </a:p>
        </p:txBody>
      </p:sp>
    </p:spTree>
    <p:extLst>
      <p:ext uri="{BB962C8B-B14F-4D97-AF65-F5344CB8AC3E}">
        <p14:creationId xmlns:p14="http://schemas.microsoft.com/office/powerpoint/2010/main" val="266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91D6E60-5068-B964-8B63-9A04E654A50A}"/>
              </a:ext>
              <a:ext uri="{C183D7F6-B498-43B3-948B-1728B52AA6E4}">
                <adec:decorative xmlns:adec="http://schemas.microsoft.com/office/drawing/2017/decorative" val="1"/>
              </a:ext>
            </a:extLst>
          </p:cNvPr>
          <p:cNvPicPr>
            <a:picLocks noChangeAspect="1"/>
          </p:cNvPicPr>
          <p:nvPr/>
        </p:nvPicPr>
        <p:blipFill>
          <a:blip r:embed="rId3"/>
          <a:srcRect l="7744" r="7744"/>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65D0E07-8EE0-1E63-A07B-3E7C1E6E201B}"/>
              </a:ext>
            </a:extLst>
          </p:cNvPr>
          <p:cNvSpPr>
            <a:spLocks noGrp="1"/>
          </p:cNvSpPr>
          <p:nvPr>
            <p:ph type="title"/>
          </p:nvPr>
        </p:nvSpPr>
        <p:spPr>
          <a:xfrm>
            <a:off x="556653" y="1212834"/>
            <a:ext cx="3826391" cy="3204134"/>
          </a:xfrm>
          <a:noFill/>
          <a:ln>
            <a:noFill/>
          </a:ln>
        </p:spPr>
        <p:txBody>
          <a:bodyPr vert="horz" lIns="0" tIns="45720" rIns="91440" bIns="45720" rtlCol="0" anchor="b">
            <a:normAutofit/>
          </a:bodyPr>
          <a:lstStyle/>
          <a:p>
            <a:pPr algn="l"/>
            <a:r>
              <a:rPr lang="en-US" sz="4800" dirty="0">
                <a:solidFill>
                  <a:schemeClr val="tx1"/>
                </a:solidFill>
                <a:latin typeface="+mj-lt"/>
                <a:cs typeface="+mj-cs"/>
              </a:rPr>
              <a:t>Assessing for </a:t>
            </a:r>
            <a:br>
              <a:rPr lang="en-US" sz="4800" dirty="0">
                <a:solidFill>
                  <a:schemeClr val="tx1"/>
                </a:solidFill>
                <a:latin typeface="+mj-lt"/>
                <a:cs typeface="+mj-cs"/>
              </a:rPr>
            </a:br>
            <a:r>
              <a:rPr lang="en-US" sz="4800" dirty="0">
                <a:solidFill>
                  <a:schemeClr val="tx1"/>
                </a:solidFill>
                <a:latin typeface="+mj-lt"/>
                <a:cs typeface="+mj-cs"/>
              </a:rPr>
              <a:t>Safety, Risk &amp; Protective Capacities</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D09C9E5-CBF1-7951-BD2D-536A7ED4329F}"/>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618487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25C8971-72B7-37F1-CFD9-8EEEE3EF52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B1E455-1262-3DAE-E8C3-E775F7C36A34}"/>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The Role of Peer Support in Case Planning &amp; Successful Case Closure </a:t>
            </a:r>
          </a:p>
        </p:txBody>
      </p:sp>
      <p:sp>
        <p:nvSpPr>
          <p:cNvPr id="5" name="Subtitle 4">
            <a:extLst>
              <a:ext uri="{FF2B5EF4-FFF2-40B4-BE49-F238E27FC236}">
                <a16:creationId xmlns:a16="http://schemas.microsoft.com/office/drawing/2014/main" id="{96AC9132-FA64-061C-17F4-45854C8254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Video by Children and Family Futures</a:t>
            </a:r>
            <a:endParaRPr lang="en-US" dirty="0"/>
          </a:p>
        </p:txBody>
      </p:sp>
    </p:spTree>
    <p:extLst>
      <p:ext uri="{BB962C8B-B14F-4D97-AF65-F5344CB8AC3E}">
        <p14:creationId xmlns:p14="http://schemas.microsoft.com/office/powerpoint/2010/main" val="3572909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68A7-45F6-E3B7-B552-258339344410}"/>
              </a:ext>
            </a:extLst>
          </p:cNvPr>
          <p:cNvSpPr>
            <a:spLocks noGrp="1"/>
          </p:cNvSpPr>
          <p:nvPr>
            <p:ph type="title"/>
          </p:nvPr>
        </p:nvSpPr>
        <p:spPr>
          <a:xfrm>
            <a:off x="1280160" y="1656428"/>
            <a:ext cx="5120640" cy="1325563"/>
          </a:xfrm>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CD13BC74-F621-5FDF-3B39-3D06EED3D875}"/>
              </a:ext>
            </a:extLst>
          </p:cNvPr>
          <p:cNvSpPr>
            <a:spLocks noGrp="1"/>
          </p:cNvSpPr>
          <p:nvPr>
            <p:ph sz="quarter" idx="14"/>
          </p:nvPr>
        </p:nvSpPr>
        <p:spPr>
          <a:xfrm>
            <a:off x="1280160" y="3429000"/>
            <a:ext cx="4626864"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7" name="Picture 6" descr="National Center on Substance Abuse and Child Welfare logo.">
            <a:extLst>
              <a:ext uri="{FF2B5EF4-FFF2-40B4-BE49-F238E27FC236}">
                <a16:creationId xmlns:a16="http://schemas.microsoft.com/office/drawing/2014/main" id="{5EE2AC88-4B7C-FB53-758E-D5E441C72582}"/>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707DAAD8-7246-B696-FCE2-E8204F1FB12C}"/>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B9D88CBA-02AC-059B-223A-BFFD0FC2F867}"/>
              </a:ext>
            </a:extLst>
          </p:cNvPr>
          <p:cNvSpPr>
            <a:spLocks noGrp="1"/>
          </p:cNvSpPr>
          <p:nvPr>
            <p:ph sz="quarter" idx="17"/>
          </p:nvPr>
        </p:nvSpPr>
        <p:spPr>
          <a:xfrm>
            <a:off x="8140700" y="5035966"/>
            <a:ext cx="3556000" cy="301752"/>
          </a:xfrm>
        </p:spPr>
        <p:txBody>
          <a:bodyPr/>
          <a:lstStyle/>
          <a:p>
            <a:r>
              <a:rPr lang="en-US" dirty="0"/>
              <a:t>ncsacw@cffutures.org</a:t>
            </a:r>
          </a:p>
        </p:txBody>
      </p:sp>
      <p:sp>
        <p:nvSpPr>
          <p:cNvPr id="5" name="Content Placeholder 4">
            <a:extLst>
              <a:ext uri="{FF2B5EF4-FFF2-40B4-BE49-F238E27FC236}">
                <a16:creationId xmlns:a16="http://schemas.microsoft.com/office/drawing/2014/main" id="{9AD522EC-BC0B-725A-537F-05CEEDFD5CF9}"/>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3932450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FF902-92BE-59FE-D34C-91321E686309}"/>
              </a:ext>
            </a:extLst>
          </p:cNvPr>
          <p:cNvSpPr>
            <a:spLocks noGrp="1"/>
          </p:cNvSpPr>
          <p:nvPr>
            <p:ph type="ctrTitle"/>
          </p:nvPr>
        </p:nvSpPr>
        <p:spPr/>
        <p:txBody>
          <a:bodyPr/>
          <a:lstStyle/>
          <a:p>
            <a:r>
              <a:rPr lang="en-US" dirty="0">
                <a:solidFill>
                  <a:prstClr val="white"/>
                </a:solidFill>
                <a:latin typeface="+mj-lt"/>
              </a:rPr>
              <a:t>References</a:t>
            </a:r>
            <a:endParaRPr lang="en-US" dirty="0">
              <a:latin typeface="+mj-lt"/>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3149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31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1 of 3</a:t>
            </a:r>
          </a:p>
        </p:txBody>
      </p:sp>
      <p:sp>
        <p:nvSpPr>
          <p:cNvPr id="4" name="Content Placeholder 3"/>
          <p:cNvSpPr>
            <a:spLocks noGrp="1"/>
          </p:cNvSpPr>
          <p:nvPr>
            <p:ph idx="1"/>
          </p:nvPr>
        </p:nvSpPr>
        <p:spPr>
          <a:xfrm>
            <a:off x="668741" y="1337481"/>
            <a:ext cx="10904560" cy="5153471"/>
          </a:xfrm>
        </p:spPr>
        <p:txBody>
          <a:bodyPr vert="horz" lIns="91440" tIns="45720" rIns="91440" bIns="45720" rtlCol="0" anchor="t">
            <a:noAutofit/>
          </a:bodyPr>
          <a:lstStyle/>
          <a:p>
            <a:pPr>
              <a:lnSpc>
                <a:spcPct val="100000"/>
              </a:lnSpc>
              <a:spcBef>
                <a:spcPts val="600"/>
              </a:spcBef>
              <a:spcAft>
                <a:spcPts val="600"/>
              </a:spcAft>
            </a:pPr>
            <a:r>
              <a:rPr lang="en-US" sz="1400" dirty="0">
                <a:ea typeface="Times New Roman" panose="02020603050405020304" pitchFamily="18" charset="0"/>
                <a:cs typeface="Arial"/>
              </a:rPr>
              <a:t>California Social Work Education Center (Ed.). (2018). </a:t>
            </a:r>
            <a:r>
              <a:rPr lang="en-US" sz="1400" i="1" dirty="0">
                <a:ea typeface="Times New Roman" panose="02020603050405020304" pitchFamily="18" charset="0"/>
                <a:cs typeface="Arial"/>
              </a:rPr>
              <a:t>Common core 3.0. 200 level SDM assessment knowledge and skills lab: Trainee guide, California core curricula for child welfare workers. </a:t>
            </a:r>
            <a:r>
              <a:rPr lang="en-US" sz="1400" dirty="0">
                <a:ea typeface="Times New Roman" panose="02020603050405020304" pitchFamily="18" charset="0"/>
                <a:cs typeface="Arial"/>
                <a:hlinkClick r:id="rId3"/>
              </a:rPr>
              <a:t>https://calswec.berkeley.edu/sites/default/files/200_level_assessment_trainee_guide.12.31.2018.pdf</a:t>
            </a:r>
            <a:endParaRPr lang="en-US" sz="1400" kern="100" dirty="0">
              <a:effectLst/>
              <a:ea typeface="Aptos" panose="020B0004020202020204" pitchFamily="34" charset="0"/>
              <a:cs typeface="Segoe UI" panose="020B0502040204020203" pitchFamily="34" charset="0"/>
            </a:endParaRPr>
          </a:p>
          <a:p>
            <a:pPr>
              <a:lnSpc>
                <a:spcPct val="100000"/>
              </a:lnSpc>
              <a:spcBef>
                <a:spcPts val="600"/>
              </a:spcBef>
              <a:spcAft>
                <a:spcPts val="600"/>
              </a:spcAft>
            </a:pPr>
            <a:r>
              <a:rPr lang="en-US" sz="1400" kern="100" dirty="0">
                <a:effectLst/>
                <a:ea typeface="Aptos" panose="020B0004020202020204" pitchFamily="34" charset="0"/>
                <a:cs typeface="Segoe UI" panose="020B0502040204020203" pitchFamily="34" charset="0"/>
              </a:rPr>
              <a:t>Capacity Building Center for States. (2016). </a:t>
            </a:r>
            <a:r>
              <a:rPr lang="en-US" sz="1400" i="1" kern="100" dirty="0">
                <a:effectLst/>
                <a:ea typeface="Aptos" panose="020B0004020202020204" pitchFamily="34" charset="0"/>
                <a:cs typeface="Segoe UI" panose="020B0502040204020203" pitchFamily="34" charset="0"/>
              </a:rPr>
              <a:t>Protective factors and protective capacities: Common ground for protecting children and strengthening families</a:t>
            </a:r>
            <a:r>
              <a:rPr lang="en-US" sz="1400" kern="100" dirty="0">
                <a:effectLst/>
                <a:ea typeface="Aptos" panose="020B0004020202020204" pitchFamily="34" charset="0"/>
                <a:cs typeface="Segoe UI" panose="020B0502040204020203" pitchFamily="34" charset="0"/>
              </a:rPr>
              <a:t> [infographic]. Children’s Bureau, Administration for Children and Families, U.S. Department of Health and Human Services. </a:t>
            </a:r>
            <a:r>
              <a:rPr lang="en-US" sz="1400" u="sng" kern="100" dirty="0">
                <a:solidFill>
                  <a:srgbClr val="467886"/>
                </a:solidFill>
                <a:effectLst/>
                <a:ea typeface="Aptos" panose="020B0004020202020204" pitchFamily="34" charset="0"/>
                <a:cs typeface="Segoe UI" panose="020B0502040204020203" pitchFamily="34" charset="0"/>
                <a:hlinkClick r:id="rId4"/>
              </a:rPr>
              <a:t>https://capacity.childwelfare.gov/states/resources/protecting-children-strengthening-families-infographic</a:t>
            </a:r>
            <a:r>
              <a:rPr lang="en-US" sz="1400" kern="100" dirty="0">
                <a:effectLst/>
                <a:ea typeface="Aptos" panose="020B0004020202020204" pitchFamily="34" charset="0"/>
                <a:cs typeface="Segoe UI" panose="020B0502040204020203" pitchFamily="34" charset="0"/>
              </a:rPr>
              <a:t> </a:t>
            </a:r>
            <a:endParaRPr lang="en-US" sz="1400" dirty="0">
              <a:ea typeface="Times New Roman" panose="02020603050405020304" pitchFamily="18" charset="0"/>
              <a:cs typeface="Arial"/>
            </a:endParaRPr>
          </a:p>
          <a:p>
            <a:pPr>
              <a:lnSpc>
                <a:spcPct val="100000"/>
              </a:lnSpc>
              <a:spcBef>
                <a:spcPts val="600"/>
              </a:spcBef>
              <a:spcAft>
                <a:spcPts val="600"/>
              </a:spcAft>
            </a:pPr>
            <a:r>
              <a:rPr lang="en-US" sz="1400" b="0" i="0" dirty="0">
                <a:solidFill>
                  <a:srgbClr val="000000"/>
                </a:solidFill>
                <a:effectLst/>
              </a:rPr>
              <a:t>Center for Children and Family Futures. (2024).</a:t>
            </a:r>
            <a:r>
              <a:rPr lang="en-US" sz="1400" b="0" i="1" dirty="0">
                <a:solidFill>
                  <a:srgbClr val="000000"/>
                </a:solidFill>
                <a:effectLst/>
              </a:rPr>
              <a:t> Analyses of the 2021 Adoption and Foster Care Analysis and Reporting System from the National Data Archive on Child Abuse and Neglect </a:t>
            </a:r>
            <a:r>
              <a:rPr lang="en-US" sz="1400" b="0" i="0" dirty="0">
                <a:solidFill>
                  <a:srgbClr val="000000"/>
                </a:solidFill>
                <a:effectLst/>
              </a:rPr>
              <a:t>(file number 274) [Data set]. NDACAN. </a:t>
            </a:r>
            <a:r>
              <a:rPr lang="en-US" sz="1400" b="0" i="0" dirty="0">
                <a:solidFill>
                  <a:srgbClr val="000000"/>
                </a:solidFill>
                <a:effectLst/>
                <a:hlinkClick r:id="rId5"/>
              </a:rPr>
              <a:t>https://www.ndacan.acf.hhs.gov/</a:t>
            </a:r>
            <a:r>
              <a:rPr lang="en-US" sz="1400" b="0" i="0" dirty="0">
                <a:solidFill>
                  <a:srgbClr val="000000"/>
                </a:solidFill>
                <a:effectLst/>
              </a:rPr>
              <a:t> </a:t>
            </a:r>
          </a:p>
          <a:p>
            <a:pPr>
              <a:lnSpc>
                <a:spcPct val="100000"/>
              </a:lnSpc>
              <a:spcBef>
                <a:spcPts val="600"/>
              </a:spcBef>
              <a:spcAft>
                <a:spcPts val="600"/>
              </a:spcAft>
            </a:pPr>
            <a:r>
              <a:rPr lang="en-US" sz="1400" kern="100" dirty="0">
                <a:effectLst/>
                <a:ea typeface="Aptos" panose="020B0004020202020204" pitchFamily="34" charset="0"/>
                <a:cs typeface="Segoe UI" panose="020B0502040204020203" pitchFamily="34" charset="0"/>
              </a:rPr>
              <a:t>Center for the Study of Social Policy. (n.d.). </a:t>
            </a:r>
            <a:r>
              <a:rPr lang="en-US" sz="1400" i="1" kern="100" dirty="0">
                <a:effectLst/>
                <a:ea typeface="Aptos" panose="020B0004020202020204" pitchFamily="34" charset="0"/>
                <a:cs typeface="Segoe UI" panose="020B0502040204020203" pitchFamily="34" charset="0"/>
              </a:rPr>
              <a:t>Making the link:</a:t>
            </a:r>
            <a:r>
              <a:rPr lang="en-US" sz="1400" kern="100" dirty="0">
                <a:effectLst/>
                <a:ea typeface="Aptos" panose="020B0004020202020204" pitchFamily="34" charset="0"/>
                <a:cs typeface="Segoe UI" panose="020B0502040204020203" pitchFamily="34" charset="0"/>
              </a:rPr>
              <a:t> </a:t>
            </a:r>
            <a:r>
              <a:rPr lang="en-US" sz="1400" i="1" kern="100" dirty="0">
                <a:effectLst/>
                <a:ea typeface="Aptos" panose="020B0004020202020204" pitchFamily="34" charset="0"/>
                <a:cs typeface="Segoe UI" panose="020B0502040204020203" pitchFamily="34" charset="0"/>
              </a:rPr>
              <a:t>Safety organized practice. </a:t>
            </a:r>
            <a:r>
              <a:rPr lang="pt-BR" sz="1400" u="sng" kern="100" dirty="0">
                <a:solidFill>
                  <a:srgbClr val="467886"/>
                </a:solidFill>
                <a:effectLst/>
                <a:ea typeface="Aptos" panose="020B0004020202020204" pitchFamily="34" charset="0"/>
                <a:cs typeface="Segoe UI" panose="020B0502040204020203" pitchFamily="34" charset="0"/>
                <a:hlinkClick r:id="rId6"/>
              </a:rPr>
              <a:t>https://cssp.org/wp-content/uploads/2018/10/Making-the-Link_SOP.pdf</a:t>
            </a:r>
            <a:r>
              <a:rPr lang="en-US" sz="1400" kern="100" dirty="0">
                <a:effectLst/>
                <a:ea typeface="Aptos" panose="020B0004020202020204" pitchFamily="34" charset="0"/>
                <a:cs typeface="Segoe UI" panose="020B0502040204020203" pitchFamily="34" charset="0"/>
              </a:rPr>
              <a:t> </a:t>
            </a:r>
            <a:endParaRPr lang="en-US" sz="1400" dirty="0">
              <a:ea typeface="Times New Roman" panose="02020603050405020304" pitchFamily="18" charset="0"/>
            </a:endParaRPr>
          </a:p>
          <a:p>
            <a:pPr>
              <a:lnSpc>
                <a:spcPct val="100000"/>
              </a:lnSpc>
              <a:spcBef>
                <a:spcPts val="600"/>
              </a:spcBef>
              <a:spcAft>
                <a:spcPts val="600"/>
              </a:spcAft>
            </a:pPr>
            <a:r>
              <a:rPr lang="en-US" sz="1400" dirty="0">
                <a:effectLst/>
                <a:ea typeface="Times New Roman" panose="02020603050405020304" pitchFamily="18" charset="0"/>
              </a:rPr>
              <a:t>Children’s Bureau. (2020). </a:t>
            </a:r>
            <a:r>
              <a:rPr lang="en-US" sz="1400" i="1" dirty="0">
                <a:effectLst/>
                <a:ea typeface="Times New Roman" panose="02020603050405020304" pitchFamily="18" charset="0"/>
              </a:rPr>
              <a:t>ACYF-CB-IM-20-02. </a:t>
            </a:r>
            <a:r>
              <a:rPr lang="en-US" sz="1400" dirty="0">
                <a:effectLst/>
                <a:ea typeface="Times New Roman" panose="02020603050405020304" pitchFamily="18" charset="0"/>
              </a:rPr>
              <a:t>U.S. Department of Health and Human Services, Administration for Children and Families. </a:t>
            </a:r>
            <a:r>
              <a:rPr lang="en-US" sz="1400" u="sng" kern="100" dirty="0">
                <a:solidFill>
                  <a:srgbClr val="0563C1"/>
                </a:solidFill>
                <a:effectLst/>
                <a:ea typeface="Calibri" panose="020F0502020204030204" pitchFamily="34" charset="0"/>
                <a:cs typeface="Times New Roman" panose="02020603050405020304" pitchFamily="18" charset="0"/>
                <a:hlinkClick r:id="rId7"/>
              </a:rPr>
              <a:t>https://www.acf.hhs.gov/sites/default/files/documents/cb/im2002.pdf</a:t>
            </a:r>
            <a:r>
              <a:rPr lang="en-US" sz="1400" kern="100" dirty="0">
                <a:effectLst/>
                <a:ea typeface="Calibri" panose="020F0502020204030204" pitchFamily="34" charset="0"/>
                <a:cs typeface="Times New Roman" panose="02020603050405020304" pitchFamily="18" charset="0"/>
              </a:rPr>
              <a:t> </a:t>
            </a:r>
            <a:endParaRPr lang="en-US" sz="1400" dirty="0">
              <a:effectLst/>
              <a:ea typeface="Times New Roman" panose="02020603050405020304" pitchFamily="18" charset="0"/>
            </a:endParaRPr>
          </a:p>
          <a:p>
            <a:pPr>
              <a:lnSpc>
                <a:spcPct val="100000"/>
              </a:lnSpc>
              <a:spcBef>
                <a:spcPts val="600"/>
              </a:spcBef>
              <a:spcAft>
                <a:spcPts val="600"/>
              </a:spcAft>
            </a:pPr>
            <a:r>
              <a:rPr lang="en-US" sz="1400" dirty="0">
                <a:effectLst/>
                <a:ea typeface="Times New Roman" panose="02020603050405020304" pitchFamily="18" charset="0"/>
              </a:rPr>
              <a:t>Evident Change. (n.d.). </a:t>
            </a:r>
            <a:r>
              <a:rPr lang="en-US" sz="1400" i="1" dirty="0">
                <a:effectLst/>
                <a:ea typeface="Times New Roman" panose="02020603050405020304" pitchFamily="18" charset="0"/>
              </a:rPr>
              <a:t>California SDM policy and procedures. </a:t>
            </a:r>
            <a:r>
              <a:rPr lang="en-US" sz="1400" dirty="0">
                <a:effectLst/>
                <a:ea typeface="Times New Roman" panose="02020603050405020304" pitchFamily="18" charset="0"/>
              </a:rPr>
              <a:t>Evident Change: SDM Data. </a:t>
            </a:r>
            <a:r>
              <a:rPr lang="en-US" sz="1400" dirty="0">
                <a:effectLst/>
                <a:ea typeface="Times New Roman" panose="02020603050405020304" pitchFamily="18" charset="0"/>
                <a:hlinkClick r:id="rId8"/>
              </a:rPr>
              <a:t>https://ca.sdmdata.org/Definitions/SA/PP</a:t>
            </a:r>
            <a:endParaRPr lang="en-US" sz="1400" dirty="0">
              <a:effectLst/>
              <a:ea typeface="Times New Roman" panose="02020603050405020304" pitchFamily="18" charset="0"/>
            </a:endParaRPr>
          </a:p>
          <a:p>
            <a:pPr>
              <a:lnSpc>
                <a:spcPct val="100000"/>
              </a:lnSpc>
              <a:spcBef>
                <a:spcPts val="600"/>
              </a:spcBef>
              <a:spcAft>
                <a:spcPts val="600"/>
              </a:spcAft>
            </a:pPr>
            <a:r>
              <a:rPr lang="en-US" sz="1400" b="0" i="0" u="none" strike="noStrike" dirty="0">
                <a:solidFill>
                  <a:srgbClr val="000000"/>
                </a:solidFill>
                <a:effectLst/>
              </a:rPr>
              <a:t>Ghertner, R. (2023). </a:t>
            </a:r>
            <a:r>
              <a:rPr lang="en-US" sz="1400" b="0" i="1" u="none" strike="noStrike" dirty="0">
                <a:solidFill>
                  <a:srgbClr val="000000"/>
                </a:solidFill>
                <a:effectLst/>
              </a:rPr>
              <a:t>U.S. national and state estimates of children living with parents using substances, 2015-2019</a:t>
            </a:r>
            <a:r>
              <a:rPr lang="en-US" sz="1400" b="0" i="0" u="none" strike="noStrike" dirty="0">
                <a:solidFill>
                  <a:srgbClr val="000000"/>
                </a:solidFill>
                <a:effectLst/>
              </a:rPr>
              <a:t>. Assistant Secretary for Planning and Evaluation, Office of Human Services Policy. </a:t>
            </a:r>
            <a:r>
              <a:rPr lang="en-US" sz="1400" b="0" i="0" u="sng" strike="noStrike" dirty="0">
                <a:solidFill>
                  <a:srgbClr val="5351AF"/>
                </a:solidFill>
                <a:effectLst/>
                <a:hlinkClick r:id="rId9"/>
              </a:rPr>
              <a:t>https://aspe.hhs.gov/sites/default/files/documents/faa1b19e66053008e89782914f0aa693/children-at-risk-of-sud.pdf</a:t>
            </a:r>
            <a:r>
              <a:rPr lang="en-US" sz="1400" b="0" i="0" u="none" strike="noStrike" dirty="0">
                <a:solidFill>
                  <a:srgbClr val="000000"/>
                </a:solidFill>
                <a:effectLst/>
              </a:rPr>
              <a:t> </a:t>
            </a:r>
            <a:r>
              <a:rPr lang="en-US" sz="1400" b="0" i="0" dirty="0">
                <a:solidFill>
                  <a:srgbClr val="000000"/>
                </a:solidFill>
                <a:effectLst/>
              </a:rPr>
              <a:t>​</a:t>
            </a:r>
            <a:endParaRPr lang="en-US" sz="1400" dirty="0">
              <a:effectLst/>
              <a:ea typeface="Times New Roman" panose="02020603050405020304" pitchFamily="18" charset="0"/>
            </a:endParaRPr>
          </a:p>
          <a:p>
            <a:pPr>
              <a:lnSpc>
                <a:spcPct val="100000"/>
              </a:lnSpc>
              <a:spcBef>
                <a:spcPts val="600"/>
              </a:spcBef>
              <a:spcAft>
                <a:spcPts val="600"/>
              </a:spcAft>
            </a:pPr>
            <a:r>
              <a:rPr lang="en-US" sz="1400" dirty="0">
                <a:effectLst/>
                <a:ea typeface="Times New Roman" panose="02020603050405020304" pitchFamily="18" charset="0"/>
              </a:rPr>
              <a:t>Head Start Early Childhood Learning and Knowledge Center (ECLKC). (2022).</a:t>
            </a:r>
            <a:r>
              <a:rPr lang="en-US" sz="1400" i="1" dirty="0">
                <a:effectLst/>
                <a:ea typeface="Times New Roman" panose="02020603050405020304" pitchFamily="18" charset="0"/>
              </a:rPr>
              <a:t> Tips for keeping children safe: A developmental guide</a:t>
            </a:r>
            <a:r>
              <a:rPr lang="en-US" sz="1400" i="1" dirty="0">
                <a:ea typeface="Times New Roman" panose="02020603050405020304" pitchFamily="18" charset="0"/>
              </a:rPr>
              <a:t>. </a:t>
            </a:r>
            <a:r>
              <a:rPr lang="en-US" sz="1400" dirty="0">
                <a:effectLst/>
                <a:ea typeface="Times New Roman" panose="02020603050405020304" pitchFamily="18" charset="0"/>
              </a:rPr>
              <a:t>U.S Department of Health and Human Services.</a:t>
            </a:r>
            <a:r>
              <a:rPr lang="en-US" sz="1400" i="1" dirty="0">
                <a:ea typeface="Times New Roman" panose="02020603050405020304" pitchFamily="18" charset="0"/>
              </a:rPr>
              <a:t> </a:t>
            </a:r>
            <a:r>
              <a:rPr lang="en-US" sz="1400" u="sng" dirty="0">
                <a:solidFill>
                  <a:srgbClr val="0000FF"/>
                </a:solidFill>
                <a:effectLst/>
                <a:ea typeface="Times New Roman" panose="02020603050405020304" pitchFamily="18" charset="0"/>
                <a:hlinkClick r:id="rId10"/>
              </a:rPr>
              <a:t>https://eclkc.ohs.acf.hhs.gov/safety-practices/article/tips-keeping-children-safe-developmental-guide</a:t>
            </a:r>
            <a:endParaRPr lang="en-US" sz="1400" u="sng" dirty="0">
              <a:solidFill>
                <a:srgbClr val="0000FF"/>
              </a:solidFill>
              <a:effectLst/>
              <a:ea typeface="Times New Roman" panose="02020603050405020304" pitchFamily="18" charset="0"/>
            </a:endParaRPr>
          </a:p>
        </p:txBody>
      </p:sp>
    </p:spTree>
    <p:extLst>
      <p:ext uri="{BB962C8B-B14F-4D97-AF65-F5344CB8AC3E}">
        <p14:creationId xmlns:p14="http://schemas.microsoft.com/office/powerpoint/2010/main" val="2277704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2 of 3</a:t>
            </a:r>
          </a:p>
        </p:txBody>
      </p:sp>
      <p:sp>
        <p:nvSpPr>
          <p:cNvPr id="4" name="Content Placeholder 3"/>
          <p:cNvSpPr>
            <a:spLocks noGrp="1"/>
          </p:cNvSpPr>
          <p:nvPr>
            <p:ph idx="1"/>
          </p:nvPr>
        </p:nvSpPr>
        <p:spPr>
          <a:xfrm>
            <a:off x="630072" y="1316739"/>
            <a:ext cx="10931856" cy="5345270"/>
          </a:xfrm>
        </p:spPr>
        <p:txBody>
          <a:bodyPr vert="horz" lIns="91440" tIns="45720" rIns="91440" bIns="45720" rtlCol="0" anchor="t">
            <a:noAutofit/>
          </a:bodyPr>
          <a:lstStyle/>
          <a:p>
            <a:pPr>
              <a:lnSpc>
                <a:spcPct val="100000"/>
              </a:lnSpc>
              <a:spcBef>
                <a:spcPts val="600"/>
              </a:spcBef>
              <a:spcAft>
                <a:spcPts val="600"/>
              </a:spcAft>
            </a:pPr>
            <a:r>
              <a:rPr lang="en-US" sz="1400" dirty="0">
                <a:ea typeface="Calibri"/>
                <a:cs typeface="Calibri"/>
              </a:rPr>
              <a:t>National Center on Substance Abuse and Child Welfare. (n.d.). </a:t>
            </a:r>
            <a:r>
              <a:rPr lang="en-US" sz="1400" i="1" dirty="0">
                <a:ea typeface="Calibri"/>
                <a:cs typeface="Calibri"/>
              </a:rPr>
              <a:t>Glossary.</a:t>
            </a:r>
            <a:r>
              <a:rPr lang="en-US" sz="1400" dirty="0">
                <a:ea typeface="Calibri"/>
              </a:rPr>
              <a:t> </a:t>
            </a:r>
            <a:r>
              <a:rPr lang="en-US" sz="1400" dirty="0">
                <a:solidFill>
                  <a:srgbClr val="000000"/>
                </a:solidFill>
                <a:ea typeface="Calibri"/>
              </a:rPr>
              <a:t>Administration for Children and Families, Substance Abuse and Mental Health Services Administration</a:t>
            </a:r>
            <a:r>
              <a:rPr lang="en-US" sz="1400" i="1" dirty="0">
                <a:solidFill>
                  <a:srgbClr val="000000"/>
                </a:solidFill>
                <a:ea typeface="Calibri"/>
              </a:rPr>
              <a:t>.</a:t>
            </a:r>
            <a:r>
              <a:rPr lang="en-US" sz="1400" dirty="0">
                <a:solidFill>
                  <a:srgbClr val="000000"/>
                </a:solidFill>
                <a:ea typeface="Calibri"/>
                <a:cs typeface="Calibri"/>
              </a:rPr>
              <a:t> </a:t>
            </a:r>
            <a:r>
              <a:rPr lang="en-US" sz="1400" dirty="0">
                <a:solidFill>
                  <a:srgbClr val="000000"/>
                </a:solidFill>
                <a:ea typeface="Calibri"/>
                <a:cs typeface="Segoe UI"/>
                <a:hlinkClick r:id="rId3"/>
              </a:rPr>
              <a:t>https://ncsacw.acf.hhs.gov/files/toolkitpackage/misc/toolkit-glossary-508.pdf</a:t>
            </a:r>
            <a:r>
              <a:rPr lang="en-US" sz="1400" dirty="0">
                <a:solidFill>
                  <a:srgbClr val="000000"/>
                </a:solidFill>
                <a:ea typeface="Calibri"/>
                <a:cs typeface="Segoe UI"/>
              </a:rPr>
              <a:t> </a:t>
            </a:r>
            <a:endParaRPr lang="en-US" sz="1400" dirty="0">
              <a:ea typeface="Times New Roman" panose="02020603050405020304" pitchFamily="18" charset="0"/>
            </a:endParaRPr>
          </a:p>
          <a:p>
            <a:pPr>
              <a:lnSpc>
                <a:spcPct val="100000"/>
              </a:lnSpc>
              <a:spcBef>
                <a:spcPts val="600"/>
              </a:spcBef>
              <a:spcAft>
                <a:spcPts val="600"/>
              </a:spcAft>
            </a:pPr>
            <a:r>
              <a:rPr lang="en-US" sz="1400" kern="100" dirty="0">
                <a:effectLst/>
                <a:ea typeface="Calibri"/>
              </a:rPr>
              <a:t>National Center on Substance Abuse and Child Welfare. (</a:t>
            </a:r>
            <a:r>
              <a:rPr lang="en-US" sz="1400" kern="100" dirty="0" err="1">
                <a:effectLst/>
                <a:ea typeface="Calibri"/>
              </a:rPr>
              <a:t>2021a</a:t>
            </a:r>
            <a:r>
              <a:rPr lang="en-US" sz="1400" kern="100" dirty="0">
                <a:effectLst/>
                <a:ea typeface="Calibri"/>
              </a:rPr>
              <a:t>). </a:t>
            </a:r>
            <a:r>
              <a:rPr lang="en-US" sz="1400" i="1" kern="100" dirty="0">
                <a:effectLst/>
                <a:ea typeface="Calibri"/>
              </a:rPr>
              <a:t>Brief 1: Considerations for developing a child welfare drug testing policy and protocol. </a:t>
            </a:r>
            <a:r>
              <a:rPr lang="en-US" sz="1400" kern="100" dirty="0">
                <a:effectLst/>
                <a:ea typeface="Calibri"/>
              </a:rPr>
              <a:t>Administration </a:t>
            </a:r>
            <a:r>
              <a:rPr lang="en-US" sz="1400" kern="100" dirty="0">
                <a:ea typeface="Calibri"/>
              </a:rPr>
              <a:t>for</a:t>
            </a:r>
            <a:r>
              <a:rPr lang="en-US" sz="1400" kern="100" dirty="0">
                <a:effectLst/>
                <a:ea typeface="Calibri"/>
              </a:rPr>
              <a:t> Children and </a:t>
            </a:r>
            <a:r>
              <a:rPr lang="en-US" sz="1400" kern="100" dirty="0">
                <a:ea typeface="Calibri"/>
              </a:rPr>
              <a:t>Families, </a:t>
            </a:r>
            <a:r>
              <a:rPr lang="en-US" sz="1400" dirty="0">
                <a:solidFill>
                  <a:srgbClr val="000000"/>
                </a:solidFill>
                <a:ea typeface="Calibri"/>
              </a:rPr>
              <a:t>Substance Abuse and Mental Health Services Administration</a:t>
            </a:r>
            <a:r>
              <a:rPr lang="en-US" sz="1400" kern="100" dirty="0">
                <a:effectLst/>
                <a:ea typeface="Calibri"/>
              </a:rPr>
              <a:t>. </a:t>
            </a:r>
            <a:r>
              <a:rPr lang="en-US" sz="1400" u="sng" dirty="0">
                <a:solidFill>
                  <a:srgbClr val="0563C1"/>
                </a:solidFill>
                <a:effectLst/>
                <a:ea typeface="Calibri" panose="020F0502020204030204" pitchFamily="34" charset="0"/>
                <a:cs typeface="Arial" panose="020B0604020202020204" pitchFamily="34" charset="0"/>
                <a:hlinkClick r:id="rId4"/>
              </a:rPr>
              <a:t>https://ncsacw.acf.hhs.gov/files/drug-testing-brief-1-508.pdf</a:t>
            </a:r>
            <a:r>
              <a:rPr lang="en-US" sz="1400" dirty="0">
                <a:effectLst/>
                <a:ea typeface="Calibri" panose="020F0502020204030204" pitchFamily="34" charset="0"/>
                <a:cs typeface="Arial" panose="020B0604020202020204" pitchFamily="34" charset="0"/>
              </a:rPr>
              <a:t> </a:t>
            </a:r>
            <a:endParaRPr lang="en-US" sz="1400" kern="100" dirty="0">
              <a:ea typeface="Calibri"/>
              <a:cs typeface="Arial" panose="020B0604020202020204"/>
            </a:endParaRPr>
          </a:p>
          <a:p>
            <a:pPr>
              <a:lnSpc>
                <a:spcPct val="100000"/>
              </a:lnSpc>
              <a:spcBef>
                <a:spcPts val="600"/>
              </a:spcBef>
              <a:spcAft>
                <a:spcPts val="600"/>
              </a:spcAft>
            </a:pPr>
            <a:r>
              <a:rPr lang="en-US" sz="1400" kern="100" dirty="0">
                <a:effectLst/>
                <a:ea typeface="Calibri"/>
              </a:rPr>
              <a:t>National Center on Substance Abuse and Child Welfare. (</a:t>
            </a:r>
            <a:r>
              <a:rPr lang="en-US" sz="1400" kern="100" dirty="0" err="1">
                <a:effectLst/>
                <a:ea typeface="Calibri"/>
              </a:rPr>
              <a:t>2021b</a:t>
            </a:r>
            <a:r>
              <a:rPr lang="en-US" sz="1400" kern="100" dirty="0">
                <a:effectLst/>
                <a:ea typeface="Calibri"/>
              </a:rPr>
              <a:t>). </a:t>
            </a:r>
            <a:r>
              <a:rPr lang="en-US" sz="1400" i="1" kern="100" dirty="0">
                <a:effectLst/>
                <a:ea typeface="Calibri"/>
              </a:rPr>
              <a:t>Brief 2: Drug testing for parents involved in child welfare: Three key practice points. </a:t>
            </a:r>
            <a:r>
              <a:rPr lang="en-US" sz="1400" kern="100" dirty="0">
                <a:effectLst/>
                <a:ea typeface="Calibri"/>
              </a:rPr>
              <a:t>Administration </a:t>
            </a:r>
            <a:r>
              <a:rPr lang="en-US" sz="1400" kern="100" dirty="0">
                <a:ea typeface="Calibri"/>
              </a:rPr>
              <a:t>for</a:t>
            </a:r>
            <a:r>
              <a:rPr lang="en-US" sz="1400" kern="100" dirty="0">
                <a:effectLst/>
                <a:ea typeface="Calibri"/>
              </a:rPr>
              <a:t> Children and </a:t>
            </a:r>
            <a:r>
              <a:rPr lang="en-US" sz="1400" kern="100" dirty="0">
                <a:ea typeface="Calibri"/>
              </a:rPr>
              <a:t>Families, </a:t>
            </a:r>
            <a:r>
              <a:rPr lang="en-US" sz="1400" dirty="0">
                <a:solidFill>
                  <a:srgbClr val="000000"/>
                </a:solidFill>
                <a:ea typeface="Calibri"/>
              </a:rPr>
              <a:t>Substance Abuse and Mental Health Services Administration</a:t>
            </a:r>
            <a:r>
              <a:rPr lang="en-US" sz="1400" kern="100" dirty="0">
                <a:ea typeface="Calibri"/>
              </a:rPr>
              <a:t>. </a:t>
            </a:r>
            <a:r>
              <a:rPr lang="en-US" sz="1400" u="sng" dirty="0">
                <a:solidFill>
                  <a:srgbClr val="0563C1"/>
                </a:solidFill>
                <a:effectLst/>
                <a:ea typeface="Calibri" panose="020F0502020204030204" pitchFamily="34" charset="0"/>
                <a:cs typeface="Arial" panose="020B0604020202020204" pitchFamily="34" charset="0"/>
                <a:hlinkClick r:id="rId5"/>
              </a:rPr>
              <a:t>https://ncsacw.acf.hhs.gov/files/drug-testing-brief-2-508.pdf</a:t>
            </a:r>
            <a:r>
              <a:rPr lang="en-US" sz="1400" dirty="0">
                <a:effectLst/>
                <a:ea typeface="Calibri" panose="020F0502020204030204" pitchFamily="34" charset="0"/>
                <a:cs typeface="Arial" panose="020B0604020202020204" pitchFamily="34" charset="0"/>
              </a:rPr>
              <a:t> </a:t>
            </a:r>
            <a:endParaRPr lang="en-US" sz="1400" kern="100" dirty="0">
              <a:effectLst/>
              <a:ea typeface="Aptos" panose="020B0004020202020204" pitchFamily="34" charset="0"/>
              <a:cs typeface="Times New Roman" panose="02020603050405020304" pitchFamily="18" charset="0"/>
            </a:endParaRPr>
          </a:p>
          <a:p>
            <a:pPr>
              <a:lnSpc>
                <a:spcPct val="100000"/>
              </a:lnSpc>
              <a:spcBef>
                <a:spcPts val="600"/>
              </a:spcBef>
              <a:spcAft>
                <a:spcPts val="600"/>
              </a:spcAft>
            </a:pPr>
            <a:r>
              <a:rPr lang="en-US" sz="1400" kern="100" dirty="0">
                <a:effectLst/>
                <a:ea typeface="Calibri"/>
              </a:rPr>
              <a:t>National Center on Substance Abuse and Child Welfare. (</a:t>
            </a:r>
            <a:r>
              <a:rPr lang="en-US" sz="1400" kern="100" dirty="0" err="1">
                <a:effectLst/>
                <a:ea typeface="Calibri"/>
              </a:rPr>
              <a:t>2022a</a:t>
            </a:r>
            <a:r>
              <a:rPr lang="en-US" sz="1400" kern="100" dirty="0">
                <a:effectLst/>
                <a:ea typeface="Calibri"/>
              </a:rPr>
              <a:t>). </a:t>
            </a:r>
            <a:r>
              <a:rPr lang="en-US" sz="1400" i="1" kern="100" dirty="0">
                <a:effectLst/>
                <a:ea typeface="Calibri"/>
              </a:rPr>
              <a:t>Frontline collaborative efforts: Establishing comprehensive assessment procedures and promoting family engagement into services. </a:t>
            </a:r>
            <a:r>
              <a:rPr lang="en-US" sz="1400" kern="100" dirty="0">
                <a:effectLst/>
                <a:ea typeface="Calibri"/>
              </a:rPr>
              <a:t>Administration </a:t>
            </a:r>
            <a:r>
              <a:rPr lang="en-US" sz="1400" kern="100" dirty="0">
                <a:ea typeface="Calibri"/>
              </a:rPr>
              <a:t>for</a:t>
            </a:r>
            <a:r>
              <a:rPr lang="en-US" sz="1400" kern="100" dirty="0">
                <a:effectLst/>
                <a:ea typeface="Calibri"/>
              </a:rPr>
              <a:t> Children and Families, </a:t>
            </a:r>
            <a:r>
              <a:rPr lang="en-US" sz="1400" dirty="0">
                <a:solidFill>
                  <a:srgbClr val="000000"/>
                </a:solidFill>
                <a:ea typeface="Calibri"/>
              </a:rPr>
              <a:t>Substance Abuse and Mental Health Services Administration</a:t>
            </a:r>
            <a:r>
              <a:rPr lang="en-US" sz="1400" kern="100" dirty="0">
                <a:effectLst/>
                <a:ea typeface="Calibri"/>
              </a:rPr>
              <a:t>.</a:t>
            </a:r>
            <a:r>
              <a:rPr lang="en-US" sz="1400" i="1" kern="100" dirty="0">
                <a:effectLst/>
                <a:ea typeface="Calibri"/>
              </a:rPr>
              <a:t> </a:t>
            </a:r>
            <a:r>
              <a:rPr lang="en-US" sz="1400" u="sng" kern="100" dirty="0">
                <a:solidFill>
                  <a:srgbClr val="0000FF"/>
                </a:solidFill>
                <a:effectLst/>
                <a:ea typeface="Calibri"/>
                <a:hlinkClick r:id="rId6"/>
              </a:rPr>
              <a:t>https://ncsacw.acf.hhs.gov/files/collaborative-capacity-module-6.pdf</a:t>
            </a:r>
            <a:endParaRPr lang="en-US" sz="1400" kern="100" dirty="0">
              <a:effectLst/>
              <a:ea typeface="Aptos" panose="020B0004020202020204" pitchFamily="34" charset="0"/>
              <a:cs typeface="Times New Roman" panose="02020603050405020304" pitchFamily="18" charset="0"/>
            </a:endParaRPr>
          </a:p>
          <a:p>
            <a:pPr>
              <a:lnSpc>
                <a:spcPct val="100000"/>
              </a:lnSpc>
              <a:spcBef>
                <a:spcPts val="600"/>
              </a:spcBef>
              <a:spcAft>
                <a:spcPts val="600"/>
              </a:spcAft>
            </a:pPr>
            <a:r>
              <a:rPr lang="en-US" sz="1400" kern="100" dirty="0">
                <a:effectLst/>
                <a:ea typeface="Aptos" panose="020B0004020202020204" pitchFamily="34" charset="0"/>
                <a:cs typeface="Times New Roman" panose="02020603050405020304" pitchFamily="18" charset="0"/>
              </a:rPr>
              <a:t>National Center on Substance Abuse and Child Welfare. (</a:t>
            </a:r>
            <a:r>
              <a:rPr lang="en-US" sz="1400" kern="100" dirty="0" err="1">
                <a:effectLst/>
                <a:ea typeface="Aptos" panose="020B0004020202020204" pitchFamily="34" charset="0"/>
                <a:cs typeface="Times New Roman" panose="02020603050405020304" pitchFamily="18" charset="0"/>
              </a:rPr>
              <a:t>202</a:t>
            </a:r>
            <a:r>
              <a:rPr lang="en-US" sz="1400" kern="100" dirty="0" err="1">
                <a:ea typeface="Aptos" panose="020B0004020202020204" pitchFamily="34" charset="0"/>
                <a:cs typeface="Times New Roman" panose="02020603050405020304" pitchFamily="18" charset="0"/>
              </a:rPr>
              <a:t>2b</a:t>
            </a:r>
            <a:r>
              <a:rPr lang="en-US" sz="1400" kern="100" dirty="0">
                <a:effectLst/>
                <a:ea typeface="Aptos" panose="020B0004020202020204" pitchFamily="34" charset="0"/>
                <a:cs typeface="Times New Roman" panose="02020603050405020304" pitchFamily="18" charset="0"/>
              </a:rPr>
              <a:t>). </a:t>
            </a:r>
            <a:r>
              <a:rPr lang="en-US" sz="1400" i="1" kern="100" dirty="0">
                <a:effectLst/>
                <a:ea typeface="Aptos" panose="020B0004020202020204" pitchFamily="34" charset="0"/>
                <a:cs typeface="Times New Roman" panose="02020603050405020304" pitchFamily="18" charset="0"/>
              </a:rPr>
              <a:t>Identifying safety and protective capacities for families with parental substance use disorders and child welfare involvement. </a:t>
            </a:r>
            <a:r>
              <a:rPr lang="en-US" sz="1400" kern="100" dirty="0">
                <a:effectLst/>
                <a:ea typeface="Aptos" panose="020B0004020202020204" pitchFamily="34" charset="0"/>
                <a:cs typeface="Times New Roman" panose="02020603050405020304" pitchFamily="18" charset="0"/>
              </a:rPr>
              <a:t>Administration </a:t>
            </a:r>
            <a:r>
              <a:rPr lang="en-US" sz="1400" kern="100" dirty="0">
                <a:ea typeface="Aptos" panose="020B0004020202020204" pitchFamily="34" charset="0"/>
                <a:cs typeface="Times New Roman" panose="02020603050405020304" pitchFamily="18" charset="0"/>
              </a:rPr>
              <a:t>for</a:t>
            </a:r>
            <a:r>
              <a:rPr lang="en-US" sz="1400" kern="100" dirty="0">
                <a:effectLst/>
                <a:ea typeface="Aptos" panose="020B0004020202020204" pitchFamily="34" charset="0"/>
                <a:cs typeface="Times New Roman" panose="02020603050405020304" pitchFamily="18" charset="0"/>
              </a:rPr>
              <a:t> Children and Families, </a:t>
            </a:r>
            <a:r>
              <a:rPr lang="en-US" sz="1400" dirty="0">
                <a:solidFill>
                  <a:srgbClr val="000000"/>
                </a:solidFill>
                <a:ea typeface="Calibri"/>
              </a:rPr>
              <a:t>Substance Abuse and Mental Health Services Administration</a:t>
            </a:r>
            <a:r>
              <a:rPr lang="en-US" sz="1400" kern="100" dirty="0">
                <a:effectLst/>
                <a:ea typeface="Aptos" panose="020B0004020202020204" pitchFamily="34" charset="0"/>
                <a:cs typeface="Times New Roman" panose="02020603050405020304" pitchFamily="18" charset="0"/>
              </a:rPr>
              <a:t>.</a:t>
            </a:r>
            <a:r>
              <a:rPr lang="en-US" sz="1400" i="1" kern="100" dirty="0">
                <a:effectLst/>
                <a:ea typeface="Aptos" panose="020B0004020202020204" pitchFamily="34" charset="0"/>
                <a:cs typeface="Times New Roman" panose="02020603050405020304" pitchFamily="18" charset="0"/>
              </a:rPr>
              <a:t> </a:t>
            </a:r>
            <a:r>
              <a:rPr lang="pt-BR" sz="1400" u="sng" kern="100" dirty="0">
                <a:solidFill>
                  <a:srgbClr val="467886"/>
                </a:solidFill>
                <a:effectLst/>
                <a:ea typeface="Aptos" panose="020B0004020202020204" pitchFamily="34" charset="0"/>
                <a:cs typeface="Segoe UI" panose="020B0502040204020203" pitchFamily="34" charset="0"/>
                <a:hlinkClick r:id="rId7"/>
              </a:rPr>
              <a:t>https://ncsacw.acf.hhs.gov/files/safety-and-risk-tip-sheet-1.pdf</a:t>
            </a:r>
            <a:r>
              <a:rPr lang="pt-BR" sz="1400" kern="100" dirty="0">
                <a:effectLst/>
                <a:ea typeface="Aptos" panose="020B0004020202020204" pitchFamily="34" charset="0"/>
                <a:cs typeface="Segoe UI" panose="020B0502040204020203" pitchFamily="34" charset="0"/>
              </a:rPr>
              <a:t> </a:t>
            </a:r>
            <a:endParaRPr lang="en-US" sz="1400" kern="100" dirty="0">
              <a:effectLst/>
              <a:ea typeface="Calibri"/>
            </a:endParaRPr>
          </a:p>
          <a:p>
            <a:pPr>
              <a:lnSpc>
                <a:spcPct val="100000"/>
              </a:lnSpc>
              <a:spcBef>
                <a:spcPts val="600"/>
              </a:spcBef>
              <a:spcAft>
                <a:spcPts val="600"/>
              </a:spcAft>
            </a:pPr>
            <a:r>
              <a:rPr lang="en-US" sz="1400" dirty="0">
                <a:effectLst/>
                <a:ea typeface="Calibri" panose="020F0502020204030204" pitchFamily="34" charset="0"/>
                <a:cs typeface="Arial" panose="020B0604020202020204" pitchFamily="34" charset="0"/>
              </a:rPr>
              <a:t>National Center on Substance Abuse and Child Welfare. (</a:t>
            </a:r>
            <a:r>
              <a:rPr lang="en-US" sz="1400" dirty="0" err="1">
                <a:effectLst/>
                <a:ea typeface="Calibri" panose="020F0502020204030204" pitchFamily="34" charset="0"/>
                <a:cs typeface="Arial" panose="020B0604020202020204" pitchFamily="34" charset="0"/>
              </a:rPr>
              <a:t>202</a:t>
            </a:r>
            <a:r>
              <a:rPr lang="en-US" sz="1400" dirty="0" err="1">
                <a:ea typeface="Calibri" panose="020F0502020204030204" pitchFamily="34" charset="0"/>
                <a:cs typeface="Arial" panose="020B0604020202020204" pitchFamily="34" charset="0"/>
              </a:rPr>
              <a:t>2c</a:t>
            </a:r>
            <a:r>
              <a:rPr lang="en-US" sz="1400" dirty="0">
                <a:effectLst/>
                <a:ea typeface="Calibri" panose="020F0502020204030204" pitchFamily="34" charset="0"/>
                <a:cs typeface="Arial" panose="020B0604020202020204" pitchFamily="34" charset="0"/>
              </a:rPr>
              <a:t>). </a:t>
            </a:r>
            <a:r>
              <a:rPr lang="en-US" sz="1400" i="1" dirty="0">
                <a:effectLst/>
                <a:ea typeface="Calibri" panose="020F0502020204030204" pitchFamily="34" charset="0"/>
                <a:cs typeface="Arial" panose="020B0604020202020204" pitchFamily="34" charset="0"/>
              </a:rPr>
              <a:t>Understanding engagement of families affected by substance use disorders: Child welfare practice tips</a:t>
            </a:r>
            <a:r>
              <a:rPr lang="en-US" sz="1400" dirty="0">
                <a:effectLst/>
                <a:ea typeface="Calibri" panose="020F0502020204030204" pitchFamily="34" charset="0"/>
                <a:cs typeface="Arial" panose="020B0604020202020204" pitchFamily="34" charset="0"/>
              </a:rPr>
              <a:t>.</a:t>
            </a:r>
            <a:r>
              <a:rPr lang="en-US" sz="1400" b="0" i="0" dirty="0">
                <a:solidFill>
                  <a:srgbClr val="000000"/>
                </a:solidFill>
                <a:effectLst/>
                <a:cs typeface="Arial" panose="020B0604020202020204" pitchFamily="34" charset="0"/>
              </a:rPr>
              <a:t> Administration for Children and Families, Substance Abuse and Mental Health Services Administration. </a:t>
            </a:r>
            <a:r>
              <a:rPr lang="en-US" sz="1400" dirty="0">
                <a:effectLst/>
                <a:ea typeface="Calibri" panose="020F0502020204030204" pitchFamily="34" charset="0"/>
                <a:cs typeface="Arial" panose="020B0604020202020204" pitchFamily="34" charset="0"/>
                <a:hlinkClick r:id="rId8"/>
              </a:rPr>
              <a:t>https://ncsacw.acf.hhs.gov/files/tips-engagement-families-508.pdf</a:t>
            </a:r>
            <a:r>
              <a:rPr lang="en-US" sz="1400" dirty="0">
                <a:effectLst/>
                <a:ea typeface="Calibri" panose="020F0502020204030204" pitchFamily="34" charset="0"/>
                <a:cs typeface="Arial" panose="020B0604020202020204" pitchFamily="34" charset="0"/>
              </a:rPr>
              <a:t> </a:t>
            </a:r>
          </a:p>
          <a:p>
            <a:pPr>
              <a:lnSpc>
                <a:spcPct val="100000"/>
              </a:lnSpc>
              <a:spcBef>
                <a:spcPts val="600"/>
              </a:spcBef>
              <a:spcAft>
                <a:spcPts val="600"/>
              </a:spcAft>
            </a:pPr>
            <a:r>
              <a:rPr lang="en-US" sz="1400" dirty="0">
                <a:effectLst/>
                <a:ea typeface="Times New Roman" panose="02020603050405020304" pitchFamily="18" charset="0"/>
              </a:rPr>
              <a:t>National Center on Substance Abuse and Child Welfare. (</a:t>
            </a:r>
            <a:r>
              <a:rPr lang="en-US" sz="1400" dirty="0" err="1">
                <a:effectLst/>
                <a:ea typeface="Times New Roman" panose="02020603050405020304" pitchFamily="18" charset="0"/>
              </a:rPr>
              <a:t>2022d</a:t>
            </a:r>
            <a:r>
              <a:rPr lang="en-US" sz="1400" dirty="0">
                <a:effectLst/>
                <a:ea typeface="Times New Roman" panose="02020603050405020304" pitchFamily="18" charset="0"/>
              </a:rPr>
              <a:t>). </a:t>
            </a:r>
            <a:r>
              <a:rPr lang="en-US" sz="1400" i="1" dirty="0">
                <a:effectLst/>
                <a:ea typeface="Times New Roman" panose="02020603050405020304" pitchFamily="18" charset="0"/>
              </a:rPr>
              <a:t>Understanding </a:t>
            </a:r>
            <a:r>
              <a:rPr lang="en-US" sz="1400" i="1" dirty="0">
                <a:ea typeface="Times New Roman" panose="02020603050405020304" pitchFamily="18" charset="0"/>
              </a:rPr>
              <a:t>screening and assessment of </a:t>
            </a:r>
            <a:r>
              <a:rPr lang="en-US" sz="1400" i="1" dirty="0">
                <a:effectLst/>
                <a:ea typeface="Times New Roman" panose="02020603050405020304" pitchFamily="18" charset="0"/>
              </a:rPr>
              <a:t>substance use disorders: Child welfare practice tips</a:t>
            </a:r>
            <a:r>
              <a:rPr lang="en-US" sz="1400" dirty="0">
                <a:effectLst/>
                <a:ea typeface="Times New Roman" panose="02020603050405020304" pitchFamily="18" charset="0"/>
              </a:rPr>
              <a:t>.</a:t>
            </a:r>
            <a:r>
              <a:rPr lang="en-US" sz="1400" dirty="0">
                <a:ea typeface="Times New Roman" panose="02020603050405020304" pitchFamily="18" charset="0"/>
              </a:rPr>
              <a:t> Administration for Children and Families, </a:t>
            </a:r>
            <a:r>
              <a:rPr lang="en-US" sz="1400" dirty="0">
                <a:solidFill>
                  <a:srgbClr val="000000"/>
                </a:solidFill>
                <a:ea typeface="Calibri"/>
              </a:rPr>
              <a:t>Substance Abuse and Mental Health Services Administration</a:t>
            </a:r>
            <a:r>
              <a:rPr lang="en-US" sz="1400" dirty="0">
                <a:ea typeface="Times New Roman" panose="02020603050405020304" pitchFamily="18" charset="0"/>
              </a:rPr>
              <a:t>. </a:t>
            </a:r>
            <a:r>
              <a:rPr lang="en-US" sz="1400" u="sng" dirty="0">
                <a:solidFill>
                  <a:srgbClr val="0563C1"/>
                </a:solidFill>
                <a:effectLst/>
                <a:ea typeface="Calibri" panose="020F0502020204030204" pitchFamily="34" charset="0"/>
                <a:cs typeface="Arial" panose="020B0604020202020204" pitchFamily="34" charset="0"/>
                <a:hlinkClick r:id="rId9"/>
              </a:rPr>
              <a:t>https://ncsacw.acf.hhs.gov/files/tips-screening-assessment-508.pdf</a:t>
            </a:r>
            <a:endParaRPr lang="en-US" sz="1400" u="sng" kern="100" dirty="0">
              <a:solidFill>
                <a:srgbClr val="0000FF"/>
              </a:solidFill>
              <a:effectLst/>
              <a:ea typeface="Calibri"/>
            </a:endParaRPr>
          </a:p>
        </p:txBody>
      </p:sp>
    </p:spTree>
    <p:extLst>
      <p:ext uri="{BB962C8B-B14F-4D97-AF65-F5344CB8AC3E}">
        <p14:creationId xmlns:p14="http://schemas.microsoft.com/office/powerpoint/2010/main" val="2784303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2761-2F3F-A5F2-1AC5-0EB5FB2F07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0E24A88-7758-F596-DA3A-E8B8E509D01D}"/>
              </a:ext>
            </a:extLst>
          </p:cNvPr>
          <p:cNvSpPr>
            <a:spLocks noGrp="1"/>
          </p:cNvSpPr>
          <p:nvPr>
            <p:ph type="title"/>
          </p:nvPr>
        </p:nvSpPr>
        <p:spPr/>
        <p:txBody>
          <a:bodyPr/>
          <a:lstStyle/>
          <a:p>
            <a:r>
              <a:rPr lang="en-US" dirty="0"/>
              <a:t>References, 3 of 3</a:t>
            </a:r>
          </a:p>
        </p:txBody>
      </p:sp>
      <p:sp>
        <p:nvSpPr>
          <p:cNvPr id="4" name="Content Placeholder 3">
            <a:extLst>
              <a:ext uri="{FF2B5EF4-FFF2-40B4-BE49-F238E27FC236}">
                <a16:creationId xmlns:a16="http://schemas.microsoft.com/office/drawing/2014/main" id="{249C58AB-C096-5DDD-A69E-18DBA12E6687}"/>
              </a:ext>
            </a:extLst>
          </p:cNvPr>
          <p:cNvSpPr>
            <a:spLocks noGrp="1"/>
          </p:cNvSpPr>
          <p:nvPr>
            <p:ph idx="1"/>
          </p:nvPr>
        </p:nvSpPr>
        <p:spPr>
          <a:xfrm>
            <a:off x="630072" y="1316739"/>
            <a:ext cx="10931856" cy="5345270"/>
          </a:xfrm>
        </p:spPr>
        <p:txBody>
          <a:bodyPr vert="horz" lIns="91440" tIns="45720" rIns="91440" bIns="45720" rtlCol="0" anchor="t">
            <a:noAutofit/>
          </a:bodyPr>
          <a:lstStyle/>
          <a:p>
            <a:pPr>
              <a:lnSpc>
                <a:spcPct val="100000"/>
              </a:lnSpc>
              <a:spcBef>
                <a:spcPts val="600"/>
              </a:spcBef>
              <a:spcAft>
                <a:spcPts val="600"/>
              </a:spcAft>
            </a:pPr>
            <a:r>
              <a:rPr lang="en-US" sz="1400" dirty="0">
                <a:effectLst/>
              </a:rPr>
              <a:t>National Center on Substance Abuse and Child Welfare. (2023). </a:t>
            </a:r>
            <a:r>
              <a:rPr lang="en-US" sz="1400" i="1" dirty="0">
                <a:effectLst/>
              </a:rPr>
              <a:t>Mitigating safety &amp; risk for children affected by parental substance use disorders (AD) </a:t>
            </a:r>
            <a:r>
              <a:rPr lang="en-US" sz="1400" dirty="0">
                <a:effectLst/>
              </a:rPr>
              <a:t>[Video]. YouTube. </a:t>
            </a:r>
            <a:r>
              <a:rPr lang="en-US" sz="1400" u="sng" dirty="0">
                <a:solidFill>
                  <a:srgbClr val="0563C1"/>
                </a:solidFill>
                <a:effectLst/>
                <a:ea typeface="Calibri" panose="020F0502020204030204" pitchFamily="34" charset="0"/>
                <a:cs typeface="Arial" panose="020B0604020202020204" pitchFamily="34" charset="0"/>
                <a:hlinkClick r:id="rId3"/>
              </a:rPr>
              <a:t>https://www.youtube.com/watch?v=LW7MP8n-Yw8</a:t>
            </a:r>
            <a:r>
              <a:rPr lang="en-US" sz="1400" dirty="0">
                <a:effectLst/>
                <a:ea typeface="Calibri" panose="020F0502020204030204" pitchFamily="34" charset="0"/>
                <a:cs typeface="Arial" panose="020B0604020202020204" pitchFamily="34" charset="0"/>
              </a:rPr>
              <a:t> </a:t>
            </a:r>
          </a:p>
          <a:p>
            <a:pPr>
              <a:lnSpc>
                <a:spcPct val="100000"/>
              </a:lnSpc>
              <a:spcBef>
                <a:spcPts val="600"/>
              </a:spcBef>
              <a:spcAft>
                <a:spcPts val="600"/>
              </a:spcAft>
            </a:pPr>
            <a:r>
              <a:rPr lang="en-US" sz="1400" b="0" i="0" dirty="0">
                <a:effectLst/>
                <a:cs typeface="Arial" panose="020B0604020202020204" pitchFamily="34" charset="0"/>
              </a:rPr>
              <a:t>National Institute on Drug Abuse. (2023). </a:t>
            </a:r>
            <a:r>
              <a:rPr lang="en-US" sz="1400" b="0" i="1" dirty="0">
                <a:effectLst/>
                <a:cs typeface="Arial" panose="020B0604020202020204" pitchFamily="34" charset="0"/>
              </a:rPr>
              <a:t>Treatment and recovery.</a:t>
            </a:r>
            <a:r>
              <a:rPr lang="en-US" sz="1400" b="0" i="0" dirty="0">
                <a:effectLst/>
                <a:cs typeface="Arial" panose="020B0604020202020204" pitchFamily="34" charset="0"/>
              </a:rPr>
              <a:t> </a:t>
            </a:r>
            <a:r>
              <a:rPr lang="en-US" sz="1400" b="0" i="0" dirty="0">
                <a:solidFill>
                  <a:srgbClr val="474747"/>
                </a:solidFill>
                <a:effectLst/>
                <a:cs typeface="Arial" panose="020B0604020202020204" pitchFamily="34" charset="0"/>
                <a:hlinkClick r:id="rId4"/>
              </a:rPr>
              <a:t>https://nida.nih.gov/publications/drugs-brains-behavior-science-addiction/treatment-recovery</a:t>
            </a:r>
            <a:r>
              <a:rPr lang="en-US" sz="1400" b="0" i="0" dirty="0">
                <a:solidFill>
                  <a:srgbClr val="474747"/>
                </a:solidFill>
                <a:effectLst/>
                <a:cs typeface="Arial" panose="020B0604020202020204" pitchFamily="34" charset="0"/>
              </a:rPr>
              <a:t> </a:t>
            </a:r>
            <a:endParaRPr lang="en-US" sz="1400" dirty="0">
              <a:effectLst/>
              <a:cs typeface="Arial" panose="020B0604020202020204" pitchFamily="34" charset="0"/>
            </a:endParaRPr>
          </a:p>
        </p:txBody>
      </p:sp>
    </p:spTree>
    <p:extLst>
      <p:ext uri="{BB962C8B-B14F-4D97-AF65-F5344CB8AC3E}">
        <p14:creationId xmlns:p14="http://schemas.microsoft.com/office/powerpoint/2010/main" val="985202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48C1BEB-E979-1A17-6907-F12A4ED54272}"/>
              </a:ext>
            </a:extLst>
          </p:cNvPr>
          <p:cNvSpPr>
            <a:spLocks noGrp="1"/>
          </p:cNvSpPr>
          <p:nvPr>
            <p:ph type="ctrTitle"/>
          </p:nvPr>
        </p:nvSpPr>
        <p:spPr/>
        <p:txBody>
          <a:bodyPr/>
          <a:lstStyle/>
          <a:p>
            <a:r>
              <a:rPr kumimoji="0" lang="en-US" sz="4800" b="0" i="0" u="none" strike="noStrike" kern="1200" cap="none" spc="0" normalizeH="0" baseline="0" noProof="0" dirty="0">
                <a:ln>
                  <a:noFill/>
                </a:ln>
                <a:solidFill>
                  <a:prstClr val="white"/>
                </a:solidFill>
                <a:effectLst/>
                <a:uLnTx/>
                <a:uFillTx/>
                <a:latin typeface="+mj-lt"/>
                <a:ea typeface="+mn-ea"/>
                <a:cs typeface="+mn-cs"/>
              </a:rPr>
              <a:t>Resources</a:t>
            </a:r>
            <a:endParaRPr lang="en-US" dirty="0">
              <a:latin typeface="+mj-lt"/>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3149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975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dirty="0"/>
              <a:t>Resources, 1 of 2 </a:t>
            </a:r>
          </a:p>
        </p:txBody>
      </p:sp>
      <p:sp>
        <p:nvSpPr>
          <p:cNvPr id="4" name="Content Placeholder 3"/>
          <p:cNvSpPr>
            <a:spLocks noGrp="1"/>
          </p:cNvSpPr>
          <p:nvPr>
            <p:ph idx="1"/>
          </p:nvPr>
        </p:nvSpPr>
        <p:spPr>
          <a:xfrm>
            <a:off x="627796" y="1395099"/>
            <a:ext cx="10959153" cy="5087588"/>
          </a:xfrm>
        </p:spPr>
        <p:txBody>
          <a:bodyPr>
            <a:noAutofit/>
          </a:bodyPr>
          <a:lstStyle/>
          <a:p>
            <a:pPr>
              <a:lnSpc>
                <a:spcPct val="100000"/>
              </a:lnSpc>
              <a:tabLst>
                <a:tab pos="457200" algn="l"/>
              </a:tabLst>
            </a:pPr>
            <a:r>
              <a:rPr lang="en-US" sz="1400" kern="100" dirty="0">
                <a:effectLst/>
                <a:ea typeface="Aptos" panose="020B0004020202020204" pitchFamily="34" charset="0"/>
                <a:cs typeface="Arial" panose="020B0604020202020204" pitchFamily="34" charset="0"/>
              </a:rPr>
              <a:t>Children and Family Futures:  </a:t>
            </a:r>
            <a:r>
              <a:rPr lang="en-US" sz="1400" i="1" u="sng" kern="100" dirty="0">
                <a:solidFill>
                  <a:srgbClr val="467886"/>
                </a:solidFill>
                <a:effectLst/>
                <a:ea typeface="Aptos" panose="020B0004020202020204" pitchFamily="34" charset="0"/>
                <a:cs typeface="Arial" panose="020B0604020202020204" pitchFamily="34" charset="0"/>
                <a:hlinkClick r:id="rId3"/>
              </a:rPr>
              <a:t>Trauma-Informed Drug Testing in Child Welfare: START’s Approach Webinar</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(2025)</a:t>
            </a:r>
            <a:endParaRPr lang="en-US" sz="1400" dirty="0">
              <a:effectLst/>
              <a:ea typeface="Calibri" panose="020F0502020204030204" pitchFamily="34" charset="0"/>
            </a:endParaRPr>
          </a:p>
          <a:p>
            <a:pPr>
              <a:lnSpc>
                <a:spcPct val="100000"/>
              </a:lnSpc>
              <a:tabLst>
                <a:tab pos="457200" algn="l"/>
              </a:tabLst>
            </a:pPr>
            <a:r>
              <a:rPr lang="en-US" sz="1400" dirty="0">
                <a:effectLst/>
                <a:ea typeface="Calibri" panose="020F0502020204030204" pitchFamily="34" charset="0"/>
              </a:rPr>
              <a:t>Child Welfare Information Gateway: </a:t>
            </a:r>
            <a:r>
              <a:rPr lang="en-US" sz="1400" i="1" u="sng" dirty="0">
                <a:solidFill>
                  <a:srgbClr val="2B809A"/>
                </a:solidFill>
                <a:effectLst/>
                <a:ea typeface="Calibri" panose="020F0502020204030204" pitchFamily="34" charset="0"/>
                <a:hlinkClick r:id="rId4"/>
              </a:rPr>
              <a:t>Protective Factors Approaches in Child Welfare</a:t>
            </a:r>
            <a:r>
              <a:rPr lang="en-US" sz="1400" i="1" dirty="0">
                <a:effectLst/>
                <a:ea typeface="Calibri" panose="020F0502020204030204" pitchFamily="34" charset="0"/>
              </a:rPr>
              <a:t> </a:t>
            </a:r>
            <a:r>
              <a:rPr lang="en-US" sz="1400" dirty="0">
                <a:effectLst/>
                <a:ea typeface="Calibri" panose="020F0502020204030204" pitchFamily="34" charset="0"/>
              </a:rPr>
              <a:t>(2020)</a:t>
            </a:r>
          </a:p>
          <a:p>
            <a:pPr>
              <a:lnSpc>
                <a:spcPct val="100000"/>
              </a:lnSpc>
              <a:tabLst>
                <a:tab pos="457200" algn="l"/>
              </a:tabLst>
            </a:pPr>
            <a:r>
              <a:rPr lang="en-US" sz="1400" kern="100" dirty="0">
                <a:effectLst/>
                <a:ea typeface="Aptos" panose="020B0004020202020204" pitchFamily="34" charset="0"/>
                <a:cs typeface="Arial" panose="020B0604020202020204" pitchFamily="34" charset="0"/>
              </a:rPr>
              <a:t>National Center on Substance Abuse and Child Welfare: </a:t>
            </a:r>
            <a:r>
              <a:rPr lang="en-US" sz="1400" i="1" u="sng" kern="100" dirty="0">
                <a:solidFill>
                  <a:srgbClr val="467886"/>
                </a:solidFill>
                <a:effectLst/>
                <a:ea typeface="Aptos" panose="020B0004020202020204" pitchFamily="34" charset="0"/>
                <a:cs typeface="Arial" panose="020B0604020202020204" pitchFamily="34" charset="0"/>
                <a:hlinkClick r:id="rId5"/>
              </a:rPr>
              <a:t>Brief 1: Considerations for Developing a Child Welfare Drug Testing Policy and Protocol</a:t>
            </a:r>
            <a:r>
              <a:rPr lang="en-US" sz="1400" i="1" kern="100" dirty="0">
                <a:effectLst/>
                <a:ea typeface="Aptos" panose="020B0004020202020204" pitchFamily="34" charset="0"/>
                <a:cs typeface="Arial" panose="020B0604020202020204" pitchFamily="34" charset="0"/>
              </a:rPr>
              <a:t> </a:t>
            </a:r>
            <a:r>
              <a:rPr lang="en-US" sz="1400" kern="100" dirty="0">
                <a:effectLst/>
                <a:ea typeface="Aptos" panose="020B0004020202020204" pitchFamily="34" charset="0"/>
                <a:cs typeface="Arial" panose="020B0604020202020204" pitchFamily="34" charset="0"/>
              </a:rPr>
              <a:t>(2021)</a:t>
            </a:r>
            <a:endParaRPr lang="en-US" sz="1400" dirty="0">
              <a:effectLst/>
              <a:ea typeface="Calibri" panose="020F0502020204030204" pitchFamily="34" charset="0"/>
            </a:endParaRPr>
          </a:p>
          <a:p>
            <a:pPr>
              <a:lnSpc>
                <a:spcPct val="100000"/>
              </a:lnSpc>
              <a:tabLst>
                <a:tab pos="457200" algn="l"/>
              </a:tabLst>
            </a:pPr>
            <a:r>
              <a:rPr lang="en-US" sz="1400" dirty="0">
                <a:effectLst/>
                <a:ea typeface="Calibri" panose="020F0502020204030204" pitchFamily="34" charset="0"/>
              </a:rPr>
              <a:t>National Center on Substance Abuse and Child Welfare: </a:t>
            </a:r>
            <a:r>
              <a:rPr lang="en-US" sz="1400" i="1" u="sng" dirty="0">
                <a:solidFill>
                  <a:srgbClr val="2B809A"/>
                </a:solidFill>
                <a:effectLst/>
                <a:ea typeface="Calibri" panose="020F0502020204030204" pitchFamily="34" charset="0"/>
                <a:hlinkClick r:id="rId6"/>
              </a:rPr>
              <a:t>Brief 2: Drug Testing for Parents Involved in Child Welfare: Three Key Practice Points</a:t>
            </a:r>
            <a:r>
              <a:rPr lang="en-US" sz="1400" i="1" dirty="0">
                <a:effectLst/>
                <a:ea typeface="Calibri" panose="020F0502020204030204" pitchFamily="34" charset="0"/>
              </a:rPr>
              <a:t> </a:t>
            </a:r>
            <a:r>
              <a:rPr lang="en-US" sz="1400" dirty="0">
                <a:effectLst/>
                <a:ea typeface="Calibri" panose="020F0502020204030204" pitchFamily="34" charset="0"/>
              </a:rPr>
              <a:t>(</a:t>
            </a:r>
            <a:r>
              <a:rPr lang="en-US" sz="1400" dirty="0">
                <a:ea typeface="Calibri" panose="020F0502020204030204" pitchFamily="34" charset="0"/>
              </a:rPr>
              <a:t>2021</a:t>
            </a:r>
            <a:r>
              <a:rPr lang="en-US" sz="1400" dirty="0">
                <a:effectLst/>
                <a:ea typeface="Calibri" panose="020F0502020204030204" pitchFamily="34" charset="0"/>
              </a:rPr>
              <a:t>)</a:t>
            </a:r>
          </a:p>
          <a:p>
            <a:pPr fontAlgn="base">
              <a:lnSpc>
                <a:spcPct val="100000"/>
              </a:lnSpc>
              <a:tabLst>
                <a:tab pos="457200" algn="l"/>
              </a:tabLst>
            </a:pPr>
            <a:r>
              <a:rPr lang="en-US" sz="1400" dirty="0">
                <a:solidFill>
                  <a:srgbClr val="000000"/>
                </a:solidFill>
                <a:effectLst/>
                <a:ea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hlinkClick r:id="rId7"/>
              </a:rPr>
              <a:t>Child Welfare &amp; Planning for Safety: A Collaborative Approach for Families with Parental Substance Use Disorders and Child Welfare Involvement</a:t>
            </a:r>
            <a:r>
              <a:rPr lang="en-US" sz="1400" i="1" dirty="0">
                <a:solidFill>
                  <a:srgbClr val="2B809A"/>
                </a:solidFill>
                <a:effectLst/>
                <a:ea typeface="Times New Roman" panose="02020603050405020304" pitchFamily="18" charset="0"/>
              </a:rPr>
              <a:t> </a:t>
            </a:r>
            <a:r>
              <a:rPr lang="en-US" sz="1400" dirty="0">
                <a:solidFill>
                  <a:srgbClr val="000000"/>
                </a:solidFill>
                <a:effectLst/>
                <a:ea typeface="Times New Roman" panose="02020603050405020304" pitchFamily="18" charset="0"/>
              </a:rPr>
              <a:t>(202</a:t>
            </a:r>
            <a:r>
              <a:rPr lang="en-US" sz="1400" dirty="0">
                <a:solidFill>
                  <a:srgbClr val="000000"/>
                </a:solidFill>
                <a:ea typeface="Times New Roman" panose="02020603050405020304" pitchFamily="18" charset="0"/>
              </a:rPr>
              <a:t>2</a:t>
            </a:r>
            <a:r>
              <a:rPr lang="en-US" sz="1400" dirty="0">
                <a:solidFill>
                  <a:srgbClr val="000000"/>
                </a:solidFill>
                <a:effectLst/>
                <a:ea typeface="Times New Roman" panose="02020603050405020304" pitchFamily="18" charset="0"/>
              </a:rPr>
              <a:t>)</a:t>
            </a:r>
            <a:r>
              <a:rPr lang="en-US" sz="1400" dirty="0">
                <a:effectLst/>
                <a:ea typeface="Times New Roman" panose="02020603050405020304" pitchFamily="18" charset="0"/>
              </a:rPr>
              <a:t>​</a:t>
            </a:r>
          </a:p>
          <a:p>
            <a:pPr>
              <a:lnSpc>
                <a:spcPct val="100000"/>
              </a:lnSpc>
              <a:tabLst>
                <a:tab pos="457200" algn="l"/>
              </a:tabLst>
            </a:pPr>
            <a:r>
              <a:rPr lang="en-US" sz="1400" dirty="0">
                <a:solidFill>
                  <a:srgbClr val="000000"/>
                </a:solidFill>
                <a:effectLst/>
                <a:ea typeface="Calibri" panose="020F0502020204030204" pitchFamily="34" charset="0"/>
              </a:rPr>
              <a:t>National Center on Substance Abuse and Child Welfare: </a:t>
            </a:r>
            <a:r>
              <a:rPr lang="en-US" sz="1400" i="1" u="sng" dirty="0">
                <a:solidFill>
                  <a:srgbClr val="6888C9"/>
                </a:solidFill>
                <a:effectLst/>
                <a:ea typeface="Calibri" panose="020F0502020204030204" pitchFamily="34" charset="0"/>
                <a:hlinkClick r:id="rId8" tooltip="https://youtu.be/4dnrwlbzd-a"/>
              </a:rPr>
              <a:t>Engagement and Safety Decision-Making in Substance Use Disorder Cases</a:t>
            </a:r>
            <a:r>
              <a:rPr lang="en-US" sz="1400" i="1" u="none" strike="noStrike" dirty="0">
                <a:solidFill>
                  <a:srgbClr val="6888C9"/>
                </a:solidFill>
                <a:effectLst/>
                <a:ea typeface="Calibri" panose="020F0502020204030204" pitchFamily="34" charset="0"/>
                <a:hlinkClick r:id="rId8" tooltip="https://youtu.be/4dnrwlbzd-a"/>
              </a:rPr>
              <a:t> </a:t>
            </a:r>
            <a:r>
              <a:rPr lang="en-US" sz="1400" dirty="0">
                <a:effectLst/>
                <a:ea typeface="Calibri" panose="020F0502020204030204" pitchFamily="34" charset="0"/>
              </a:rPr>
              <a:t>(2023)</a:t>
            </a:r>
          </a:p>
          <a:p>
            <a:pPr>
              <a:lnSpc>
                <a:spcPct val="100000"/>
              </a:lnSpc>
              <a:tabLst>
                <a:tab pos="457200" algn="l"/>
              </a:tabLst>
            </a:pPr>
            <a:r>
              <a:rPr lang="en-US" sz="1400" kern="100" dirty="0">
                <a:effectLst/>
                <a:ea typeface="Calibri" panose="020F0502020204030204" pitchFamily="34" charset="0"/>
              </a:rPr>
              <a:t>National Center on Substance Abuse and Child Welfare:</a:t>
            </a:r>
            <a:r>
              <a:rPr lang="en-US" sz="1400" i="1" kern="100" dirty="0">
                <a:effectLst/>
                <a:ea typeface="Calibri" panose="020F0502020204030204" pitchFamily="34" charset="0"/>
              </a:rPr>
              <a:t> </a:t>
            </a:r>
            <a:r>
              <a:rPr lang="en-US" sz="1400" i="1" u="sng" kern="100" dirty="0">
                <a:solidFill>
                  <a:srgbClr val="0000FF"/>
                </a:solidFill>
                <a:effectLst/>
                <a:ea typeface="Calibri" panose="020F0502020204030204" pitchFamily="34" charset="0"/>
                <a:hlinkClick r:id="rId9"/>
              </a:rPr>
              <a:t>Frontline Collaborative Efforts: Establishing Comprehensive Assessment Procedures and Promoting Family Engagement into Services. National Center on Substance Abuse and Child Welfare</a:t>
            </a:r>
            <a:r>
              <a:rPr lang="en-US" sz="1400" i="1" kern="100" dirty="0">
                <a:solidFill>
                  <a:srgbClr val="0000FF"/>
                </a:solidFill>
                <a:effectLst/>
                <a:ea typeface="Calibri" panose="020F0502020204030204" pitchFamily="34" charset="0"/>
              </a:rPr>
              <a:t> </a:t>
            </a:r>
            <a:r>
              <a:rPr lang="en-US" sz="1400" kern="100" dirty="0">
                <a:effectLst/>
                <a:ea typeface="Calibri" panose="020F0502020204030204" pitchFamily="34" charset="0"/>
              </a:rPr>
              <a:t>(updated 2022)</a:t>
            </a:r>
            <a:endParaRPr lang="en-US" sz="1400" dirty="0">
              <a:effectLst/>
              <a:ea typeface="Calibri" panose="020F0502020204030204" pitchFamily="34" charset="0"/>
            </a:endParaRPr>
          </a:p>
          <a:p>
            <a:pPr>
              <a:lnSpc>
                <a:spcPct val="100000"/>
              </a:lnSpc>
              <a:tabLst>
                <a:tab pos="457200" algn="l"/>
              </a:tabLst>
            </a:pPr>
            <a:r>
              <a:rPr lang="en-US" sz="1400" dirty="0">
                <a:solidFill>
                  <a:srgbClr val="000000"/>
                </a:solidFill>
                <a:effectLst/>
                <a:ea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hlinkClick r:id="rId10"/>
              </a:rPr>
              <a:t>Identifying Safety and Protective Capacities for Families with Parental Substance Use Disorders and Child Welfare Involvement</a:t>
            </a:r>
            <a:r>
              <a:rPr lang="en-US" sz="1400" i="1" dirty="0">
                <a:solidFill>
                  <a:srgbClr val="0070C0"/>
                </a:solidFill>
                <a:effectLst/>
                <a:ea typeface="Times New Roman" panose="02020603050405020304" pitchFamily="18" charset="0"/>
              </a:rPr>
              <a:t> </a:t>
            </a:r>
            <a:r>
              <a:rPr lang="en-US" sz="1400" dirty="0">
                <a:solidFill>
                  <a:srgbClr val="000000"/>
                </a:solidFill>
                <a:effectLst/>
                <a:ea typeface="Times New Roman" panose="02020603050405020304" pitchFamily="18" charset="0"/>
              </a:rPr>
              <a:t>(</a:t>
            </a:r>
            <a:r>
              <a:rPr lang="en-US" sz="1400" dirty="0">
                <a:solidFill>
                  <a:srgbClr val="000000"/>
                </a:solidFill>
                <a:ea typeface="Times New Roman" panose="02020603050405020304" pitchFamily="18" charset="0"/>
              </a:rPr>
              <a:t>2022</a:t>
            </a:r>
            <a:r>
              <a:rPr lang="en-US" sz="1400" dirty="0">
                <a:solidFill>
                  <a:srgbClr val="000000"/>
                </a:solidFill>
                <a:effectLst/>
                <a:ea typeface="Times New Roman" panose="02020603050405020304" pitchFamily="18" charset="0"/>
              </a:rPr>
              <a:t>)</a:t>
            </a:r>
            <a:r>
              <a:rPr lang="en-US" sz="1400" dirty="0">
                <a:effectLst/>
                <a:ea typeface="Times New Roman" panose="02020603050405020304" pitchFamily="18" charset="0"/>
              </a:rPr>
              <a:t>​</a:t>
            </a:r>
          </a:p>
          <a:p>
            <a:pPr>
              <a:lnSpc>
                <a:spcPct val="100000"/>
              </a:lnSpc>
              <a:tabLst>
                <a:tab pos="457200" algn="l"/>
              </a:tabLst>
            </a:pPr>
            <a:r>
              <a:rPr lang="en-US" sz="1400" kern="100" dirty="0">
                <a:effectLst/>
                <a:ea typeface="Calibri" panose="020F0502020204030204" pitchFamily="34" charset="0"/>
              </a:rPr>
              <a:t>National Center on Substance Abuse and Child Welfare:</a:t>
            </a:r>
            <a:r>
              <a:rPr lang="en-US" sz="1400" i="1" kern="100" dirty="0">
                <a:solidFill>
                  <a:srgbClr val="0000FF"/>
                </a:solidFill>
                <a:ea typeface="Calibri" panose="020F0502020204030204" pitchFamily="34" charset="0"/>
              </a:rPr>
              <a:t> </a:t>
            </a:r>
            <a:r>
              <a:rPr lang="en-US" sz="1400" i="1" u="sng" dirty="0">
                <a:solidFill>
                  <a:srgbClr val="0000FF"/>
                </a:solidFill>
                <a:effectLst/>
                <a:ea typeface="Times New Roman" panose="02020603050405020304" pitchFamily="18" charset="0"/>
                <a:hlinkClick r:id="rId11"/>
              </a:rPr>
              <a:t>Mitigating Safety &amp; Risk for Children Affected by Parental Substance Use Disorders</a:t>
            </a:r>
            <a:r>
              <a:rPr lang="en-US" sz="1400" dirty="0">
                <a:solidFill>
                  <a:srgbClr val="0000FF"/>
                </a:solidFill>
                <a:effectLst/>
                <a:ea typeface="Times New Roman" panose="02020603050405020304" pitchFamily="18" charset="0"/>
              </a:rPr>
              <a:t> </a:t>
            </a:r>
            <a:r>
              <a:rPr lang="en-US" sz="1400" dirty="0">
                <a:effectLst/>
                <a:ea typeface="Times New Roman" panose="02020603050405020304" pitchFamily="18" charset="0"/>
              </a:rPr>
              <a:t>(2023)</a:t>
            </a:r>
            <a:endParaRPr lang="en-US" sz="1400" dirty="0">
              <a:effectLst/>
              <a:ea typeface="Calibri" panose="020F0502020204030204" pitchFamily="34" charset="0"/>
            </a:endParaRPr>
          </a:p>
          <a:p>
            <a:pPr>
              <a:lnSpc>
                <a:spcPct val="100000"/>
              </a:lnSpc>
              <a:tabLst>
                <a:tab pos="457200" algn="l"/>
              </a:tabLst>
            </a:pPr>
            <a:r>
              <a:rPr lang="en-US" sz="1400" dirty="0">
                <a:solidFill>
                  <a:srgbClr val="000000"/>
                </a:solidFill>
                <a:effectLst/>
                <a:ea typeface="Calibri" panose="020F0502020204030204" pitchFamily="34" charset="0"/>
              </a:rPr>
              <a:t>National Center on Substance Abuse and Child Welfare: </a:t>
            </a:r>
            <a:r>
              <a:rPr lang="en-US" sz="1400" i="1" u="sng" dirty="0">
                <a:solidFill>
                  <a:srgbClr val="2B809A"/>
                </a:solidFill>
                <a:effectLst/>
                <a:ea typeface="Times New Roman" panose="02020603050405020304" pitchFamily="18" charset="0"/>
                <a:hlinkClick r:id="rId12"/>
              </a:rPr>
              <a:t>Planning for Safety in Cases When Parental Substance Use Disorder is Present</a:t>
            </a:r>
            <a:r>
              <a:rPr lang="en-US" sz="1400" i="1" dirty="0">
                <a:effectLst/>
                <a:ea typeface="Times New Roman" panose="02020603050405020304" pitchFamily="18" charset="0"/>
              </a:rPr>
              <a:t> </a:t>
            </a:r>
            <a:r>
              <a:rPr lang="en-US" sz="1400" dirty="0">
                <a:effectLst/>
                <a:ea typeface="Times New Roman" panose="02020603050405020304" pitchFamily="18" charset="0"/>
              </a:rPr>
              <a:t>(2023)</a:t>
            </a:r>
          </a:p>
        </p:txBody>
      </p:sp>
    </p:spTree>
    <p:extLst>
      <p:ext uri="{BB962C8B-B14F-4D97-AF65-F5344CB8AC3E}">
        <p14:creationId xmlns:p14="http://schemas.microsoft.com/office/powerpoint/2010/main" val="51191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88EDE-EFCB-CA5B-9D19-237935A88D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85A830-4F50-6571-2F9A-D5E76C5B25F7}"/>
              </a:ext>
            </a:extLst>
          </p:cNvPr>
          <p:cNvSpPr>
            <a:spLocks noGrp="1"/>
          </p:cNvSpPr>
          <p:nvPr>
            <p:ph type="title"/>
          </p:nvPr>
        </p:nvSpPr>
        <p:spPr/>
        <p:txBody>
          <a:bodyPr/>
          <a:lstStyle/>
          <a:p>
            <a:r>
              <a:rPr lang="en-US" dirty="0"/>
              <a:t>Resources, 2 of 2 </a:t>
            </a:r>
          </a:p>
        </p:txBody>
      </p:sp>
      <p:sp>
        <p:nvSpPr>
          <p:cNvPr id="4" name="Content Placeholder 3">
            <a:extLst>
              <a:ext uri="{FF2B5EF4-FFF2-40B4-BE49-F238E27FC236}">
                <a16:creationId xmlns:a16="http://schemas.microsoft.com/office/drawing/2014/main" id="{DD01B112-6331-1774-CCED-D0BD57332D05}"/>
              </a:ext>
            </a:extLst>
          </p:cNvPr>
          <p:cNvSpPr>
            <a:spLocks noGrp="1"/>
          </p:cNvSpPr>
          <p:nvPr>
            <p:ph idx="1"/>
          </p:nvPr>
        </p:nvSpPr>
        <p:spPr>
          <a:xfrm>
            <a:off x="627796" y="1395099"/>
            <a:ext cx="10744015" cy="5087588"/>
          </a:xfrm>
        </p:spPr>
        <p:txBody>
          <a:bodyPr>
            <a:noAutofit/>
          </a:bodyPr>
          <a:lstStyle/>
          <a:p>
            <a:pPr>
              <a:lnSpc>
                <a:spcPct val="100000"/>
              </a:lnSpc>
              <a:tabLst>
                <a:tab pos="457200" algn="l"/>
              </a:tabLst>
            </a:pPr>
            <a:r>
              <a:rPr lang="en-US" sz="1400" kern="100" dirty="0">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sz="1400" i="1" u="sng" kern="100" dirty="0">
                <a:solidFill>
                  <a:srgbClr val="467886"/>
                </a:solidFill>
                <a:latin typeface="Arial" panose="020B0604020202020204" pitchFamily="34" charset="0"/>
                <a:ea typeface="Aptos" panose="020B0004020202020204" pitchFamily="34" charset="0"/>
                <a:cs typeface="Arial" panose="020B0604020202020204" pitchFamily="34" charset="0"/>
                <a:hlinkClick r:id="rId3"/>
              </a:rPr>
              <a:t>Safey and Risk Video Series</a:t>
            </a:r>
            <a:r>
              <a:rPr lang="en-US" sz="1400" kern="100" dirty="0">
                <a:latin typeface="Arial" panose="020B0604020202020204" pitchFamily="34" charset="0"/>
                <a:ea typeface="Aptos" panose="020B0004020202020204" pitchFamily="34" charset="0"/>
                <a:cs typeface="Arial" panose="020B0604020202020204" pitchFamily="34" charset="0"/>
              </a:rPr>
              <a:t> (2023)</a:t>
            </a:r>
            <a:endParaRPr lang="en-US" sz="1400" kern="100" dirty="0">
              <a:effectLst/>
              <a:ea typeface="Aptos" panose="020B0004020202020204" pitchFamily="34" charset="0"/>
              <a:cs typeface="Times New Roman" panose="02020603050405020304" pitchFamily="18" charset="0"/>
            </a:endParaRPr>
          </a:p>
          <a:p>
            <a:pPr>
              <a:lnSpc>
                <a:spcPct val="100000"/>
              </a:lnSpc>
              <a:tabLst>
                <a:tab pos="457200" algn="l"/>
              </a:tabLst>
            </a:pPr>
            <a:r>
              <a:rPr lang="en-US" sz="1400" kern="100" dirty="0">
                <a:effectLst/>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ffectLst/>
                <a:ea typeface="Aptos" panose="020B0004020202020204" pitchFamily="34" charset="0"/>
                <a:cs typeface="Times New Roman" panose="02020603050405020304" pitchFamily="18" charset="0"/>
                <a:hlinkClick r:id="rId4"/>
              </a:rPr>
              <a:t>The Child Welfare Supervisor’s Practice Guides to Safety and Risk—Practice Guide 2: A Child Welfare Supervisor’s Guide to Planning for Safety in Cases When Parental Substance Use Disorder is Present</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(2024)</a:t>
            </a:r>
          </a:p>
        </p:txBody>
      </p:sp>
    </p:spTree>
    <p:extLst>
      <p:ext uri="{BB962C8B-B14F-4D97-AF65-F5344CB8AC3E}">
        <p14:creationId xmlns:p14="http://schemas.microsoft.com/office/powerpoint/2010/main" val="1489839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828800"/>
            <a:ext cx="10515600" cy="2448232"/>
          </a:xfrm>
        </p:spPr>
        <p:txBody>
          <a:bodyPr vert="horz" lIns="91440" tIns="45720" rIns="91440" bIns="45720" rtlCol="0" anchor="ctr">
            <a:noAutofit/>
          </a:bodyPr>
          <a:lstStyle/>
          <a:p>
            <a:pPr>
              <a:lnSpc>
                <a:spcPct val="100000"/>
              </a:lnSpc>
            </a:pPr>
            <a:r>
              <a:rPr lang="en-US" sz="4800" dirty="0"/>
              <a:t>Parental Substance Use </a:t>
            </a:r>
            <a:br>
              <a:rPr lang="en-US" sz="4800" dirty="0"/>
            </a:br>
            <a:r>
              <a:rPr lang="en-US" sz="4800" dirty="0"/>
              <a:t>as a Condition Associated </a:t>
            </a:r>
            <a:br>
              <a:rPr lang="en-US" sz="4800" dirty="0"/>
            </a:br>
            <a:r>
              <a:rPr lang="en-US" sz="4800" dirty="0"/>
              <a:t>with Removal–Let’s Talk About It!</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Large Group Discussion</a:t>
            </a:r>
          </a:p>
        </p:txBody>
      </p:sp>
    </p:spTree>
    <p:extLst>
      <p:ext uri="{BB962C8B-B14F-4D97-AF65-F5344CB8AC3E}">
        <p14:creationId xmlns:p14="http://schemas.microsoft.com/office/powerpoint/2010/main" val="172283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46CC-9326-298F-DC72-E87C52E0F0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34B1DE-955A-2C9A-E87D-3F6AF5FB0814}"/>
              </a:ext>
              <a:ext uri="{C183D7F6-B498-43B3-948B-1728B52AA6E4}">
                <adec:decorative xmlns:adec="http://schemas.microsoft.com/office/drawing/2017/decorative" val="1"/>
              </a:ext>
            </a:extLst>
          </p:cNvPr>
          <p:cNvSpPr/>
          <p:nvPr/>
        </p:nvSpPr>
        <p:spPr>
          <a:xfrm>
            <a:off x="8158069" y="1908243"/>
            <a:ext cx="3265027" cy="3937979"/>
          </a:xfrm>
          <a:prstGeom prst="rect">
            <a:avLst/>
          </a:prstGeom>
          <a:solidFill>
            <a:schemeClr val="accent5">
              <a:alpha val="9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CF10A1A-6FE2-FB5C-2080-FB692E2BEAAF}"/>
              </a:ext>
              <a:ext uri="{C183D7F6-B498-43B3-948B-1728B52AA6E4}">
                <adec:decorative xmlns:adec="http://schemas.microsoft.com/office/drawing/2017/decorative" val="1"/>
              </a:ext>
            </a:extLst>
          </p:cNvPr>
          <p:cNvSpPr/>
          <p:nvPr/>
        </p:nvSpPr>
        <p:spPr>
          <a:xfrm>
            <a:off x="4429351" y="1908243"/>
            <a:ext cx="3265027" cy="3937979"/>
          </a:xfrm>
          <a:prstGeom prst="rect">
            <a:avLst/>
          </a:prstGeom>
          <a:solidFill>
            <a:schemeClr val="accent1">
              <a:alpha val="9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69808BF0-73DD-BC9A-AAC7-85C255D8B54A}"/>
              </a:ext>
              <a:ext uri="{C183D7F6-B498-43B3-948B-1728B52AA6E4}">
                <adec:decorative xmlns:adec="http://schemas.microsoft.com/office/drawing/2017/decorative" val="1"/>
              </a:ext>
            </a:extLst>
          </p:cNvPr>
          <p:cNvSpPr/>
          <p:nvPr/>
        </p:nvSpPr>
        <p:spPr>
          <a:xfrm>
            <a:off x="731941" y="1935539"/>
            <a:ext cx="3265027" cy="3937979"/>
          </a:xfrm>
          <a:prstGeom prst="rect">
            <a:avLst/>
          </a:prstGeom>
          <a:solidFill>
            <a:schemeClr val="accent3">
              <a:alpha val="90000"/>
            </a:schemeClr>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3">
            <a:extLst>
              <a:ext uri="{FF2B5EF4-FFF2-40B4-BE49-F238E27FC236}">
                <a16:creationId xmlns:a16="http://schemas.microsoft.com/office/drawing/2014/main" id="{9E773560-5001-B2F6-5EC5-370EA870A7E1}"/>
              </a:ext>
            </a:extLst>
          </p:cNvPr>
          <p:cNvSpPr>
            <a:spLocks noGrp="1"/>
          </p:cNvSpPr>
          <p:nvPr>
            <p:ph type="title"/>
          </p:nvPr>
        </p:nvSpPr>
        <p:spPr>
          <a:xfrm>
            <a:off x="0" y="6773"/>
            <a:ext cx="12192000" cy="1125991"/>
          </a:xfrm>
          <a:prstGeom prst="rect">
            <a:avLst/>
          </a:prstGeom>
          <a:solidFill>
            <a:schemeClr val="tx2"/>
          </a:solidFill>
          <a:ln w="203200">
            <a:noFill/>
          </a:ln>
        </p:spPr>
        <p:txBody>
          <a:bodyPr vert="horz" lIns="91440" tIns="45720" rIns="91440" bIns="45720" rtlCol="0" anchor="ctr">
            <a:normAutofit/>
          </a:bodyPr>
          <a:lstStyle/>
          <a:p>
            <a:r>
              <a:rPr lang="en-US" dirty="0">
                <a:solidFill>
                  <a:srgbClr val="FFFFFF"/>
                </a:solidFill>
              </a:rPr>
              <a:t>Minimum Sufficient Level of Care</a:t>
            </a:r>
            <a:endParaRPr lang="en-US" kern="1200" dirty="0">
              <a:solidFill>
                <a:srgbClr val="FFFFFF"/>
              </a:solidFill>
            </a:endParaRPr>
          </a:p>
        </p:txBody>
      </p:sp>
      <p:sp>
        <p:nvSpPr>
          <p:cNvPr id="7" name="Content Placeholder 6">
            <a:extLst>
              <a:ext uri="{FF2B5EF4-FFF2-40B4-BE49-F238E27FC236}">
                <a16:creationId xmlns:a16="http://schemas.microsoft.com/office/drawing/2014/main" id="{B191612B-97B0-A227-F62B-E55863C60325}"/>
              </a:ext>
            </a:extLst>
          </p:cNvPr>
          <p:cNvSpPr>
            <a:spLocks noGrp="1"/>
          </p:cNvSpPr>
          <p:nvPr>
            <p:ph sz="quarter" idx="14"/>
          </p:nvPr>
        </p:nvSpPr>
        <p:spPr>
          <a:xfrm rot="16200000">
            <a:off x="1388211" y="3283667"/>
            <a:ext cx="1933581" cy="3246120"/>
          </a:xfrm>
          <a:prstGeom prst="homePlate">
            <a:avLst>
              <a:gd name="adj" fmla="val 26801"/>
            </a:avLst>
          </a:prstGeom>
          <a:solidFill>
            <a:schemeClr val="accent3">
              <a:lumMod val="75000"/>
            </a:schemeClr>
          </a:solidFill>
          <a:ln>
            <a:noFill/>
          </a:ln>
          <a:effectLst/>
          <a:scene3d>
            <a:camera prst="orthographicFront">
              <a:rot lat="0" lon="0" rev="0"/>
            </a:camera>
            <a:lightRig rig="glow" dir="t">
              <a:rot lat="0" lon="0" rev="4800000"/>
            </a:lightRig>
          </a:scene3d>
          <a:sp3d prstMaterial="matte">
            <a:bevelT w="127000" h="63500"/>
          </a:sp3d>
        </p:spPr>
        <p:txBody>
          <a:bodyPr vert="vert" tIns="91440" rIns="91440" bIns="91440" anchor="ctr"/>
          <a:lstStyle/>
          <a:p>
            <a:r>
              <a:rPr lang="en-US" sz="3200">
                <a:solidFill>
                  <a:schemeClr val="bg1"/>
                </a:solidFill>
              </a:rPr>
              <a:t>Child-Specific</a:t>
            </a:r>
          </a:p>
        </p:txBody>
      </p:sp>
      <p:sp>
        <p:nvSpPr>
          <p:cNvPr id="6" name="Content Placeholder 5">
            <a:extLst>
              <a:ext uri="{FF2B5EF4-FFF2-40B4-BE49-F238E27FC236}">
                <a16:creationId xmlns:a16="http://schemas.microsoft.com/office/drawing/2014/main" id="{D72F679C-62B6-FFA0-58BB-122DBEC75B29}"/>
              </a:ext>
            </a:extLst>
          </p:cNvPr>
          <p:cNvSpPr>
            <a:spLocks noGrp="1"/>
          </p:cNvSpPr>
          <p:nvPr>
            <p:ph sz="quarter" idx="13"/>
          </p:nvPr>
        </p:nvSpPr>
        <p:spPr>
          <a:xfrm rot="16200000">
            <a:off x="5085805" y="3256555"/>
            <a:ext cx="1933214" cy="3246120"/>
          </a:xfrm>
          <a:prstGeom prst="homePlate">
            <a:avLst>
              <a:gd name="adj" fmla="val 27689"/>
            </a:avLst>
          </a:prstGeom>
          <a:solidFill>
            <a:schemeClr val="accent1"/>
          </a:solidFill>
          <a:ln>
            <a:noFill/>
          </a:ln>
          <a:effectLst/>
          <a:scene3d>
            <a:camera prst="orthographicFront">
              <a:rot lat="0" lon="0" rev="0"/>
            </a:camera>
            <a:lightRig rig="glow" dir="t">
              <a:rot lat="0" lon="0" rev="4800000"/>
            </a:lightRig>
          </a:scene3d>
          <a:sp3d prstMaterial="matte">
            <a:bevelT w="127000" h="63500"/>
          </a:sp3d>
        </p:spPr>
        <p:txBody>
          <a:bodyPr vert="vert" lIns="91440" tIns="91440" bIns="91440" anchor="ctr"/>
          <a:lstStyle/>
          <a:p>
            <a:r>
              <a:rPr lang="en-US" sz="3200">
                <a:solidFill>
                  <a:schemeClr val="bg1"/>
                </a:solidFill>
              </a:rPr>
              <a:t>Unbiased</a:t>
            </a:r>
          </a:p>
        </p:txBody>
      </p:sp>
      <p:sp>
        <p:nvSpPr>
          <p:cNvPr id="8" name="Content Placeholder 7">
            <a:extLst>
              <a:ext uri="{FF2B5EF4-FFF2-40B4-BE49-F238E27FC236}">
                <a16:creationId xmlns:a16="http://schemas.microsoft.com/office/drawing/2014/main" id="{EA2816BE-3DFC-6ED1-5831-BFEF0D6F2D36}"/>
              </a:ext>
            </a:extLst>
          </p:cNvPr>
          <p:cNvSpPr>
            <a:spLocks noGrp="1"/>
          </p:cNvSpPr>
          <p:nvPr>
            <p:ph sz="quarter" idx="15"/>
          </p:nvPr>
        </p:nvSpPr>
        <p:spPr>
          <a:xfrm rot="16200000">
            <a:off x="8814523" y="3256555"/>
            <a:ext cx="1933214" cy="3246120"/>
          </a:xfrm>
          <a:prstGeom prst="homePlate">
            <a:avLst>
              <a:gd name="adj" fmla="val 30366"/>
            </a:avLst>
          </a:prstGeom>
          <a:solidFill>
            <a:schemeClr val="accent5"/>
          </a:solidFill>
          <a:ln>
            <a:noFill/>
          </a:ln>
          <a:effectLst/>
          <a:scene3d>
            <a:camera prst="orthographicFront">
              <a:rot lat="0" lon="0" rev="0"/>
            </a:camera>
            <a:lightRig rig="glow" dir="t">
              <a:rot lat="0" lon="0" rev="4800000"/>
            </a:lightRig>
          </a:scene3d>
          <a:sp3d prstMaterial="matte">
            <a:bevelT w="127000" h="63500"/>
          </a:sp3d>
        </p:spPr>
        <p:txBody>
          <a:bodyPr vert="vert" tIns="91440" rIns="91440" bIns="91440" anchor="ctr"/>
          <a:lstStyle/>
          <a:p>
            <a:r>
              <a:rPr lang="en-US" sz="3200" dirty="0">
                <a:solidFill>
                  <a:schemeClr val="bg1"/>
                </a:solidFill>
              </a:rPr>
              <a:t>Consistent</a:t>
            </a:r>
          </a:p>
        </p:txBody>
      </p:sp>
      <p:pic>
        <p:nvPicPr>
          <p:cNvPr id="3" name="Graphic 2" descr="Arrow circle with solid fill">
            <a:extLst>
              <a:ext uri="{FF2B5EF4-FFF2-40B4-BE49-F238E27FC236}">
                <a16:creationId xmlns:a16="http://schemas.microsoft.com/office/drawing/2014/main" id="{2D9D0A5E-96DD-775B-D92F-283DCE698DA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65202" y="2060201"/>
            <a:ext cx="1684568" cy="1684568"/>
          </a:xfrm>
          <a:prstGeom prst="rect">
            <a:avLst/>
          </a:prstGeom>
        </p:spPr>
      </p:pic>
      <p:sp>
        <p:nvSpPr>
          <p:cNvPr id="21" name="Rectangle 20">
            <a:extLst>
              <a:ext uri="{FF2B5EF4-FFF2-40B4-BE49-F238E27FC236}">
                <a16:creationId xmlns:a16="http://schemas.microsoft.com/office/drawing/2014/main" id="{1D8A2905-6693-ED31-75D9-F4630693150F}"/>
              </a:ext>
              <a:ext uri="{C183D7F6-B498-43B3-948B-1728B52AA6E4}">
                <adec:decorative xmlns:adec="http://schemas.microsoft.com/office/drawing/2017/decorative" val="1"/>
              </a:ext>
            </a:extLst>
          </p:cNvPr>
          <p:cNvSpPr/>
          <p:nvPr/>
        </p:nvSpPr>
        <p:spPr>
          <a:xfrm>
            <a:off x="0" y="6614160"/>
            <a:ext cx="12192000" cy="2438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Graphic 23">
            <a:extLst>
              <a:ext uri="{FF2B5EF4-FFF2-40B4-BE49-F238E27FC236}">
                <a16:creationId xmlns:a16="http://schemas.microsoft.com/office/drawing/2014/main" id="{D01815DA-59EE-385A-542B-058B84DB722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87629" y="2000777"/>
            <a:ext cx="2076040" cy="2076040"/>
          </a:xfrm>
          <a:prstGeom prst="rect">
            <a:avLst/>
          </a:prstGeom>
        </p:spPr>
      </p:pic>
      <p:pic>
        <p:nvPicPr>
          <p:cNvPr id="26" name="Graphic 25">
            <a:extLst>
              <a:ext uri="{FF2B5EF4-FFF2-40B4-BE49-F238E27FC236}">
                <a16:creationId xmlns:a16="http://schemas.microsoft.com/office/drawing/2014/main" id="{9499EB71-4D9D-CE6E-F6F1-DDCBE109E85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67274" y="2083377"/>
            <a:ext cx="1623646" cy="1623646"/>
          </a:xfrm>
          <a:prstGeom prst="rect">
            <a:avLst/>
          </a:prstGeom>
        </p:spPr>
      </p:pic>
      <p:pic>
        <p:nvPicPr>
          <p:cNvPr id="12" name="Graphic 11">
            <a:extLst>
              <a:ext uri="{FF2B5EF4-FFF2-40B4-BE49-F238E27FC236}">
                <a16:creationId xmlns:a16="http://schemas.microsoft.com/office/drawing/2014/main" id="{CDE14649-5B45-459D-47C7-48C4130AFD3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83477" y="2625842"/>
            <a:ext cx="538716" cy="538716"/>
          </a:xfrm>
          <a:prstGeom prst="rect">
            <a:avLst/>
          </a:prstGeom>
        </p:spPr>
      </p:pic>
      <p:pic>
        <p:nvPicPr>
          <p:cNvPr id="15" name="Graphic 14">
            <a:extLst>
              <a:ext uri="{FF2B5EF4-FFF2-40B4-BE49-F238E27FC236}">
                <a16:creationId xmlns:a16="http://schemas.microsoft.com/office/drawing/2014/main" id="{63DE628D-3BF0-52B2-824D-C7B6AA2298C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45631" y="2260290"/>
            <a:ext cx="1123143" cy="1123143"/>
          </a:xfrm>
          <a:prstGeom prst="rect">
            <a:avLst/>
          </a:prstGeom>
        </p:spPr>
      </p:pic>
    </p:spTree>
    <p:extLst>
      <p:ext uri="{BB962C8B-B14F-4D97-AF65-F5344CB8AC3E}">
        <p14:creationId xmlns:p14="http://schemas.microsoft.com/office/powerpoint/2010/main" val="198888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7EAB76-47CD-9FA8-B2F7-8B1A815C03AB}"/>
              </a:ext>
              <a:ext uri="{C183D7F6-B498-43B3-948B-1728B52AA6E4}">
                <adec:decorative xmlns:adec="http://schemas.microsoft.com/office/drawing/2017/decorative" val="1"/>
              </a:ext>
            </a:extLst>
          </p:cNvPr>
          <p:cNvSpPr/>
          <p:nvPr/>
        </p:nvSpPr>
        <p:spPr>
          <a:xfrm>
            <a:off x="504965" y="2190464"/>
            <a:ext cx="10631606" cy="3814549"/>
          </a:xfrm>
          <a:prstGeom prst="rect">
            <a:avLst/>
          </a:prstGeom>
          <a:solidFill>
            <a:schemeClr val="bg1"/>
          </a:solidFill>
          <a:ln w="889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7511"/>
            <a:ext cx="12192000" cy="1293487"/>
          </a:xfrm>
          <a:solidFill>
            <a:schemeClr val="tx2"/>
          </a:solidFill>
        </p:spPr>
        <p:txBody>
          <a:bodyPr vert="horz" lIns="0" tIns="91440" rIns="0" bIns="91440" rtlCol="0" anchor="ctr">
            <a:normAutofit/>
          </a:bodyPr>
          <a:lstStyle/>
          <a:p>
            <a:r>
              <a:rPr lang="en-US" dirty="0"/>
              <a:t>Assessing Effects of Parental </a:t>
            </a:r>
            <a:br>
              <a:rPr lang="en-US" dirty="0"/>
            </a:br>
            <a:r>
              <a:rPr lang="en-US" dirty="0"/>
              <a:t>Substance Use on Children &amp; Families </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5"/>
          </p:nvPr>
        </p:nvSpPr>
        <p:spPr>
          <a:xfrm>
            <a:off x="672577" y="2478727"/>
            <a:ext cx="4435522" cy="3380658"/>
          </a:xfrm>
          <a:prstGeom prst="rect">
            <a:avLst/>
          </a:prstGeom>
          <a:noFill/>
          <a:ln>
            <a:noFill/>
          </a:ln>
        </p:spPr>
        <p:txBody>
          <a:bodyPr lIns="91440" rIns="91440" bIns="365760"/>
          <a:lstStyle/>
          <a:p>
            <a:pPr marL="0" lvl="0" indent="0" algn="l">
              <a:lnSpc>
                <a:spcPct val="100000"/>
              </a:lnSpc>
              <a:spcBef>
                <a:spcPts val="0"/>
              </a:spcBef>
              <a:buNone/>
            </a:pPr>
            <a:r>
              <a:rPr lang="en-US" sz="2400" b="0" noProof="0" dirty="0"/>
              <a:t>A parent’s use of alcohol or other drugs can affect their ability to safely parent their children by </a:t>
            </a:r>
            <a:r>
              <a:rPr lang="en-US" sz="3200" noProof="0" dirty="0"/>
              <a:t>decreasing</a:t>
            </a:r>
            <a:r>
              <a:rPr lang="en-US" sz="2400" b="0" noProof="0" dirty="0"/>
              <a:t> their ability to…</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1"/>
          </p:nvPr>
        </p:nvSpPr>
        <p:spPr>
          <a:xfrm>
            <a:off x="5012170" y="1802746"/>
            <a:ext cx="3218688" cy="2103120"/>
          </a:xfrm>
          <a:prstGeom prst="rect">
            <a:avLst/>
          </a:prstGeom>
          <a:solidFill>
            <a:schemeClr val="accent1"/>
          </a:solidFill>
          <a:ln>
            <a:noFill/>
          </a:ln>
          <a:effectLst>
            <a:outerShdw blurRad="50800" dist="38100" dir="5400000" algn="t" rotWithShape="0">
              <a:prstClr val="black">
                <a:alpha val="40000"/>
              </a:prstClr>
            </a:outerShdw>
          </a:effectLst>
        </p:spPr>
        <p:txBody>
          <a:bodyPr lIns="182880" rIns="182880" bIns="182880" anchor="b"/>
          <a:lstStyle/>
          <a:p>
            <a:pPr lvl="0">
              <a:lnSpc>
                <a:spcPct val="100000"/>
              </a:lnSpc>
              <a:spcBef>
                <a:spcPts val="600"/>
              </a:spcBef>
              <a:spcAft>
                <a:spcPts val="600"/>
              </a:spcAft>
            </a:pPr>
            <a:r>
              <a:rPr lang="en-US" sz="2000" b="0" dirty="0">
                <a:solidFill>
                  <a:schemeClr val="bg1"/>
                </a:solidFill>
              </a:rPr>
              <a:t>Provide adequate supervision</a:t>
            </a:r>
            <a:endParaRPr lang="en-US" sz="2000" b="0" noProof="0" dirty="0">
              <a:solidFill>
                <a:schemeClr val="bg1"/>
              </a:solidFill>
            </a:endParaRPr>
          </a:p>
        </p:txBody>
      </p:sp>
      <p:sp>
        <p:nvSpPr>
          <p:cNvPr id="7" name="Content Placeholder 6">
            <a:extLst>
              <a:ext uri="{FF2B5EF4-FFF2-40B4-BE49-F238E27FC236}">
                <a16:creationId xmlns:a16="http://schemas.microsoft.com/office/drawing/2014/main" id="{777F4C36-E872-C866-32B3-B8385E38420F}"/>
              </a:ext>
            </a:extLst>
          </p:cNvPr>
          <p:cNvSpPr>
            <a:spLocks noGrp="1"/>
          </p:cNvSpPr>
          <p:nvPr>
            <p:ph sz="quarter" idx="13"/>
          </p:nvPr>
        </p:nvSpPr>
        <p:spPr>
          <a:xfrm>
            <a:off x="5012170" y="4303441"/>
            <a:ext cx="3218688" cy="210312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bIns="182880" anchor="b"/>
          <a:lstStyle/>
          <a:p>
            <a:pPr lvl="0">
              <a:lnSpc>
                <a:spcPct val="100000"/>
              </a:lnSpc>
              <a:spcBef>
                <a:spcPts val="600"/>
              </a:spcBef>
              <a:spcAft>
                <a:spcPts val="600"/>
              </a:spcAft>
            </a:pPr>
            <a:r>
              <a:rPr lang="en-US" sz="2000" b="0" noProof="0" dirty="0">
                <a:solidFill>
                  <a:schemeClr val="bg1"/>
                </a:solidFill>
              </a:rPr>
              <a:t>Provide </a:t>
            </a:r>
            <a:r>
              <a:rPr lang="en-US" sz="2000" b="0" dirty="0">
                <a:solidFill>
                  <a:schemeClr val="bg1"/>
                </a:solidFill>
              </a:rPr>
              <a:t>daily structure    and routines</a:t>
            </a:r>
            <a:endParaRPr lang="en-US" sz="2000" b="0" noProof="0" dirty="0">
              <a:solidFill>
                <a:schemeClr val="bg1"/>
              </a:solidFill>
            </a:endParaRP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2"/>
          </p:nvPr>
        </p:nvSpPr>
        <p:spPr>
          <a:xfrm>
            <a:off x="8498424" y="1803022"/>
            <a:ext cx="3219811" cy="2102844"/>
          </a:xfrm>
          <a:prstGeom prst="rect">
            <a:avLst/>
          </a:prstGeom>
          <a:solidFill>
            <a:schemeClr val="accent2">
              <a:lumMod val="75000"/>
            </a:schemeClr>
          </a:solidFill>
          <a:ln>
            <a:noFill/>
          </a:ln>
          <a:effectLst>
            <a:outerShdw blurRad="50800" dist="38100" dir="5400000" algn="t" rotWithShape="0">
              <a:prstClr val="black">
                <a:alpha val="40000"/>
              </a:prstClr>
            </a:outerShdw>
          </a:effectLst>
        </p:spPr>
        <p:txBody>
          <a:bodyPr lIns="365760" rIns="365760" bIns="45720" anchor="b"/>
          <a:lstStyle/>
          <a:p>
            <a:pPr lvl="0">
              <a:lnSpc>
                <a:spcPct val="100000"/>
              </a:lnSpc>
              <a:spcBef>
                <a:spcPts val="0"/>
              </a:spcBef>
            </a:pPr>
            <a:r>
              <a:rPr lang="en-US" sz="2000" b="0" dirty="0">
                <a:solidFill>
                  <a:schemeClr val="bg1"/>
                </a:solidFill>
              </a:rPr>
              <a:t>Ensure educational  or medical needs   are being met</a:t>
            </a:r>
            <a:endParaRPr lang="en-US" sz="2000" b="0" noProof="0" dirty="0">
              <a:solidFill>
                <a:schemeClr val="bg1"/>
              </a:solidFill>
            </a:endParaRPr>
          </a:p>
        </p:txBody>
      </p:sp>
      <p:sp>
        <p:nvSpPr>
          <p:cNvPr id="8" name="Content Placeholder 7">
            <a:extLst>
              <a:ext uri="{FF2B5EF4-FFF2-40B4-BE49-F238E27FC236}">
                <a16:creationId xmlns:a16="http://schemas.microsoft.com/office/drawing/2014/main" id="{28F65D8B-9BF6-0A27-2981-50FCDC35E65B}"/>
              </a:ext>
            </a:extLst>
          </p:cNvPr>
          <p:cNvSpPr>
            <a:spLocks noGrp="1"/>
          </p:cNvSpPr>
          <p:nvPr>
            <p:ph sz="quarter" idx="14"/>
          </p:nvPr>
        </p:nvSpPr>
        <p:spPr>
          <a:xfrm>
            <a:off x="8486931" y="4268660"/>
            <a:ext cx="3218688" cy="2103120"/>
          </a:xfrm>
          <a:prstGeom prst="rect">
            <a:avLst/>
          </a:prstGeom>
          <a:solidFill>
            <a:schemeClr val="accent5"/>
          </a:solidFill>
          <a:ln>
            <a:noFill/>
          </a:ln>
          <a:effectLst>
            <a:outerShdw blurRad="50800" dist="38100" dir="5400000" algn="t" rotWithShape="0">
              <a:prstClr val="black">
                <a:alpha val="40000"/>
              </a:prstClr>
            </a:outerShdw>
          </a:effectLst>
        </p:spPr>
        <p:txBody>
          <a:bodyPr lIns="274320" rIns="274320" bIns="182880" anchor="b"/>
          <a:lstStyle/>
          <a:p>
            <a:pPr lvl="0">
              <a:lnSpc>
                <a:spcPct val="100000"/>
              </a:lnSpc>
              <a:spcBef>
                <a:spcPts val="600"/>
              </a:spcBef>
              <a:spcAft>
                <a:spcPts val="600"/>
              </a:spcAft>
            </a:pPr>
            <a:r>
              <a:rPr lang="en-US" sz="2000" b="0" dirty="0">
                <a:solidFill>
                  <a:schemeClr val="bg1"/>
                </a:solidFill>
              </a:rPr>
              <a:t>Ensure basic needs  are being met</a:t>
            </a:r>
            <a:endParaRPr lang="en-US" sz="2000" b="0" noProof="0" dirty="0">
              <a:solidFill>
                <a:schemeClr val="bg1"/>
              </a:solidFill>
            </a:endParaRPr>
          </a:p>
        </p:txBody>
      </p:sp>
      <p:pic>
        <p:nvPicPr>
          <p:cNvPr id="4" name="Graphic 3">
            <a:extLst>
              <a:ext uri="{FF2B5EF4-FFF2-40B4-BE49-F238E27FC236}">
                <a16:creationId xmlns:a16="http://schemas.microsoft.com/office/drawing/2014/main" id="{07DD3B82-9876-2DF9-C4EB-CCB4F8614CA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79643" y="1834999"/>
            <a:ext cx="1019307" cy="1019307"/>
          </a:xfrm>
          <a:prstGeom prst="rect">
            <a:avLst/>
          </a:prstGeom>
        </p:spPr>
      </p:pic>
      <p:pic>
        <p:nvPicPr>
          <p:cNvPr id="6" name="Graphic 5">
            <a:extLst>
              <a:ext uri="{FF2B5EF4-FFF2-40B4-BE49-F238E27FC236}">
                <a16:creationId xmlns:a16="http://schemas.microsoft.com/office/drawing/2014/main" id="{9BAA5908-E3AE-ABC7-45F3-22FCA35D750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19452" y="1802746"/>
            <a:ext cx="1177753" cy="1177753"/>
          </a:xfrm>
          <a:prstGeom prst="rect">
            <a:avLst/>
          </a:prstGeom>
        </p:spPr>
      </p:pic>
      <p:pic>
        <p:nvPicPr>
          <p:cNvPr id="10" name="Graphic 9">
            <a:extLst>
              <a:ext uri="{FF2B5EF4-FFF2-40B4-BE49-F238E27FC236}">
                <a16:creationId xmlns:a16="http://schemas.microsoft.com/office/drawing/2014/main" id="{813CFFD0-F235-B802-9EB7-590CFB8F2C7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40657" y="4433800"/>
            <a:ext cx="1097280" cy="1097280"/>
          </a:xfrm>
          <a:prstGeom prst="rect">
            <a:avLst/>
          </a:prstGeom>
        </p:spPr>
      </p:pic>
      <p:pic>
        <p:nvPicPr>
          <p:cNvPr id="12" name="Graphic 11">
            <a:extLst>
              <a:ext uri="{FF2B5EF4-FFF2-40B4-BE49-F238E27FC236}">
                <a16:creationId xmlns:a16="http://schemas.microsoft.com/office/drawing/2014/main" id="{2AFCE982-55C5-788B-0FBD-C42A7D79C41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H="1">
            <a:off x="9559688" y="4361548"/>
            <a:ext cx="1097280" cy="1097280"/>
          </a:xfrm>
          <a:prstGeom prst="rect">
            <a:avLst/>
          </a:prstGeom>
        </p:spPr>
      </p:pic>
    </p:spTree>
    <p:extLst>
      <p:ext uri="{BB962C8B-B14F-4D97-AF65-F5344CB8AC3E}">
        <p14:creationId xmlns:p14="http://schemas.microsoft.com/office/powerpoint/2010/main" val="425525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89DF7-D11E-9692-FC40-C29E7B804AD6}"/>
            </a:ext>
          </a:extLst>
        </p:cNvPr>
        <p:cNvGrpSpPr/>
        <p:nvPr/>
      </p:nvGrpSpPr>
      <p:grpSpPr>
        <a:xfrm>
          <a:off x="0" y="0"/>
          <a:ext cx="0" cy="0"/>
          <a:chOff x="0" y="0"/>
          <a:chExt cx="0" cy="0"/>
        </a:xfrm>
      </p:grpSpPr>
      <p:sp>
        <p:nvSpPr>
          <p:cNvPr id="4" name="Arrow: Bent 3">
            <a:extLst>
              <a:ext uri="{FF2B5EF4-FFF2-40B4-BE49-F238E27FC236}">
                <a16:creationId xmlns:a16="http://schemas.microsoft.com/office/drawing/2014/main" id="{307B859B-FBA6-C187-438D-C2259853EAE8}"/>
              </a:ext>
              <a:ext uri="{C183D7F6-B498-43B3-948B-1728B52AA6E4}">
                <adec:decorative xmlns:adec="http://schemas.microsoft.com/office/drawing/2017/decorative" val="1"/>
              </a:ext>
            </a:extLst>
          </p:cNvPr>
          <p:cNvSpPr/>
          <p:nvPr/>
        </p:nvSpPr>
        <p:spPr>
          <a:xfrm rot="5400000">
            <a:off x="5657279" y="-2384410"/>
            <a:ext cx="3817332" cy="8594111"/>
          </a:xfrm>
          <a:prstGeom prst="bentArrow">
            <a:avLst>
              <a:gd name="adj1" fmla="val 8557"/>
              <a:gd name="adj2" fmla="val 13433"/>
              <a:gd name="adj3" fmla="val 13346"/>
              <a:gd name="adj4" fmla="val 87616"/>
            </a:avLst>
          </a:prstGeom>
          <a:solidFill>
            <a:schemeClr val="accent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 name="Picture Placeholder 5">
            <a:extLst>
              <a:ext uri="{FF2B5EF4-FFF2-40B4-BE49-F238E27FC236}">
                <a16:creationId xmlns:a16="http://schemas.microsoft.com/office/drawing/2014/main" id="{0F63BA5A-7570-EA5C-1718-8EF5AFADDF98}"/>
              </a:ext>
              <a:ext uri="{C183D7F6-B498-43B3-948B-1728B52AA6E4}">
                <adec:decorative xmlns:adec="http://schemas.microsoft.com/office/drawing/2017/decorative" val="1"/>
              </a:ext>
            </a:extLst>
          </p:cNvPr>
          <p:cNvPicPr>
            <a:picLocks/>
          </p:cNvPicPr>
          <p:nvPr/>
        </p:nvPicPr>
        <p:blipFill rotWithShape="1">
          <a:blip r:embed="rId3"/>
          <a:srcRect r="65372" b="9630"/>
          <a:stretch/>
        </p:blipFill>
        <p:spPr>
          <a:xfrm>
            <a:off x="5030745" y="745737"/>
            <a:ext cx="5370793" cy="5220147"/>
          </a:xfrm>
          <a:prstGeom prst="ellipse">
            <a:avLst/>
          </a:prstGeom>
          <a:ln w="161925">
            <a:gradFill>
              <a:gsLst>
                <a:gs pos="0">
                  <a:schemeClr val="accent5"/>
                </a:gs>
                <a:gs pos="36000">
                  <a:srgbClr val="31717C"/>
                </a:gs>
                <a:gs pos="74000">
                  <a:schemeClr val="accent2"/>
                </a:gs>
                <a:gs pos="100000">
                  <a:schemeClr val="accent2">
                    <a:lumMod val="75000"/>
                  </a:schemeClr>
                </a:gs>
              </a:gsLst>
              <a:lin ang="5400000" scaled="1"/>
            </a:gradFill>
          </a:ln>
          <a:effectLst>
            <a:softEdge rad="0"/>
          </a:effectLst>
        </p:spPr>
      </p:pic>
      <p:sp>
        <p:nvSpPr>
          <p:cNvPr id="2" name="Title 1">
            <a:extLst>
              <a:ext uri="{FF2B5EF4-FFF2-40B4-BE49-F238E27FC236}">
                <a16:creationId xmlns:a16="http://schemas.microsoft.com/office/drawing/2014/main" id="{677BEF12-89AB-A358-C359-42EBFE2A12AA}"/>
              </a:ext>
            </a:extLst>
          </p:cNvPr>
          <p:cNvSpPr>
            <a:spLocks noGrp="1"/>
          </p:cNvSpPr>
          <p:nvPr>
            <p:ph type="title"/>
          </p:nvPr>
        </p:nvSpPr>
        <p:spPr>
          <a:xfrm>
            <a:off x="-1" y="0"/>
            <a:ext cx="3268891" cy="6900011"/>
          </a:xfrm>
          <a:gradFill flip="none" rotWithShape="1">
            <a:gsLst>
              <a:gs pos="0">
                <a:schemeClr val="accent5"/>
              </a:gs>
              <a:gs pos="11000">
                <a:srgbClr val="31717C"/>
              </a:gs>
              <a:gs pos="74000">
                <a:schemeClr val="accent2">
                  <a:lumMod val="75000"/>
                </a:schemeClr>
              </a:gs>
              <a:gs pos="100000">
                <a:schemeClr val="accent2">
                  <a:lumMod val="75000"/>
                </a:schemeClr>
              </a:gs>
            </a:gsLst>
            <a:lin ang="5400000" scaled="1"/>
            <a:tileRect/>
          </a:gradFill>
        </p:spPr>
        <p:txBody>
          <a:bodyPr lIns="91440" tIns="0" rIns="91440" bIns="91440" anchor="ctr">
            <a:noAutofit/>
          </a:bodyPr>
          <a:lstStyle/>
          <a:p>
            <a:r>
              <a:rPr lang="en-US" sz="3600" dirty="0">
                <a:latin typeface="+mj-lt"/>
              </a:rPr>
              <a:t>Differentiating Between Safety &amp; Risk Factors</a:t>
            </a:r>
            <a:endParaRPr lang="en-US" sz="3600"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27FBEB3-156D-B0FA-46F3-FBEC6F724C86}"/>
              </a:ext>
            </a:extLst>
          </p:cNvPr>
          <p:cNvSpPr>
            <a:spLocks noGrp="1"/>
          </p:cNvSpPr>
          <p:nvPr>
            <p:ph sz="quarter" idx="16"/>
          </p:nvPr>
        </p:nvSpPr>
        <p:spPr>
          <a:xfrm>
            <a:off x="3338961" y="598873"/>
            <a:ext cx="2916061" cy="1323234"/>
          </a:xfrm>
          <a:prstGeom prst="round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spcBef>
                <a:spcPts val="0"/>
              </a:spcBef>
              <a:buNone/>
            </a:pPr>
            <a:r>
              <a:rPr lang="en-US" sz="2800" b="1" dirty="0">
                <a:solidFill>
                  <a:schemeClr val="bg1"/>
                </a:solidFill>
              </a:rPr>
              <a:t>What is a safety factor? </a:t>
            </a:r>
          </a:p>
        </p:txBody>
      </p:sp>
      <p:sp>
        <p:nvSpPr>
          <p:cNvPr id="11" name="Content Placeholder 10">
            <a:extLst>
              <a:ext uri="{FF2B5EF4-FFF2-40B4-BE49-F238E27FC236}">
                <a16:creationId xmlns:a16="http://schemas.microsoft.com/office/drawing/2014/main" id="{AD932E5C-7D74-524D-1FD6-43FCE21FE01E}"/>
              </a:ext>
            </a:extLst>
          </p:cNvPr>
          <p:cNvSpPr>
            <a:spLocks noGrp="1"/>
          </p:cNvSpPr>
          <p:nvPr>
            <p:ph sz="quarter" idx="17"/>
          </p:nvPr>
        </p:nvSpPr>
        <p:spPr>
          <a:xfrm>
            <a:off x="9181195" y="4981883"/>
            <a:ext cx="2916936" cy="1239679"/>
          </a:xfrm>
          <a:prstGeom prst="round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p:spPr>
        <p:txBody>
          <a:bodyPr lIns="182880" rIns="365760" anchor="ctr"/>
          <a:lstStyle/>
          <a:p>
            <a:pPr marL="0" indent="0" algn="r">
              <a:buNone/>
            </a:pPr>
            <a:r>
              <a:rPr lang="en-US" sz="2800" b="1" dirty="0">
                <a:solidFill>
                  <a:schemeClr val="bg1"/>
                </a:solidFill>
              </a:rPr>
              <a:t>What is a risk factor?</a:t>
            </a:r>
          </a:p>
        </p:txBody>
      </p:sp>
      <p:sp>
        <p:nvSpPr>
          <p:cNvPr id="6" name="Arrow: Bent 5">
            <a:extLst>
              <a:ext uri="{FF2B5EF4-FFF2-40B4-BE49-F238E27FC236}">
                <a16:creationId xmlns:a16="http://schemas.microsoft.com/office/drawing/2014/main" id="{A56EFC7A-79E5-5059-33E6-40B20A7BEBF4}"/>
              </a:ext>
              <a:ext uri="{C183D7F6-B498-43B3-948B-1728B52AA6E4}">
                <adec:decorative xmlns:adec="http://schemas.microsoft.com/office/drawing/2017/decorative" val="1"/>
              </a:ext>
            </a:extLst>
          </p:cNvPr>
          <p:cNvSpPr/>
          <p:nvPr/>
        </p:nvSpPr>
        <p:spPr>
          <a:xfrm rot="5400000" flipH="1" flipV="1">
            <a:off x="6032248" y="740256"/>
            <a:ext cx="3817332" cy="8502177"/>
          </a:xfrm>
          <a:prstGeom prst="bentArrow">
            <a:avLst>
              <a:gd name="adj1" fmla="val 8557"/>
              <a:gd name="adj2" fmla="val 13433"/>
              <a:gd name="adj3" fmla="val 13346"/>
              <a:gd name="adj4" fmla="val 87616"/>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184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0021E02-A3CD-5783-A3D6-E083297F47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310883-A2AE-BD24-2A70-BCF86B95EBC8}"/>
              </a:ext>
            </a:extLst>
          </p:cNvPr>
          <p:cNvSpPr>
            <a:spLocks noGrp="1"/>
          </p:cNvSpPr>
          <p:nvPr>
            <p:ph type="title"/>
          </p:nvPr>
        </p:nvSpPr>
        <p:spPr>
          <a:xfrm>
            <a:off x="1181100" y="1272989"/>
            <a:ext cx="9829799" cy="3227294"/>
          </a:xfrm>
        </p:spPr>
        <p:txBody>
          <a:bodyPr vert="horz" lIns="91440" tIns="45720" rIns="91440" bIns="45720" rtlCol="0" anchor="ctr">
            <a:noAutofit/>
          </a:bodyPr>
          <a:lstStyle/>
          <a:p>
            <a:pPr>
              <a:lnSpc>
                <a:spcPct val="100000"/>
              </a:lnSpc>
            </a:pPr>
            <a:r>
              <a:rPr lang="en-US" sz="4800" dirty="0"/>
              <a:t>Differentiating Between Safety </a:t>
            </a:r>
            <a:br>
              <a:rPr lang="en-US" sz="4800" dirty="0"/>
            </a:br>
            <a:r>
              <a:rPr lang="en-US" sz="4800" dirty="0"/>
              <a:t>&amp; Risk Factors for Families Affected by Substance Use </a:t>
            </a:r>
            <a:br>
              <a:rPr lang="en-US" sz="4800" dirty="0"/>
            </a:br>
            <a:r>
              <a:rPr lang="en-US" sz="4800" dirty="0"/>
              <a:t>&amp; Co-Occurring Disorders</a:t>
            </a:r>
          </a:p>
        </p:txBody>
      </p:sp>
      <p:sp>
        <p:nvSpPr>
          <p:cNvPr id="5" name="Subtitle 4">
            <a:extLst>
              <a:ext uri="{FF2B5EF4-FFF2-40B4-BE49-F238E27FC236}">
                <a16:creationId xmlns:a16="http://schemas.microsoft.com/office/drawing/2014/main" id="{CDB552D7-CF1F-7C83-8D40-37DFB11AB858}"/>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6236544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E6FE0E-3FBB-2B40-994B-5DF890E12663}">
  <we:reference id="wa200000729" version="3.18.149.0" store="en-US" storeType="OMEX"/>
  <we:alternateReferences>
    <we:reference id="WA200000729" version="3.18.149.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bdfb1a4-b061-4a7b-a38c-dc459d2a2d27">
      <UserInfo>
        <DisplayName/>
        <AccountId xsi:nil="true"/>
        <AccountType/>
      </UserInfo>
    </SharedWithUsers>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F6D372-533A-4F46-A538-C2232299215E}"/>
</file>

<file path=customXml/itemProps2.xml><?xml version="1.0" encoding="utf-8"?>
<ds:datastoreItem xmlns:ds="http://schemas.openxmlformats.org/officeDocument/2006/customXml" ds:itemID="{4EDC95F0-DE18-49BB-8541-1D6BA033F81D}">
  <ds:schemaRefs>
    <ds:schemaRef ds:uri="http://purl.org/dc/terms/"/>
    <ds:schemaRef ds:uri="http://purl.org/dc/dcmitype/"/>
    <ds:schemaRef ds:uri="http://schemas.openxmlformats.org/package/2006/metadata/core-properties"/>
    <ds:schemaRef ds:uri="3ddd8a87-e3bf-4295-9e27-943f0ff150ac"/>
    <ds:schemaRef ds:uri="http://schemas.microsoft.com/office/infopath/2007/PartnerControls"/>
    <ds:schemaRef ds:uri="http://schemas.microsoft.com/office/2006/documentManagement/types"/>
    <ds:schemaRef ds:uri="http://www.w3.org/XML/1998/namespace"/>
    <ds:schemaRef ds:uri="0618da0c-738a-45ed-b2a3-c7b4ee03971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5CDAFF3-B975-4165-9201-8A21181591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481</TotalTime>
  <Words>14030</Words>
  <Application>Microsoft Office PowerPoint</Application>
  <PresentationFormat>Widescreen</PresentationFormat>
  <Paragraphs>1207</Paragraphs>
  <Slides>48</Slides>
  <Notes>48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48</vt:i4>
      </vt:variant>
    </vt:vector>
  </HeadingPairs>
  <TitlesOfParts>
    <vt:vector size="60" baseType="lpstr">
      <vt:lpstr>Aptos</vt:lpstr>
      <vt:lpstr>Arial</vt:lpstr>
      <vt:lpstr>Calibri</vt:lpstr>
      <vt:lpstr>Courier New</vt:lpstr>
      <vt:lpstr>Helvetica Light</vt:lpstr>
      <vt:lpstr>Segoe UI</vt:lpstr>
      <vt:lpstr>Times New Roman</vt:lpstr>
      <vt:lpstr>Office Theme</vt:lpstr>
      <vt:lpstr>1_Office Theme</vt:lpstr>
      <vt:lpstr>2_Office Theme</vt:lpstr>
      <vt:lpstr>3_Office Theme</vt:lpstr>
      <vt:lpstr>4_Office Theme</vt:lpstr>
      <vt:lpstr>Module 5:  Case Planning Considerations  for Families Affected by Parental Substance Use &amp; Co-Occurring Disorders</vt:lpstr>
      <vt:lpstr>Acknowledgement</vt:lpstr>
      <vt:lpstr>Learning Objectives</vt:lpstr>
      <vt:lpstr>Assessing for  Safety, Risk &amp; Protective Capacities</vt:lpstr>
      <vt:lpstr>Parental Substance Use  as a Condition Associated  with Removal–Let’s Talk About It!</vt:lpstr>
      <vt:lpstr>Minimum Sufficient Level of Care</vt:lpstr>
      <vt:lpstr>Assessing Effects of Parental  Substance Use on Children &amp; Families </vt:lpstr>
      <vt:lpstr>Differentiating Between Safety &amp; Risk Factors</vt:lpstr>
      <vt:lpstr>Differentiating Between Safety  &amp; Risk Factors for Families Affected by Substance Use  &amp; Co-Occurring Disorders</vt:lpstr>
      <vt:lpstr>Potential Indicators to Support Your  Assessment of the Home Environment</vt:lpstr>
      <vt:lpstr>Considerations for  Assessing Child Safety</vt:lpstr>
      <vt:lpstr>Additional Considerations for Assessing Child Safety        </vt:lpstr>
      <vt:lpstr>What Are Caregiver Protective Capacities?</vt:lpstr>
      <vt:lpstr>Protective Factors Strengthen Families</vt:lpstr>
      <vt:lpstr>Practice Examples for Cases  Involving Parental Substance Use</vt:lpstr>
      <vt:lpstr>Safety Planning for Families Affected by Substance Use Disorders</vt:lpstr>
      <vt:lpstr>Safety Planning</vt:lpstr>
      <vt:lpstr>Contents of the Safety Plan</vt:lpstr>
      <vt:lpstr>Additional Safety Planning Considerations for Families Affected by Substance Use &amp; Co-Occurring Disorders</vt:lpstr>
      <vt:lpstr>Case Planning for Potential Return to Use</vt:lpstr>
      <vt:lpstr>Understanding the Nature of Return to Use</vt:lpstr>
      <vt:lpstr>Identifying Potential  Return to Use Indicators</vt:lpstr>
      <vt:lpstr>     Potential Indicators of Return to Use–How’d We Do?</vt:lpstr>
      <vt:lpstr>Child Safety &amp; Return to Use</vt:lpstr>
      <vt:lpstr>Additional Considerations Regarding Return to Use</vt:lpstr>
      <vt:lpstr>Considerations for Drug Testing &amp; Child Welfare Case Planning</vt:lpstr>
      <vt:lpstr>Drug Testing in Child Welfare–  What Does It Tell Us?</vt:lpstr>
      <vt:lpstr>Important Considerations for Drug Testing in Child Welfare Settings</vt:lpstr>
      <vt:lpstr>PRACTICE POINT 1</vt:lpstr>
      <vt:lpstr>PRACTICE POINT 2</vt:lpstr>
      <vt:lpstr>PRACTICE POINT 3</vt:lpstr>
      <vt:lpstr>Considerations for Quality Family Time for Families Affected by Substance Use Disorders</vt:lpstr>
      <vt:lpstr>Visitation or Family Time—What’s the Difference?</vt:lpstr>
      <vt:lpstr>Frequent &amp; Meaningful Family Time</vt:lpstr>
      <vt:lpstr>Characteristics of Quality Family Time</vt:lpstr>
      <vt:lpstr>Moving Toward Family Recovery &amp; Child Welfare Case Closure</vt:lpstr>
      <vt:lpstr>Safety Planning for Case Closure</vt:lpstr>
      <vt:lpstr>Determining Family Readiness for Case Closure</vt:lpstr>
      <vt:lpstr>Recovery  Is Possible!</vt:lpstr>
      <vt:lpstr>The Role of Peer Support in Case Planning &amp; Successful Case Closure </vt:lpstr>
      <vt:lpstr>Contact the NCSACW TTA Program</vt:lpstr>
      <vt:lpstr>References</vt:lpstr>
      <vt:lpstr>References, 1 of 3</vt:lpstr>
      <vt:lpstr>References, 2 of 3</vt:lpstr>
      <vt:lpstr>References, 3 of 3</vt:lpstr>
      <vt:lpstr>Resources</vt:lpstr>
      <vt:lpstr>Resources, 1 of 2 </vt:lpstr>
      <vt:lpstr>Resources, 2 of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Case Planning Considerations for Families Affected by Parental Substance Use &amp; Co-Occurring Disorders</dc:title>
  <dc:subject>A presentation on case planning for families affected by parental substance use and co-occurring disorders</dc:subject>
  <dc:creator>National Center on Substance Abuse and Child Welfare</dc:creator>
  <cp:keywords>NCSACW; safety; risk; factors; parental; substance use; indicators; caregiver; recovery management; reunification; case closure; aftercare; support</cp:keywords>
  <cp:lastModifiedBy>Mark Rodriguez</cp:lastModifiedBy>
  <cp:revision>10</cp:revision>
  <dcterms:created xsi:type="dcterms:W3CDTF">2023-09-22T15:36:01Z</dcterms:created>
  <dcterms:modified xsi:type="dcterms:W3CDTF">2025-07-15T03:43:29Z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