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2" r:id="rId5"/>
    <p:sldMasterId id="2147483737" r:id="rId6"/>
    <p:sldMasterId id="2147483760" r:id="rId7"/>
    <p:sldMasterId id="2147483788" r:id="rId8"/>
  </p:sldMasterIdLst>
  <p:notesMasterIdLst>
    <p:notesMasterId r:id="rId73"/>
  </p:notesMasterIdLst>
  <p:sldIdLst>
    <p:sldId id="324" r:id="rId9"/>
    <p:sldId id="3840" r:id="rId10"/>
    <p:sldId id="259" r:id="rId11"/>
    <p:sldId id="4643" r:id="rId12"/>
    <p:sldId id="1802" r:id="rId13"/>
    <p:sldId id="4735" r:id="rId14"/>
    <p:sldId id="4750" r:id="rId15"/>
    <p:sldId id="4755" r:id="rId16"/>
    <p:sldId id="1813" r:id="rId17"/>
    <p:sldId id="490" r:id="rId18"/>
    <p:sldId id="4672" r:id="rId19"/>
    <p:sldId id="4730" r:id="rId20"/>
    <p:sldId id="4738" r:id="rId21"/>
    <p:sldId id="1814" r:id="rId22"/>
    <p:sldId id="4689" r:id="rId23"/>
    <p:sldId id="3841" r:id="rId24"/>
    <p:sldId id="4731" r:id="rId25"/>
    <p:sldId id="3856" r:id="rId26"/>
    <p:sldId id="4729" r:id="rId27"/>
    <p:sldId id="500" r:id="rId28"/>
    <p:sldId id="1794" r:id="rId29"/>
    <p:sldId id="4754" r:id="rId30"/>
    <p:sldId id="3839" r:id="rId31"/>
    <p:sldId id="3437" r:id="rId32"/>
    <p:sldId id="4742" r:id="rId33"/>
    <p:sldId id="3864" r:id="rId34"/>
    <p:sldId id="4723" r:id="rId35"/>
    <p:sldId id="4725" r:id="rId36"/>
    <p:sldId id="3863" r:id="rId37"/>
    <p:sldId id="1808" r:id="rId38"/>
    <p:sldId id="4751" r:id="rId39"/>
    <p:sldId id="4674" r:id="rId40"/>
    <p:sldId id="2147470405" r:id="rId41"/>
    <p:sldId id="2147470406" r:id="rId42"/>
    <p:sldId id="2147470407" r:id="rId43"/>
    <p:sldId id="2147470416" r:id="rId44"/>
    <p:sldId id="2147470409" r:id="rId45"/>
    <p:sldId id="2147470410" r:id="rId46"/>
    <p:sldId id="5019" r:id="rId47"/>
    <p:sldId id="4982" r:id="rId48"/>
    <p:sldId id="3844" r:id="rId49"/>
    <p:sldId id="4981" r:id="rId50"/>
    <p:sldId id="4703" r:id="rId51"/>
    <p:sldId id="1803" r:id="rId52"/>
    <p:sldId id="4980" r:id="rId53"/>
    <p:sldId id="1804" r:id="rId54"/>
    <p:sldId id="4752" r:id="rId55"/>
    <p:sldId id="4746" r:id="rId56"/>
    <p:sldId id="4734" r:id="rId57"/>
    <p:sldId id="4724" r:id="rId58"/>
    <p:sldId id="3849" r:id="rId59"/>
    <p:sldId id="4739" r:id="rId60"/>
    <p:sldId id="3837" r:id="rId61"/>
    <p:sldId id="3848" r:id="rId62"/>
    <p:sldId id="477" r:id="rId63"/>
    <p:sldId id="480" r:id="rId64"/>
    <p:sldId id="481" r:id="rId65"/>
    <p:sldId id="483" r:id="rId66"/>
    <p:sldId id="3857" r:id="rId67"/>
    <p:sldId id="478" r:id="rId68"/>
    <p:sldId id="443" r:id="rId69"/>
    <p:sldId id="2147470417" r:id="rId70"/>
    <p:sldId id="444" r:id="rId71"/>
    <p:sldId id="2147470418"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9F3AF4A8-6319-5379-CE0A-16E122767D3C}" name="McCulley, Shawn" initials="MS" userId="S::28714@icf.com::8a9a6c0f-504f-456d-a54f-ccd2f0b6ded5" providerId="AD"/>
  <p188:author id="{42DB78B5-6B61-216F-C9C4-DAD129C2BB94}" name="Jen Pearre" initials="JP" userId="Jen Pearre" providerId="None"/>
  <p188:author id="{27F723C9-B525-E8CC-6A6E-FB99E02E4520}" name="Carlee O'Keefe" initials="CO" userId="S::cokeefe@cffutures.net::3bec69d1-c966-4e26-8ffe-3a127ac45e11"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163"/>
    <a:srgbClr val="FFFFFF"/>
    <a:srgbClr val="183548"/>
    <a:srgbClr val="306B91"/>
    <a:srgbClr val="055278"/>
    <a:srgbClr val="24506D"/>
    <a:srgbClr val="156A82"/>
    <a:srgbClr val="569AC8"/>
    <a:srgbClr val="76B2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119F8-58ED-4E1A-9AEC-A0DF86BAF776}" v="149" dt="2025-07-02T23:57:22.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73" autoAdjust="0"/>
  </p:normalViewPr>
  <p:slideViewPr>
    <p:cSldViewPr snapToGrid="0">
      <p:cViewPr varScale="1">
        <p:scale>
          <a:sx n="99" d="100"/>
          <a:sy n="99" d="100"/>
        </p:scale>
        <p:origin x="84" y="342"/>
      </p:cViewPr>
      <p:guideLst/>
    </p:cSldViewPr>
  </p:slideViewPr>
  <p:outlineViewPr>
    <p:cViewPr>
      <p:scale>
        <a:sx n="33" d="100"/>
        <a:sy n="33" d="100"/>
      </p:scale>
      <p:origin x="0" y="-2092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Luque" userId="24b01a1d-1c91-492f-b0ec-f8dd3574c772" providerId="ADAL" clId="{CD4CDF91-B706-47B2-9CB9-67A5351F1584}"/>
    <pc:docChg chg="undo custSel addSld delSld modSld delMainMaster">
      <pc:chgData name="Renee Luque" userId="24b01a1d-1c91-492f-b0ec-f8dd3574c772" providerId="ADAL" clId="{CD4CDF91-B706-47B2-9CB9-67A5351F1584}" dt="2025-04-10T21:03:04.105" v="4812" actId="13926"/>
      <pc:docMkLst>
        <pc:docMk/>
      </pc:docMkLst>
      <pc:sldChg chg="modSp mod">
        <pc:chgData name="Renee Luque" userId="24b01a1d-1c91-492f-b0ec-f8dd3574c772" providerId="ADAL" clId="{CD4CDF91-B706-47B2-9CB9-67A5351F1584}" dt="2025-04-10T21:03:04.105" v="4812" actId="13926"/>
        <pc:sldMkLst>
          <pc:docMk/>
          <pc:sldMk cId="3584560332" sldId="444"/>
        </pc:sldMkLst>
        <pc:spChg chg="mod">
          <ac:chgData name="Renee Luque" userId="24b01a1d-1c91-492f-b0ec-f8dd3574c772" providerId="ADAL" clId="{CD4CDF91-B706-47B2-9CB9-67A5351F1584}" dt="2025-04-10T21:03:04.105" v="4812" actId="13926"/>
          <ac:spMkLst>
            <pc:docMk/>
            <pc:sldMk cId="3584560332" sldId="444"/>
            <ac:spMk id="4" creationId="{00000000-0000-0000-0000-000000000000}"/>
          </ac:spMkLst>
        </pc:spChg>
      </pc:sldChg>
      <pc:sldChg chg="modNotesTx">
        <pc:chgData name="Renee Luque" userId="24b01a1d-1c91-492f-b0ec-f8dd3574c772" providerId="ADAL" clId="{CD4CDF91-B706-47B2-9CB9-67A5351F1584}" dt="2025-04-01T20:48:37.142" v="405" actId="20577"/>
        <pc:sldMkLst>
          <pc:docMk/>
          <pc:sldMk cId="1819721812" sldId="490"/>
        </pc:sldMkLst>
      </pc:sldChg>
      <pc:sldChg chg="modSp mod modNotesTx">
        <pc:chgData name="Renee Luque" userId="24b01a1d-1c91-492f-b0ec-f8dd3574c772" providerId="ADAL" clId="{CD4CDF91-B706-47B2-9CB9-67A5351F1584}" dt="2025-04-02T18:32:51.319" v="3354" actId="20577"/>
        <pc:sldMkLst>
          <pc:docMk/>
          <pc:sldMk cId="2828720383" sldId="500"/>
        </pc:sldMkLst>
      </pc:sldChg>
      <pc:sldChg chg="modSp mod modNotesTx">
        <pc:chgData name="Renee Luque" userId="24b01a1d-1c91-492f-b0ec-f8dd3574c772" providerId="ADAL" clId="{CD4CDF91-B706-47B2-9CB9-67A5351F1584}" dt="2025-04-02T18:27:45.059" v="3329" actId="20577"/>
        <pc:sldMkLst>
          <pc:docMk/>
          <pc:sldMk cId="1844514909" sldId="1794"/>
        </pc:sldMkLst>
      </pc:sldChg>
      <pc:sldChg chg="modNotesTx">
        <pc:chgData name="Renee Luque" userId="24b01a1d-1c91-492f-b0ec-f8dd3574c772" providerId="ADAL" clId="{CD4CDF91-B706-47B2-9CB9-67A5351F1584}" dt="2025-04-02T19:37:53.058" v="3781" actId="5793"/>
        <pc:sldMkLst>
          <pc:docMk/>
          <pc:sldMk cId="3778570930" sldId="1803"/>
        </pc:sldMkLst>
      </pc:sldChg>
      <pc:sldChg chg="modSp mod modNotesTx">
        <pc:chgData name="Renee Luque" userId="24b01a1d-1c91-492f-b0ec-f8dd3574c772" providerId="ADAL" clId="{CD4CDF91-B706-47B2-9CB9-67A5351F1584}" dt="2025-04-02T19:55:30.005" v="4415" actId="20577"/>
        <pc:sldMkLst>
          <pc:docMk/>
          <pc:sldMk cId="3001562964" sldId="1804"/>
        </pc:sldMkLst>
      </pc:sldChg>
      <pc:sldChg chg="modSp mod">
        <pc:chgData name="Renee Luque" userId="24b01a1d-1c91-492f-b0ec-f8dd3574c772" providerId="ADAL" clId="{CD4CDF91-B706-47B2-9CB9-67A5351F1584}" dt="2025-04-02T18:29:20.540" v="3347" actId="20577"/>
        <pc:sldMkLst>
          <pc:docMk/>
          <pc:sldMk cId="1794417715" sldId="3841"/>
        </pc:sldMkLst>
      </pc:sldChg>
      <pc:sldChg chg="addSp delSp modSp mod modNotesTx">
        <pc:chgData name="Renee Luque" userId="24b01a1d-1c91-492f-b0ec-f8dd3574c772" providerId="ADAL" clId="{CD4CDF91-B706-47B2-9CB9-67A5351F1584}" dt="2025-04-02T19:30:48.029" v="3635" actId="20577"/>
        <pc:sldMkLst>
          <pc:docMk/>
          <pc:sldMk cId="3359225784" sldId="3844"/>
        </pc:sldMkLst>
      </pc:sldChg>
      <pc:sldChg chg="del modNotesTx">
        <pc:chgData name="Renee Luque" userId="24b01a1d-1c91-492f-b0ec-f8dd3574c772" providerId="ADAL" clId="{CD4CDF91-B706-47B2-9CB9-67A5351F1584}" dt="2025-04-02T18:22:32.748" v="3267" actId="2696"/>
        <pc:sldMkLst>
          <pc:docMk/>
          <pc:sldMk cId="2713267183" sldId="3845"/>
        </pc:sldMkLst>
      </pc:sldChg>
      <pc:sldChg chg="del">
        <pc:chgData name="Renee Luque" userId="24b01a1d-1c91-492f-b0ec-f8dd3574c772" providerId="ADAL" clId="{CD4CDF91-B706-47B2-9CB9-67A5351F1584}" dt="2025-04-02T19:46:07.339" v="3847" actId="2696"/>
        <pc:sldMkLst>
          <pc:docMk/>
          <pc:sldMk cId="2551845964" sldId="3852"/>
        </pc:sldMkLst>
      </pc:sldChg>
      <pc:sldChg chg="modSp mod modNotesTx">
        <pc:chgData name="Renee Luque" userId="24b01a1d-1c91-492f-b0ec-f8dd3574c772" providerId="ADAL" clId="{CD4CDF91-B706-47B2-9CB9-67A5351F1584}" dt="2025-04-02T18:28:06.385" v="3336" actId="20577"/>
        <pc:sldMkLst>
          <pc:docMk/>
          <pc:sldMk cId="2713803369" sldId="3856"/>
        </pc:sldMkLst>
      </pc:sldChg>
      <pc:sldChg chg="modNotesTx">
        <pc:chgData name="Renee Luque" userId="24b01a1d-1c91-492f-b0ec-f8dd3574c772" providerId="ADAL" clId="{CD4CDF91-B706-47B2-9CB9-67A5351F1584}" dt="2025-04-02T17:22:12.057" v="1383" actId="20577"/>
        <pc:sldMkLst>
          <pc:docMk/>
          <pc:sldMk cId="2500883432" sldId="3863"/>
        </pc:sldMkLst>
      </pc:sldChg>
      <pc:sldChg chg="modNotesTx">
        <pc:chgData name="Renee Luque" userId="24b01a1d-1c91-492f-b0ec-f8dd3574c772" providerId="ADAL" clId="{CD4CDF91-B706-47B2-9CB9-67A5351F1584}" dt="2025-04-02T17:08:27.786" v="1377" actId="20577"/>
        <pc:sldMkLst>
          <pc:docMk/>
          <pc:sldMk cId="634829145" sldId="3864"/>
        </pc:sldMkLst>
      </pc:sldChg>
      <pc:sldChg chg="modNotesTx">
        <pc:chgData name="Renee Luque" userId="24b01a1d-1c91-492f-b0ec-f8dd3574c772" providerId="ADAL" clId="{CD4CDF91-B706-47B2-9CB9-67A5351F1584}" dt="2025-04-04T18:31:07.281" v="4683" actId="20577"/>
        <pc:sldMkLst>
          <pc:docMk/>
          <pc:sldMk cId="1037954139" sldId="4674"/>
        </pc:sldMkLst>
      </pc:sldChg>
      <pc:sldChg chg="modNotesTx">
        <pc:chgData name="Renee Luque" userId="24b01a1d-1c91-492f-b0ec-f8dd3574c772" providerId="ADAL" clId="{CD4CDF91-B706-47B2-9CB9-67A5351F1584}" dt="2025-04-01T21:00:42.082" v="479" actId="20577"/>
        <pc:sldMkLst>
          <pc:docMk/>
          <pc:sldMk cId="674367746" sldId="4689"/>
        </pc:sldMkLst>
      </pc:sldChg>
      <pc:sldChg chg="modNotesTx">
        <pc:chgData name="Renee Luque" userId="24b01a1d-1c91-492f-b0ec-f8dd3574c772" providerId="ADAL" clId="{CD4CDF91-B706-47B2-9CB9-67A5351F1584}" dt="2025-04-02T19:17:11.726" v="3597" actId="20577"/>
        <pc:sldMkLst>
          <pc:docMk/>
          <pc:sldMk cId="1460417673" sldId="4703"/>
        </pc:sldMkLst>
      </pc:sldChg>
      <pc:sldChg chg="modNotesTx">
        <pc:chgData name="Renee Luque" userId="24b01a1d-1c91-492f-b0ec-f8dd3574c772" providerId="ADAL" clId="{CD4CDF91-B706-47B2-9CB9-67A5351F1584}" dt="2025-04-02T20:06:14.679" v="4475" actId="20577"/>
        <pc:sldMkLst>
          <pc:docMk/>
          <pc:sldMk cId="2448041190" sldId="4724"/>
        </pc:sldMkLst>
      </pc:sldChg>
      <pc:sldChg chg="modNotesTx">
        <pc:chgData name="Renee Luque" userId="24b01a1d-1c91-492f-b0ec-f8dd3574c772" providerId="ADAL" clId="{CD4CDF91-B706-47B2-9CB9-67A5351F1584}" dt="2025-04-01T21:12:39.569" v="521" actId="20577"/>
        <pc:sldMkLst>
          <pc:docMk/>
          <pc:sldMk cId="2460627054" sldId="4729"/>
        </pc:sldMkLst>
      </pc:sldChg>
      <pc:sldChg chg="modSp mod modNotesTx">
        <pc:chgData name="Renee Luque" userId="24b01a1d-1c91-492f-b0ec-f8dd3574c772" providerId="ADAL" clId="{CD4CDF91-B706-47B2-9CB9-67A5351F1584}" dt="2025-04-10T20:39:17.921" v="4809" actId="20577"/>
        <pc:sldMkLst>
          <pc:docMk/>
          <pc:sldMk cId="1043593322" sldId="4730"/>
        </pc:sldMkLst>
        <pc:spChg chg="mod">
          <ac:chgData name="Renee Luque" userId="24b01a1d-1c91-492f-b0ec-f8dd3574c772" providerId="ADAL" clId="{CD4CDF91-B706-47B2-9CB9-67A5351F1584}" dt="2025-04-10T20:39:17.921" v="4809" actId="20577"/>
          <ac:spMkLst>
            <pc:docMk/>
            <pc:sldMk cId="1043593322" sldId="4730"/>
            <ac:spMk id="2" creationId="{6633EA27-0462-7686-01D2-B3CB1C60DE19}"/>
          </ac:spMkLst>
        </pc:spChg>
      </pc:sldChg>
      <pc:sldChg chg="modSp mod">
        <pc:chgData name="Renee Luque" userId="24b01a1d-1c91-492f-b0ec-f8dd3574c772" providerId="ADAL" clId="{CD4CDF91-B706-47B2-9CB9-67A5351F1584}" dt="2025-04-02T18:28:28.339" v="3345" actId="20577"/>
        <pc:sldMkLst>
          <pc:docMk/>
          <pc:sldMk cId="4107096502" sldId="4731"/>
        </pc:sldMkLst>
      </pc:sldChg>
      <pc:sldChg chg="modNotesTx">
        <pc:chgData name="Renee Luque" userId="24b01a1d-1c91-492f-b0ec-f8dd3574c772" providerId="ADAL" clId="{CD4CDF91-B706-47B2-9CB9-67A5351F1584}" dt="2025-04-02T20:02:11.477" v="4446" actId="27107"/>
        <pc:sldMkLst>
          <pc:docMk/>
          <pc:sldMk cId="1017002595" sldId="4734"/>
        </pc:sldMkLst>
      </pc:sldChg>
      <pc:sldChg chg="modNotesTx">
        <pc:chgData name="Renee Luque" userId="24b01a1d-1c91-492f-b0ec-f8dd3574c772" providerId="ADAL" clId="{CD4CDF91-B706-47B2-9CB9-67A5351F1584}" dt="2025-04-01T19:41:14.224" v="83" actId="20577"/>
        <pc:sldMkLst>
          <pc:docMk/>
          <pc:sldMk cId="2623151652" sldId="4735"/>
        </pc:sldMkLst>
      </pc:sldChg>
      <pc:sldChg chg="modNotesTx">
        <pc:chgData name="Renee Luque" userId="24b01a1d-1c91-492f-b0ec-f8dd3574c772" providerId="ADAL" clId="{CD4CDF91-B706-47B2-9CB9-67A5351F1584}" dt="2025-04-02T20:15:19.696" v="4655" actId="20577"/>
        <pc:sldMkLst>
          <pc:docMk/>
          <pc:sldMk cId="1735338308" sldId="4739"/>
        </pc:sldMkLst>
      </pc:sldChg>
      <pc:sldChg chg="delSp del mod modNotesTx">
        <pc:chgData name="Renee Luque" userId="24b01a1d-1c91-492f-b0ec-f8dd3574c772" providerId="ADAL" clId="{CD4CDF91-B706-47B2-9CB9-67A5351F1584}" dt="2025-04-04T18:44:21.933" v="4691" actId="2696"/>
        <pc:sldMkLst>
          <pc:docMk/>
          <pc:sldMk cId="176002608" sldId="4749"/>
        </pc:sldMkLst>
      </pc:sldChg>
      <pc:sldChg chg="modNotesTx">
        <pc:chgData name="Renee Luque" userId="24b01a1d-1c91-492f-b0ec-f8dd3574c772" providerId="ADAL" clId="{CD4CDF91-B706-47B2-9CB9-67A5351F1584}" dt="2025-04-01T19:44:25.200" v="105" actId="20577"/>
        <pc:sldMkLst>
          <pc:docMk/>
          <pc:sldMk cId="671425537" sldId="4750"/>
        </pc:sldMkLst>
      </pc:sldChg>
      <pc:sldChg chg="modSp mod">
        <pc:chgData name="Renee Luque" userId="24b01a1d-1c91-492f-b0ec-f8dd3574c772" providerId="ADAL" clId="{CD4CDF91-B706-47B2-9CB9-67A5351F1584}" dt="2025-04-02T19:55:54.699" v="4416" actId="20577"/>
        <pc:sldMkLst>
          <pc:docMk/>
          <pc:sldMk cId="3304921479" sldId="4752"/>
        </pc:sldMkLst>
      </pc:sldChg>
      <pc:sldChg chg="modNotesTx">
        <pc:chgData name="Renee Luque" userId="24b01a1d-1c91-492f-b0ec-f8dd3574c772" providerId="ADAL" clId="{CD4CDF91-B706-47B2-9CB9-67A5351F1584}" dt="2025-04-01T22:45:52.426" v="661" actId="20577"/>
        <pc:sldMkLst>
          <pc:docMk/>
          <pc:sldMk cId="2879408656" sldId="4754"/>
        </pc:sldMkLst>
      </pc:sldChg>
      <pc:sldChg chg="modNotesTx">
        <pc:chgData name="Renee Luque" userId="24b01a1d-1c91-492f-b0ec-f8dd3574c772" providerId="ADAL" clId="{CD4CDF91-B706-47B2-9CB9-67A5351F1584}" dt="2025-04-01T20:03:37.186" v="388" actId="20577"/>
        <pc:sldMkLst>
          <pc:docMk/>
          <pc:sldMk cId="3997483865" sldId="4755"/>
        </pc:sldMkLst>
      </pc:sldChg>
      <pc:sldChg chg="delSp mod modShow modNotesTx">
        <pc:chgData name="Renee Luque" userId="24b01a1d-1c91-492f-b0ec-f8dd3574c772" providerId="ADAL" clId="{CD4CDF91-B706-47B2-9CB9-67A5351F1584}" dt="2025-04-02T19:46:10.100" v="3848" actId="729"/>
        <pc:sldMkLst>
          <pc:docMk/>
          <pc:sldMk cId="541645795" sldId="4980"/>
        </pc:sldMkLst>
      </pc:sldChg>
      <pc:sldChg chg="modSp add mod modNotesTx">
        <pc:chgData name="Renee Luque" userId="24b01a1d-1c91-492f-b0ec-f8dd3574c772" providerId="ADAL" clId="{CD4CDF91-B706-47B2-9CB9-67A5351F1584}" dt="2025-04-02T18:26:37.241" v="3303" actId="20577"/>
        <pc:sldMkLst>
          <pc:docMk/>
          <pc:sldMk cId="599890816" sldId="4981"/>
        </pc:sldMkLst>
      </pc:sldChg>
      <pc:sldChg chg="mod modShow modNotesTx">
        <pc:chgData name="Renee Luque" userId="24b01a1d-1c91-492f-b0ec-f8dd3574c772" providerId="ADAL" clId="{CD4CDF91-B706-47B2-9CB9-67A5351F1584}" dt="2025-04-07T20:46:13.202" v="4795" actId="20577"/>
        <pc:sldMkLst>
          <pc:docMk/>
          <pc:sldMk cId="2113324886" sldId="4982"/>
        </pc:sldMkLst>
      </pc:sldChg>
      <pc:sldChg chg="mod modShow modNotesTx">
        <pc:chgData name="Renee Luque" userId="24b01a1d-1c91-492f-b0ec-f8dd3574c772" providerId="ADAL" clId="{CD4CDF91-B706-47B2-9CB9-67A5351F1584}" dt="2025-04-07T16:22:35.927" v="4773" actId="729"/>
        <pc:sldMkLst>
          <pc:docMk/>
          <pc:sldMk cId="2000097199" sldId="5019"/>
        </pc:sldMkLst>
      </pc:sldChg>
      <pc:sldChg chg="mod modShow">
        <pc:chgData name="Renee Luque" userId="24b01a1d-1c91-492f-b0ec-f8dd3574c772" providerId="ADAL" clId="{CD4CDF91-B706-47B2-9CB9-67A5351F1584}" dt="2025-04-04T18:35:18.810" v="4684" actId="729"/>
        <pc:sldMkLst>
          <pc:docMk/>
          <pc:sldMk cId="3290525284" sldId="2147470405"/>
        </pc:sldMkLst>
      </pc:sldChg>
      <pc:sldChg chg="mod modShow modNotesTx">
        <pc:chgData name="Renee Luque" userId="24b01a1d-1c91-492f-b0ec-f8dd3574c772" providerId="ADAL" clId="{CD4CDF91-B706-47B2-9CB9-67A5351F1584}" dt="2025-04-10T20:53:40.011" v="4811" actId="20577"/>
        <pc:sldMkLst>
          <pc:docMk/>
          <pc:sldMk cId="403082770" sldId="2147470406"/>
        </pc:sldMkLst>
      </pc:sldChg>
      <pc:sldChg chg="mod modShow">
        <pc:chgData name="Renee Luque" userId="24b01a1d-1c91-492f-b0ec-f8dd3574c772" providerId="ADAL" clId="{CD4CDF91-B706-47B2-9CB9-67A5351F1584}" dt="2025-04-04T18:35:56.327" v="4686" actId="729"/>
        <pc:sldMkLst>
          <pc:docMk/>
          <pc:sldMk cId="1999261851" sldId="2147470407"/>
        </pc:sldMkLst>
      </pc:sldChg>
      <pc:sldChg chg="mod modShow">
        <pc:chgData name="Renee Luque" userId="24b01a1d-1c91-492f-b0ec-f8dd3574c772" providerId="ADAL" clId="{CD4CDF91-B706-47B2-9CB9-67A5351F1584}" dt="2025-04-04T18:38:04.630" v="4689" actId="729"/>
        <pc:sldMkLst>
          <pc:docMk/>
          <pc:sldMk cId="494662158" sldId="2147470409"/>
        </pc:sldMkLst>
      </pc:sldChg>
      <pc:sldChg chg="mod modShow">
        <pc:chgData name="Renee Luque" userId="24b01a1d-1c91-492f-b0ec-f8dd3574c772" providerId="ADAL" clId="{CD4CDF91-B706-47B2-9CB9-67A5351F1584}" dt="2025-04-04T18:38:54.858" v="4690" actId="729"/>
        <pc:sldMkLst>
          <pc:docMk/>
          <pc:sldMk cId="1981601080" sldId="2147470410"/>
        </pc:sldMkLst>
      </pc:sldChg>
      <pc:sldChg chg="del">
        <pc:chgData name="Renee Luque" userId="24b01a1d-1c91-492f-b0ec-f8dd3574c772" providerId="ADAL" clId="{CD4CDF91-B706-47B2-9CB9-67A5351F1584}" dt="2025-04-07T16:22:29.594" v="4771" actId="2696"/>
        <pc:sldMkLst>
          <pc:docMk/>
          <pc:sldMk cId="2561803055" sldId="2147470413"/>
        </pc:sldMkLst>
      </pc:sldChg>
      <pc:sldChg chg="del">
        <pc:chgData name="Renee Luque" userId="24b01a1d-1c91-492f-b0ec-f8dd3574c772" providerId="ADAL" clId="{CD4CDF91-B706-47B2-9CB9-67A5351F1584}" dt="2025-04-07T16:22:33.330" v="4772" actId="2696"/>
        <pc:sldMkLst>
          <pc:docMk/>
          <pc:sldMk cId="3264421299" sldId="2147470415"/>
        </pc:sldMkLst>
      </pc:sldChg>
      <pc:sldChg chg="modSp mod modShow modNotesTx">
        <pc:chgData name="Renee Luque" userId="24b01a1d-1c91-492f-b0ec-f8dd3574c772" providerId="ADAL" clId="{CD4CDF91-B706-47B2-9CB9-67A5351F1584}" dt="2025-04-04T18:36:44.067" v="4688" actId="20577"/>
        <pc:sldMkLst>
          <pc:docMk/>
          <pc:sldMk cId="2623434886" sldId="2147470416"/>
        </pc:sldMkLst>
        <pc:spChg chg="mod">
          <ac:chgData name="Renee Luque" userId="24b01a1d-1c91-492f-b0ec-f8dd3574c772" providerId="ADAL" clId="{CD4CDF91-B706-47B2-9CB9-67A5351F1584}" dt="2025-04-04T18:36:44.067" v="4688" actId="20577"/>
          <ac:spMkLst>
            <pc:docMk/>
            <pc:sldMk cId="2623434886" sldId="2147470416"/>
            <ac:spMk id="3" creationId="{8CB5C8E4-D9BC-41E4-6FDA-A9898105E001}"/>
          </ac:spMkLst>
        </pc:spChg>
      </pc:sldChg>
      <pc:sldMasterChg chg="del delSldLayout">
        <pc:chgData name="Renee Luque" userId="24b01a1d-1c91-492f-b0ec-f8dd3574c772" providerId="ADAL" clId="{CD4CDF91-B706-47B2-9CB9-67A5351F1584}" dt="2025-04-07T16:22:33.330" v="4772" actId="2696"/>
        <pc:sldMasterMkLst>
          <pc:docMk/>
          <pc:sldMasterMk cId="751097479" sldId="2147483854"/>
        </pc:sldMasterMkLst>
        <pc:sldLayoutChg chg="del">
          <pc:chgData name="Renee Luque" userId="24b01a1d-1c91-492f-b0ec-f8dd3574c772" providerId="ADAL" clId="{CD4CDF91-B706-47B2-9CB9-67A5351F1584}" dt="2025-04-07T16:22:33.330" v="4772" actId="2696"/>
          <pc:sldLayoutMkLst>
            <pc:docMk/>
            <pc:sldMasterMk cId="751097479" sldId="2147483854"/>
            <pc:sldLayoutMk cId="2588848072" sldId="2147483855"/>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377531526" sldId="2147483856"/>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018040081" sldId="2147483857"/>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760821059" sldId="2147483858"/>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140642130" sldId="2147483859"/>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804683824" sldId="2147483860"/>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831110116" sldId="2147483861"/>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100956782" sldId="2147483862"/>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4028176947" sldId="2147483863"/>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883062231" sldId="2147483864"/>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61129419" sldId="2147483865"/>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02445864" sldId="2147483866"/>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800745075" sldId="2147483867"/>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881531432" sldId="2147483868"/>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4060714668" sldId="2147483869"/>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950440713" sldId="2147483870"/>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321107990" sldId="2147483871"/>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773404084" sldId="2147483872"/>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018320934" sldId="2147483873"/>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380137764" sldId="2147483874"/>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224088678" sldId="2147483875"/>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813979019" sldId="2147483876"/>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987111689" sldId="2147483877"/>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4222814510" sldId="2147483878"/>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431572889" sldId="2147483879"/>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552103921" sldId="2147483880"/>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206849574" sldId="2147483881"/>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415480491" sldId="2147483882"/>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2891812114" sldId="2147483883"/>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585016771" sldId="2147483884"/>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317326649" sldId="2147483885"/>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1787617872" sldId="2147483886"/>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746926569" sldId="2147483887"/>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3538280898" sldId="2147483888"/>
          </pc:sldLayoutMkLst>
        </pc:sldLayoutChg>
        <pc:sldLayoutChg chg="del">
          <pc:chgData name="Renee Luque" userId="24b01a1d-1c91-492f-b0ec-f8dd3574c772" providerId="ADAL" clId="{CD4CDF91-B706-47B2-9CB9-67A5351F1584}" dt="2025-04-07T16:22:33.330" v="4772" actId="2696"/>
          <pc:sldLayoutMkLst>
            <pc:docMk/>
            <pc:sldMasterMk cId="751097479" sldId="2147483854"/>
            <pc:sldLayoutMk cId="4040149530" sldId="2147483889"/>
          </pc:sldLayoutMkLst>
        </pc:sldLayoutChg>
      </pc:sldMasterChg>
    </pc:docChg>
  </pc:docChgLst>
  <pc:docChgLst>
    <pc:chgData name="Emily Svoboda" userId="b3538ee0-f80e-4798-9d0e-954667333fa4" providerId="ADAL" clId="{040ED4E8-0165-4284-AA6C-573AE2AE4CEA}"/>
    <pc:docChg chg="modSld sldOrd">
      <pc:chgData name="Emily Svoboda" userId="b3538ee0-f80e-4798-9d0e-954667333fa4" providerId="ADAL" clId="{040ED4E8-0165-4284-AA6C-573AE2AE4CEA}" dt="2025-04-29T22:24:02.405" v="1"/>
      <pc:docMkLst>
        <pc:docMk/>
      </pc:docMkLst>
      <pc:sldChg chg="ord">
        <pc:chgData name="Emily Svoboda" userId="b3538ee0-f80e-4798-9d0e-954667333fa4" providerId="ADAL" clId="{040ED4E8-0165-4284-AA6C-573AE2AE4CEA}" dt="2025-04-29T22:24:02.405" v="1"/>
        <pc:sldMkLst>
          <pc:docMk/>
          <pc:sldMk cId="441135165" sldId="324"/>
        </pc:sldMkLst>
      </pc:sldChg>
    </pc:docChg>
  </pc:docChgLst>
  <pc:docChgLst>
    <pc:chgData name="Darron Petit" userId="fa1b50a9-2e46-4990-9854-aef413bde390" providerId="ADAL" clId="{5F59BF3C-E2F8-44AA-9E43-204BBC9EB402}"/>
    <pc:docChg chg="custSel modSld">
      <pc:chgData name="Darron Petit" userId="fa1b50a9-2e46-4990-9854-aef413bde390" providerId="ADAL" clId="{5F59BF3C-E2F8-44AA-9E43-204BBC9EB402}" dt="2024-03-20T23:05:56.925" v="148" actId="962"/>
      <pc:docMkLst>
        <pc:docMk/>
      </pc:docMkLst>
      <pc:sldChg chg="delSp mod">
        <pc:chgData name="Darron Petit" userId="fa1b50a9-2e46-4990-9854-aef413bde390" providerId="ADAL" clId="{5F59BF3C-E2F8-44AA-9E43-204BBC9EB402}" dt="2024-03-20T22:53:13.566" v="0" actId="478"/>
        <pc:sldMkLst>
          <pc:docMk/>
          <pc:sldMk cId="441135165" sldId="324"/>
        </pc:sldMkLst>
      </pc:sldChg>
      <pc:sldChg chg="delSp modSp mod">
        <pc:chgData name="Darron Petit" userId="fa1b50a9-2e46-4990-9854-aef413bde390" providerId="ADAL" clId="{5F59BF3C-E2F8-44AA-9E43-204BBC9EB402}" dt="2024-03-20T23:05:56.925" v="148" actId="962"/>
        <pc:sldMkLst>
          <pc:docMk/>
          <pc:sldMk cId="2713803369" sldId="3856"/>
        </pc:sldMkLst>
      </pc:sldChg>
      <pc:sldChg chg="modSp mod">
        <pc:chgData name="Darron Petit" userId="fa1b50a9-2e46-4990-9854-aef413bde390" providerId="ADAL" clId="{5F59BF3C-E2F8-44AA-9E43-204BBC9EB402}" dt="2024-03-20T23:01:41.194" v="147" actId="962"/>
        <pc:sldMkLst>
          <pc:docMk/>
          <pc:sldMk cId="1043593322" sldId="4730"/>
        </pc:sldMkLst>
      </pc:sldChg>
    </pc:docChg>
  </pc:docChgLst>
  <pc:docChgLst>
    <pc:chgData name="Isis Greenspan" userId="464bb143-1349-4605-a567-29b98f388ffb" providerId="ADAL" clId="{450119F8-58ED-4E1A-9AEC-A0DF86BAF776}"/>
    <pc:docChg chg="undo redo custSel addSld delSld modSld sldOrd delMainMaster">
      <pc:chgData name="Isis Greenspan" userId="464bb143-1349-4605-a567-29b98f388ffb" providerId="ADAL" clId="{450119F8-58ED-4E1A-9AEC-A0DF86BAF776}" dt="2025-07-02T23:57:22.586" v="2147" actId="20577"/>
      <pc:docMkLst>
        <pc:docMk/>
      </pc:docMkLst>
      <pc:sldChg chg="modSp mod modNotesTx">
        <pc:chgData name="Isis Greenspan" userId="464bb143-1349-4605-a567-29b98f388ffb" providerId="ADAL" clId="{450119F8-58ED-4E1A-9AEC-A0DF86BAF776}" dt="2025-03-24T20:58:26.696" v="10" actId="20577"/>
        <pc:sldMkLst>
          <pc:docMk/>
          <pc:sldMk cId="3282773534" sldId="259"/>
        </pc:sldMkLst>
      </pc:sldChg>
      <pc:sldChg chg="modSp mod modNotesTx">
        <pc:chgData name="Isis Greenspan" userId="464bb143-1349-4605-a567-29b98f388ffb" providerId="ADAL" clId="{450119F8-58ED-4E1A-9AEC-A0DF86BAF776}" dt="2025-07-02T23:46:11.364" v="2122" actId="21"/>
        <pc:sldMkLst>
          <pc:docMk/>
          <pc:sldMk cId="1659052593" sldId="443"/>
        </pc:sldMkLst>
        <pc:spChg chg="mod">
          <ac:chgData name="Isis Greenspan" userId="464bb143-1349-4605-a567-29b98f388ffb" providerId="ADAL" clId="{450119F8-58ED-4E1A-9AEC-A0DF86BAF776}" dt="2025-04-10T20:27:40.396" v="1569" actId="20577"/>
          <ac:spMkLst>
            <pc:docMk/>
            <pc:sldMk cId="1659052593" sldId="443"/>
            <ac:spMk id="2" creationId="{77498DC9-BF73-5068-2231-BF114BF9E261}"/>
          </ac:spMkLst>
        </pc:spChg>
        <pc:spChg chg="mod">
          <ac:chgData name="Isis Greenspan" userId="464bb143-1349-4605-a567-29b98f388ffb" providerId="ADAL" clId="{450119F8-58ED-4E1A-9AEC-A0DF86BAF776}" dt="2025-07-02T23:46:11.364" v="2122" actId="21"/>
          <ac:spMkLst>
            <pc:docMk/>
            <pc:sldMk cId="1659052593" sldId="443"/>
            <ac:spMk id="4" creationId="{00000000-0000-0000-0000-000000000000}"/>
          </ac:spMkLst>
        </pc:spChg>
      </pc:sldChg>
      <pc:sldChg chg="modSp mod ord">
        <pc:chgData name="Isis Greenspan" userId="464bb143-1349-4605-a567-29b98f388ffb" providerId="ADAL" clId="{450119F8-58ED-4E1A-9AEC-A0DF86BAF776}" dt="2025-07-02T23:52:48.172" v="2141" actId="20577"/>
        <pc:sldMkLst>
          <pc:docMk/>
          <pc:sldMk cId="3584560332" sldId="444"/>
        </pc:sldMkLst>
        <pc:spChg chg="mod">
          <ac:chgData name="Isis Greenspan" userId="464bb143-1349-4605-a567-29b98f388ffb" providerId="ADAL" clId="{450119F8-58ED-4E1A-9AEC-A0DF86BAF776}" dt="2025-07-02T23:52:48.172" v="2141" actId="20577"/>
          <ac:spMkLst>
            <pc:docMk/>
            <pc:sldMk cId="3584560332" sldId="444"/>
            <ac:spMk id="4" creationId="{00000000-0000-0000-0000-000000000000}"/>
          </ac:spMkLst>
        </pc:spChg>
        <pc:spChg chg="mod">
          <ac:chgData name="Isis Greenspan" userId="464bb143-1349-4605-a567-29b98f388ffb" providerId="ADAL" clId="{450119F8-58ED-4E1A-9AEC-A0DF86BAF776}" dt="2025-04-10T20:27:36.682" v="1567" actId="20577"/>
          <ac:spMkLst>
            <pc:docMk/>
            <pc:sldMk cId="3584560332" sldId="444"/>
            <ac:spMk id="8" creationId="{C54FCB98-40D9-0271-F076-34C5F6B2CD6F}"/>
          </ac:spMkLst>
        </pc:spChg>
      </pc:sldChg>
      <pc:sldChg chg="modSp mod modNotesTx">
        <pc:chgData name="Isis Greenspan" userId="464bb143-1349-4605-a567-29b98f388ffb" providerId="ADAL" clId="{450119F8-58ED-4E1A-9AEC-A0DF86BAF776}" dt="2025-07-02T23:26:48.506" v="2038" actId="13926"/>
        <pc:sldMkLst>
          <pc:docMk/>
          <pc:sldMk cId="752273862" sldId="480"/>
        </pc:sldMkLst>
        <pc:spChg chg="mod">
          <ac:chgData name="Isis Greenspan" userId="464bb143-1349-4605-a567-29b98f388ffb" providerId="ADAL" clId="{450119F8-58ED-4E1A-9AEC-A0DF86BAF776}" dt="2025-07-02T23:26:48.506" v="2038" actId="13926"/>
          <ac:spMkLst>
            <pc:docMk/>
            <pc:sldMk cId="752273862" sldId="480"/>
            <ac:spMk id="4" creationId="{00000000-0000-0000-0000-000000000000}"/>
          </ac:spMkLst>
        </pc:spChg>
      </pc:sldChg>
      <pc:sldChg chg="modSp mod">
        <pc:chgData name="Isis Greenspan" userId="464bb143-1349-4605-a567-29b98f388ffb" providerId="ADAL" clId="{450119F8-58ED-4E1A-9AEC-A0DF86BAF776}" dt="2025-04-03T21:24:14.913" v="710" actId="14100"/>
        <pc:sldMkLst>
          <pc:docMk/>
          <pc:sldMk cId="2339414304" sldId="481"/>
        </pc:sldMkLst>
        <pc:spChg chg="mod">
          <ac:chgData name="Isis Greenspan" userId="464bb143-1349-4605-a567-29b98f388ffb" providerId="ADAL" clId="{450119F8-58ED-4E1A-9AEC-A0DF86BAF776}" dt="2025-04-03T21:24:14.913" v="710" actId="14100"/>
          <ac:spMkLst>
            <pc:docMk/>
            <pc:sldMk cId="2339414304" sldId="481"/>
            <ac:spMk id="4" creationId="{00000000-0000-0000-0000-000000000000}"/>
          </ac:spMkLst>
        </pc:spChg>
      </pc:sldChg>
      <pc:sldChg chg="modSp mod modNotesTx">
        <pc:chgData name="Isis Greenspan" userId="464bb143-1349-4605-a567-29b98f388ffb" providerId="ADAL" clId="{450119F8-58ED-4E1A-9AEC-A0DF86BAF776}" dt="2025-07-02T23:34:47.720" v="2050" actId="21"/>
        <pc:sldMkLst>
          <pc:docMk/>
          <pc:sldMk cId="1607942175" sldId="483"/>
        </pc:sldMkLst>
        <pc:spChg chg="mod">
          <ac:chgData name="Isis Greenspan" userId="464bb143-1349-4605-a567-29b98f388ffb" providerId="ADAL" clId="{450119F8-58ED-4E1A-9AEC-A0DF86BAF776}" dt="2025-07-02T23:34:47.720" v="2050" actId="21"/>
          <ac:spMkLst>
            <pc:docMk/>
            <pc:sldMk cId="1607942175" sldId="483"/>
            <ac:spMk id="4" creationId="{00000000-0000-0000-0000-000000000000}"/>
          </ac:spMkLst>
        </pc:spChg>
      </pc:sldChg>
      <pc:sldChg chg="modSp mod modNotesTx">
        <pc:chgData name="Isis Greenspan" userId="464bb143-1349-4605-a567-29b98f388ffb" providerId="ADAL" clId="{450119F8-58ED-4E1A-9AEC-A0DF86BAF776}" dt="2025-07-02T23:57:22.586" v="2147" actId="20577"/>
        <pc:sldMkLst>
          <pc:docMk/>
          <pc:sldMk cId="2828720383" sldId="500"/>
        </pc:sldMkLst>
        <pc:spChg chg="mod">
          <ac:chgData name="Isis Greenspan" userId="464bb143-1349-4605-a567-29b98f388ffb" providerId="ADAL" clId="{450119F8-58ED-4E1A-9AEC-A0DF86BAF776}" dt="2025-07-02T23:57:22.586" v="2147" actId="20577"/>
          <ac:spMkLst>
            <pc:docMk/>
            <pc:sldMk cId="2828720383" sldId="500"/>
            <ac:spMk id="2" creationId="{D797E8CE-9140-7547-4345-BD14E7495F16}"/>
          </ac:spMkLst>
        </pc:spChg>
      </pc:sldChg>
      <pc:sldChg chg="modNotes">
        <pc:chgData name="Isis Greenspan" userId="464bb143-1349-4605-a567-29b98f388ffb" providerId="ADAL" clId="{450119F8-58ED-4E1A-9AEC-A0DF86BAF776}" dt="2025-04-17T16:38:09.016" v="1773" actId="2711"/>
        <pc:sldMkLst>
          <pc:docMk/>
          <pc:sldMk cId="1844514909" sldId="1794"/>
        </pc:sldMkLst>
      </pc:sldChg>
      <pc:sldChg chg="modNotesTx">
        <pc:chgData name="Isis Greenspan" userId="464bb143-1349-4605-a567-29b98f388ffb" providerId="ADAL" clId="{450119F8-58ED-4E1A-9AEC-A0DF86BAF776}" dt="2025-03-24T21:42:52.945" v="39" actId="20577"/>
        <pc:sldMkLst>
          <pc:docMk/>
          <pc:sldMk cId="3778570930" sldId="1803"/>
        </pc:sldMkLst>
      </pc:sldChg>
      <pc:sldChg chg="modNotesTx">
        <pc:chgData name="Isis Greenspan" userId="464bb143-1349-4605-a567-29b98f388ffb" providerId="ADAL" clId="{450119F8-58ED-4E1A-9AEC-A0DF86BAF776}" dt="2025-06-03T20:43:55.579" v="2003" actId="20577"/>
        <pc:sldMkLst>
          <pc:docMk/>
          <pc:sldMk cId="3001562964" sldId="1804"/>
        </pc:sldMkLst>
      </pc:sldChg>
      <pc:sldChg chg="modNotesTx">
        <pc:chgData name="Isis Greenspan" userId="464bb143-1349-4605-a567-29b98f388ffb" providerId="ADAL" clId="{450119F8-58ED-4E1A-9AEC-A0DF86BAF776}" dt="2025-06-03T20:52:20.279" v="2010" actId="20577"/>
        <pc:sldMkLst>
          <pc:docMk/>
          <pc:sldMk cId="4026008149" sldId="1808"/>
        </pc:sldMkLst>
      </pc:sldChg>
      <pc:sldChg chg="modNotes">
        <pc:chgData name="Isis Greenspan" userId="464bb143-1349-4605-a567-29b98f388ffb" providerId="ADAL" clId="{450119F8-58ED-4E1A-9AEC-A0DF86BAF776}" dt="2025-04-17T16:24:49.241" v="1744" actId="20577"/>
        <pc:sldMkLst>
          <pc:docMk/>
          <pc:sldMk cId="996638928" sldId="1813"/>
        </pc:sldMkLst>
      </pc:sldChg>
      <pc:sldChg chg="modNotes">
        <pc:chgData name="Isis Greenspan" userId="464bb143-1349-4605-a567-29b98f388ffb" providerId="ADAL" clId="{450119F8-58ED-4E1A-9AEC-A0DF86BAF776}" dt="2025-04-17T17:21:13.377" v="1929" actId="20577"/>
        <pc:sldMkLst>
          <pc:docMk/>
          <pc:sldMk cId="1487932256" sldId="3837"/>
        </pc:sldMkLst>
      </pc:sldChg>
      <pc:sldChg chg="modSp mod modNotesTx">
        <pc:chgData name="Isis Greenspan" userId="464bb143-1349-4605-a567-29b98f388ffb" providerId="ADAL" clId="{450119F8-58ED-4E1A-9AEC-A0DF86BAF776}" dt="2025-03-24T22:06:21.753" v="297" actId="20577"/>
        <pc:sldMkLst>
          <pc:docMk/>
          <pc:sldMk cId="3359225784" sldId="3844"/>
        </pc:sldMkLst>
      </pc:sldChg>
      <pc:sldChg chg="modSp mod modNotesTx">
        <pc:chgData name="Isis Greenspan" userId="464bb143-1349-4605-a567-29b98f388ffb" providerId="ADAL" clId="{450119F8-58ED-4E1A-9AEC-A0DF86BAF776}" dt="2025-03-24T22:06:42.194" v="308" actId="20577"/>
        <pc:sldMkLst>
          <pc:docMk/>
          <pc:sldMk cId="2713267183" sldId="3845"/>
        </pc:sldMkLst>
      </pc:sldChg>
      <pc:sldChg chg="modSp del mod modShow">
        <pc:chgData name="Isis Greenspan" userId="464bb143-1349-4605-a567-29b98f388ffb" providerId="ADAL" clId="{450119F8-58ED-4E1A-9AEC-A0DF86BAF776}" dt="2025-07-02T23:24:00.907" v="2011" actId="47"/>
        <pc:sldMkLst>
          <pc:docMk/>
          <pc:sldMk cId="3519055411" sldId="3846"/>
        </pc:sldMkLst>
      </pc:sldChg>
      <pc:sldChg chg="modNotes">
        <pc:chgData name="Isis Greenspan" userId="464bb143-1349-4605-a567-29b98f388ffb" providerId="ADAL" clId="{450119F8-58ED-4E1A-9AEC-A0DF86BAF776}" dt="2025-04-17T17:21:56.584" v="1931" actId="207"/>
        <pc:sldMkLst>
          <pc:docMk/>
          <pc:sldMk cId="1560383525" sldId="3848"/>
        </pc:sldMkLst>
      </pc:sldChg>
      <pc:sldChg chg="modNotes modNotesTx">
        <pc:chgData name="Isis Greenspan" userId="464bb143-1349-4605-a567-29b98f388ffb" providerId="ADAL" clId="{450119F8-58ED-4E1A-9AEC-A0DF86BAF776}" dt="2025-04-15T19:58:38.307" v="1724" actId="20577"/>
        <pc:sldMkLst>
          <pc:docMk/>
          <pc:sldMk cId="2713803369" sldId="3856"/>
        </pc:sldMkLst>
      </pc:sldChg>
      <pc:sldChg chg="modSp mod">
        <pc:chgData name="Isis Greenspan" userId="464bb143-1349-4605-a567-29b98f388ffb" providerId="ADAL" clId="{450119F8-58ED-4E1A-9AEC-A0DF86BAF776}" dt="2025-07-02T23:35:46.099" v="2057" actId="13926"/>
        <pc:sldMkLst>
          <pc:docMk/>
          <pc:sldMk cId="4039341984" sldId="3857"/>
        </pc:sldMkLst>
        <pc:spChg chg="mod">
          <ac:chgData name="Isis Greenspan" userId="464bb143-1349-4605-a567-29b98f388ffb" providerId="ADAL" clId="{450119F8-58ED-4E1A-9AEC-A0DF86BAF776}" dt="2025-07-02T23:35:46.099" v="2057" actId="13926"/>
          <ac:spMkLst>
            <pc:docMk/>
            <pc:sldMk cId="4039341984" sldId="3857"/>
            <ac:spMk id="4" creationId="{00000000-0000-0000-0000-000000000000}"/>
          </ac:spMkLst>
        </pc:spChg>
      </pc:sldChg>
      <pc:sldChg chg="modNotes">
        <pc:chgData name="Isis Greenspan" userId="464bb143-1349-4605-a567-29b98f388ffb" providerId="ADAL" clId="{450119F8-58ED-4E1A-9AEC-A0DF86BAF776}" dt="2025-04-17T16:51:32.100" v="1784" actId="13926"/>
        <pc:sldMkLst>
          <pc:docMk/>
          <pc:sldMk cId="2500883432" sldId="3863"/>
        </pc:sldMkLst>
      </pc:sldChg>
      <pc:sldChg chg="modNotesTx">
        <pc:chgData name="Isis Greenspan" userId="464bb143-1349-4605-a567-29b98f388ffb" providerId="ADAL" clId="{450119F8-58ED-4E1A-9AEC-A0DF86BAF776}" dt="2025-03-24T21:29:10.636" v="23" actId="20577"/>
        <pc:sldMkLst>
          <pc:docMk/>
          <pc:sldMk cId="1037954139" sldId="4674"/>
        </pc:sldMkLst>
      </pc:sldChg>
      <pc:sldChg chg="modNotes modNotesTx">
        <pc:chgData name="Isis Greenspan" userId="464bb143-1349-4605-a567-29b98f388ffb" providerId="ADAL" clId="{450119F8-58ED-4E1A-9AEC-A0DF86BAF776}" dt="2025-04-10T20:13:11.033" v="1471" actId="948"/>
        <pc:sldMkLst>
          <pc:docMk/>
          <pc:sldMk cId="1460417673" sldId="4703"/>
        </pc:sldMkLst>
      </pc:sldChg>
      <pc:sldChg chg="modNotes modNotesTx">
        <pc:chgData name="Isis Greenspan" userId="464bb143-1349-4605-a567-29b98f388ffb" providerId="ADAL" clId="{450119F8-58ED-4E1A-9AEC-A0DF86BAF776}" dt="2025-04-17T17:16:21.162" v="1845" actId="20577"/>
        <pc:sldMkLst>
          <pc:docMk/>
          <pc:sldMk cId="2448041190" sldId="4724"/>
        </pc:sldMkLst>
      </pc:sldChg>
      <pc:sldChg chg="modSp mod modNotes">
        <pc:chgData name="Isis Greenspan" userId="464bb143-1349-4605-a567-29b98f388ffb" providerId="ADAL" clId="{450119F8-58ED-4E1A-9AEC-A0DF86BAF776}" dt="2025-04-17T16:49:30.935" v="1783" actId="20577"/>
        <pc:sldMkLst>
          <pc:docMk/>
          <pc:sldMk cId="2870836630" sldId="4725"/>
        </pc:sldMkLst>
        <pc:spChg chg="mod">
          <ac:chgData name="Isis Greenspan" userId="464bb143-1349-4605-a567-29b98f388ffb" providerId="ADAL" clId="{450119F8-58ED-4E1A-9AEC-A0DF86BAF776}" dt="2025-04-07T18:39:16.913" v="1221" actId="404"/>
          <ac:spMkLst>
            <pc:docMk/>
            <pc:sldMk cId="2870836630" sldId="4725"/>
            <ac:spMk id="3" creationId="{A33927A9-532E-16E4-9E12-41C65FEDCE95}"/>
          </ac:spMkLst>
        </pc:spChg>
      </pc:sldChg>
      <pc:sldChg chg="modSp mod modNotes modNotesTx">
        <pc:chgData name="Isis Greenspan" userId="464bb143-1349-4605-a567-29b98f388ffb" providerId="ADAL" clId="{450119F8-58ED-4E1A-9AEC-A0DF86BAF776}" dt="2025-04-17T16:37:06.843" v="1772" actId="20577"/>
        <pc:sldMkLst>
          <pc:docMk/>
          <pc:sldMk cId="2460627054" sldId="4729"/>
        </pc:sldMkLst>
        <pc:spChg chg="mod">
          <ac:chgData name="Isis Greenspan" userId="464bb143-1349-4605-a567-29b98f388ffb" providerId="ADAL" clId="{450119F8-58ED-4E1A-9AEC-A0DF86BAF776}" dt="2025-04-10T19:58:39.365" v="1300" actId="1035"/>
          <ac:spMkLst>
            <pc:docMk/>
            <pc:sldMk cId="2460627054" sldId="4729"/>
            <ac:spMk id="4" creationId="{F7587877-7810-DAE9-B7B5-D4A36B2E01FD}"/>
          </ac:spMkLst>
        </pc:spChg>
      </pc:sldChg>
      <pc:sldChg chg="modSp mod modNotes modNotesTx">
        <pc:chgData name="Isis Greenspan" userId="464bb143-1349-4605-a567-29b98f388ffb" providerId="ADAL" clId="{450119F8-58ED-4E1A-9AEC-A0DF86BAF776}" dt="2025-04-17T16:32:36.184" v="1771" actId="20577"/>
        <pc:sldMkLst>
          <pc:docMk/>
          <pc:sldMk cId="1043593322" sldId="4730"/>
        </pc:sldMkLst>
        <pc:spChg chg="mod">
          <ac:chgData name="Isis Greenspan" userId="464bb143-1349-4605-a567-29b98f388ffb" providerId="ADAL" clId="{450119F8-58ED-4E1A-9AEC-A0DF86BAF776}" dt="2025-04-15T20:00:12.058" v="1740" actId="20577"/>
          <ac:spMkLst>
            <pc:docMk/>
            <pc:sldMk cId="1043593322" sldId="4730"/>
            <ac:spMk id="2" creationId="{6633EA27-0462-7686-01D2-B3CB1C60DE19}"/>
          </ac:spMkLst>
        </pc:spChg>
      </pc:sldChg>
      <pc:sldChg chg="modSp mod modNotesTx">
        <pc:chgData name="Isis Greenspan" userId="464bb143-1349-4605-a567-29b98f388ffb" providerId="ADAL" clId="{450119F8-58ED-4E1A-9AEC-A0DF86BAF776}" dt="2025-03-24T21:48:10.052" v="59" actId="115"/>
        <pc:sldMkLst>
          <pc:docMk/>
          <pc:sldMk cId="1017002595" sldId="4734"/>
        </pc:sldMkLst>
      </pc:sldChg>
      <pc:sldChg chg="modNotes">
        <pc:chgData name="Isis Greenspan" userId="464bb143-1349-4605-a567-29b98f388ffb" providerId="ADAL" clId="{450119F8-58ED-4E1A-9AEC-A0DF86BAF776}" dt="2025-04-17T16:21:25.605" v="1741" actId="20577"/>
        <pc:sldMkLst>
          <pc:docMk/>
          <pc:sldMk cId="2623151652" sldId="4735"/>
        </pc:sldMkLst>
      </pc:sldChg>
      <pc:sldChg chg="modSp mod modNotes">
        <pc:chgData name="Isis Greenspan" userId="464bb143-1349-4605-a567-29b98f388ffb" providerId="ADAL" clId="{450119F8-58ED-4E1A-9AEC-A0DF86BAF776}" dt="2025-07-02T23:24:52.314" v="2028" actId="1035"/>
        <pc:sldMkLst>
          <pc:docMk/>
          <pc:sldMk cId="4192757691" sldId="4746"/>
        </pc:sldMkLst>
        <pc:spChg chg="mod">
          <ac:chgData name="Isis Greenspan" userId="464bb143-1349-4605-a567-29b98f388ffb" providerId="ADAL" clId="{450119F8-58ED-4E1A-9AEC-A0DF86BAF776}" dt="2025-07-02T23:24:52.314" v="2028" actId="1035"/>
          <ac:spMkLst>
            <pc:docMk/>
            <pc:sldMk cId="4192757691" sldId="4746"/>
            <ac:spMk id="5" creationId="{6A81F71B-3371-C088-9AE2-18CCEBE2A85C}"/>
          </ac:spMkLst>
        </pc:spChg>
        <pc:picChg chg="mod modCrop">
          <ac:chgData name="Isis Greenspan" userId="464bb143-1349-4605-a567-29b98f388ffb" providerId="ADAL" clId="{450119F8-58ED-4E1A-9AEC-A0DF86BAF776}" dt="2025-04-03T19:15:18.371" v="477" actId="18131"/>
          <ac:picMkLst>
            <pc:docMk/>
            <pc:sldMk cId="4192757691" sldId="4746"/>
            <ac:picMk id="2" creationId="{887716E6-E67E-0EE0-B7E2-AF3A48EC5481}"/>
          </ac:picMkLst>
        </pc:picChg>
      </pc:sldChg>
      <pc:sldChg chg="addSp delSp modSp mod modClrScheme modShow chgLayout modNotesTx">
        <pc:chgData name="Isis Greenspan" userId="464bb143-1349-4605-a567-29b98f388ffb" providerId="ADAL" clId="{450119F8-58ED-4E1A-9AEC-A0DF86BAF776}" dt="2025-04-03T21:42:14.254" v="884" actId="14100"/>
        <pc:sldMkLst>
          <pc:docMk/>
          <pc:sldMk cId="176002608" sldId="4749"/>
        </pc:sldMkLst>
      </pc:sldChg>
      <pc:sldChg chg="modNotes">
        <pc:chgData name="Isis Greenspan" userId="464bb143-1349-4605-a567-29b98f388ffb" providerId="ADAL" clId="{450119F8-58ED-4E1A-9AEC-A0DF86BAF776}" dt="2025-04-17T16:22:35.885" v="1743" actId="20577"/>
        <pc:sldMkLst>
          <pc:docMk/>
          <pc:sldMk cId="671425537" sldId="4750"/>
        </pc:sldMkLst>
      </pc:sldChg>
      <pc:sldChg chg="modSp mod">
        <pc:chgData name="Isis Greenspan" userId="464bb143-1349-4605-a567-29b98f388ffb" providerId="ADAL" clId="{450119F8-58ED-4E1A-9AEC-A0DF86BAF776}" dt="2025-04-07T18:13:36.440" v="1162" actId="207"/>
        <pc:sldMkLst>
          <pc:docMk/>
          <pc:sldMk cId="2964529416" sldId="4751"/>
        </pc:sldMkLst>
        <pc:spChg chg="mod">
          <ac:chgData name="Isis Greenspan" userId="464bb143-1349-4605-a567-29b98f388ffb" providerId="ADAL" clId="{450119F8-58ED-4E1A-9AEC-A0DF86BAF776}" dt="2025-04-07T18:13:36.440" v="1162" actId="207"/>
          <ac:spMkLst>
            <pc:docMk/>
            <pc:sldMk cId="2964529416" sldId="4751"/>
            <ac:spMk id="2" creationId="{C50B8D4E-E47C-A76F-5B45-252C0AFCDC80}"/>
          </ac:spMkLst>
        </pc:spChg>
      </pc:sldChg>
      <pc:sldChg chg="modSp mod">
        <pc:chgData name="Isis Greenspan" userId="464bb143-1349-4605-a567-29b98f388ffb" providerId="ADAL" clId="{450119F8-58ED-4E1A-9AEC-A0DF86BAF776}" dt="2025-03-24T21:45:30.449" v="41" actId="2710"/>
        <pc:sldMkLst>
          <pc:docMk/>
          <pc:sldMk cId="3304921479" sldId="4752"/>
        </pc:sldMkLst>
      </pc:sldChg>
      <pc:sldChg chg="modNotes modNotesTx">
        <pc:chgData name="Isis Greenspan" userId="464bb143-1349-4605-a567-29b98f388ffb" providerId="ADAL" clId="{450119F8-58ED-4E1A-9AEC-A0DF86BAF776}" dt="2025-04-10T20:03:31.830" v="1331" actId="20577"/>
        <pc:sldMkLst>
          <pc:docMk/>
          <pc:sldMk cId="2879408656" sldId="4754"/>
        </pc:sldMkLst>
      </pc:sldChg>
      <pc:sldChg chg="modNotes modNotesTx">
        <pc:chgData name="Isis Greenspan" userId="464bb143-1349-4605-a567-29b98f388ffb" providerId="ADAL" clId="{450119F8-58ED-4E1A-9AEC-A0DF86BAF776}" dt="2025-04-03T20:41:03.875" v="492" actId="20577"/>
        <pc:sldMkLst>
          <pc:docMk/>
          <pc:sldMk cId="3997483865" sldId="4755"/>
        </pc:sldMkLst>
      </pc:sldChg>
      <pc:sldChg chg="modSp mod modShow modNotes modNotesTx">
        <pc:chgData name="Isis Greenspan" userId="464bb143-1349-4605-a567-29b98f388ffb" providerId="ADAL" clId="{450119F8-58ED-4E1A-9AEC-A0DF86BAF776}" dt="2025-04-03T20:46:54.033" v="500" actId="20577"/>
        <pc:sldMkLst>
          <pc:docMk/>
          <pc:sldMk cId="541645795" sldId="4980"/>
        </pc:sldMkLst>
        <pc:spChg chg="mod">
          <ac:chgData name="Isis Greenspan" userId="464bb143-1349-4605-a567-29b98f388ffb" providerId="ADAL" clId="{450119F8-58ED-4E1A-9AEC-A0DF86BAF776}" dt="2025-04-03T19:02:33.732" v="470" actId="2711"/>
          <ac:spMkLst>
            <pc:docMk/>
            <pc:sldMk cId="541645795" sldId="4980"/>
            <ac:spMk id="23" creationId="{00000000-0000-0000-0000-000000000000}"/>
          </ac:spMkLst>
        </pc:spChg>
        <pc:spChg chg="mod">
          <ac:chgData name="Isis Greenspan" userId="464bb143-1349-4605-a567-29b98f388ffb" providerId="ADAL" clId="{450119F8-58ED-4E1A-9AEC-A0DF86BAF776}" dt="2025-04-03T19:03:26.578" v="471" actId="948"/>
          <ac:spMkLst>
            <pc:docMk/>
            <pc:sldMk cId="541645795" sldId="4980"/>
            <ac:spMk id="25" creationId="{00000000-0000-0000-0000-000000000000}"/>
          </ac:spMkLst>
        </pc:spChg>
        <pc:spChg chg="mod">
          <ac:chgData name="Isis Greenspan" userId="464bb143-1349-4605-a567-29b98f388ffb" providerId="ADAL" clId="{450119F8-58ED-4E1A-9AEC-A0DF86BAF776}" dt="2025-04-03T19:02:33.732" v="470" actId="2711"/>
          <ac:spMkLst>
            <pc:docMk/>
            <pc:sldMk cId="541645795" sldId="4980"/>
            <ac:spMk id="26" creationId="{00000000-0000-0000-0000-000000000000}"/>
          </ac:spMkLst>
        </pc:spChg>
        <pc:spChg chg="mod">
          <ac:chgData name="Isis Greenspan" userId="464bb143-1349-4605-a567-29b98f388ffb" providerId="ADAL" clId="{450119F8-58ED-4E1A-9AEC-A0DF86BAF776}" dt="2025-04-03T19:03:32.518" v="472" actId="948"/>
          <ac:spMkLst>
            <pc:docMk/>
            <pc:sldMk cId="541645795" sldId="4980"/>
            <ac:spMk id="29" creationId="{00000000-0000-0000-0000-000000000000}"/>
          </ac:spMkLst>
        </pc:spChg>
        <pc:spChg chg="mod">
          <ac:chgData name="Isis Greenspan" userId="464bb143-1349-4605-a567-29b98f388ffb" providerId="ADAL" clId="{450119F8-58ED-4E1A-9AEC-A0DF86BAF776}" dt="2025-04-03T19:02:33.732" v="470" actId="2711"/>
          <ac:spMkLst>
            <pc:docMk/>
            <pc:sldMk cId="541645795" sldId="4980"/>
            <ac:spMk id="30" creationId="{600ADE9B-F383-4C2C-96DB-E29746084B96}"/>
          </ac:spMkLst>
        </pc:spChg>
        <pc:spChg chg="mod">
          <ac:chgData name="Isis Greenspan" userId="464bb143-1349-4605-a567-29b98f388ffb" providerId="ADAL" clId="{450119F8-58ED-4E1A-9AEC-A0DF86BAF776}" dt="2025-04-03T19:02:33.732" v="470" actId="2711"/>
          <ac:spMkLst>
            <pc:docMk/>
            <pc:sldMk cId="541645795" sldId="4980"/>
            <ac:spMk id="32" creationId="{00000000-0000-0000-0000-000000000000}"/>
          </ac:spMkLst>
        </pc:spChg>
        <pc:spChg chg="mod">
          <ac:chgData name="Isis Greenspan" userId="464bb143-1349-4605-a567-29b98f388ffb" providerId="ADAL" clId="{450119F8-58ED-4E1A-9AEC-A0DF86BAF776}" dt="2025-04-03T19:03:38.406" v="473" actId="948"/>
          <ac:spMkLst>
            <pc:docMk/>
            <pc:sldMk cId="541645795" sldId="4980"/>
            <ac:spMk id="34" creationId="{00000000-0000-0000-0000-000000000000}"/>
          </ac:spMkLst>
        </pc:spChg>
        <pc:spChg chg="mod">
          <ac:chgData name="Isis Greenspan" userId="464bb143-1349-4605-a567-29b98f388ffb" providerId="ADAL" clId="{450119F8-58ED-4E1A-9AEC-A0DF86BAF776}" dt="2025-04-03T19:02:33.732" v="470" actId="2711"/>
          <ac:spMkLst>
            <pc:docMk/>
            <pc:sldMk cId="541645795" sldId="4980"/>
            <ac:spMk id="36" creationId="{00000000-0000-0000-0000-000000000000}"/>
          </ac:spMkLst>
        </pc:spChg>
        <pc:spChg chg="mod">
          <ac:chgData name="Isis Greenspan" userId="464bb143-1349-4605-a567-29b98f388ffb" providerId="ADAL" clId="{450119F8-58ED-4E1A-9AEC-A0DF86BAF776}" dt="2025-04-03T19:02:33.732" v="470" actId="2711"/>
          <ac:spMkLst>
            <pc:docMk/>
            <pc:sldMk cId="541645795" sldId="4980"/>
            <ac:spMk id="37" creationId="{00000000-0000-0000-0000-000000000000}"/>
          </ac:spMkLst>
        </pc:spChg>
        <pc:spChg chg="mod">
          <ac:chgData name="Isis Greenspan" userId="464bb143-1349-4605-a567-29b98f388ffb" providerId="ADAL" clId="{450119F8-58ED-4E1A-9AEC-A0DF86BAF776}" dt="2025-04-03T19:02:33.732" v="470" actId="2711"/>
          <ac:spMkLst>
            <pc:docMk/>
            <pc:sldMk cId="541645795" sldId="4980"/>
            <ac:spMk id="40" creationId="{00000000-0000-0000-0000-000000000000}"/>
          </ac:spMkLst>
        </pc:spChg>
        <pc:spChg chg="mod">
          <ac:chgData name="Isis Greenspan" userId="464bb143-1349-4605-a567-29b98f388ffb" providerId="ADAL" clId="{450119F8-58ED-4E1A-9AEC-A0DF86BAF776}" dt="2025-04-03T19:02:33.732" v="470" actId="2711"/>
          <ac:spMkLst>
            <pc:docMk/>
            <pc:sldMk cId="541645795" sldId="4980"/>
            <ac:spMk id="42" creationId="{00000000-0000-0000-0000-000000000000}"/>
          </ac:spMkLst>
        </pc:spChg>
        <pc:spChg chg="mod">
          <ac:chgData name="Isis Greenspan" userId="464bb143-1349-4605-a567-29b98f388ffb" providerId="ADAL" clId="{450119F8-58ED-4E1A-9AEC-A0DF86BAF776}" dt="2025-04-03T19:02:33.732" v="470" actId="2711"/>
          <ac:spMkLst>
            <pc:docMk/>
            <pc:sldMk cId="541645795" sldId="4980"/>
            <ac:spMk id="44" creationId="{00000000-0000-0000-0000-000000000000}"/>
          </ac:spMkLst>
        </pc:spChg>
      </pc:sldChg>
      <pc:sldChg chg="modSp mod modNotes modNotesTx">
        <pc:chgData name="Isis Greenspan" userId="464bb143-1349-4605-a567-29b98f388ffb" providerId="ADAL" clId="{450119F8-58ED-4E1A-9AEC-A0DF86BAF776}" dt="2025-04-17T17:47:18.554" v="1997" actId="20577"/>
        <pc:sldMkLst>
          <pc:docMk/>
          <pc:sldMk cId="599890816" sldId="4981"/>
        </pc:sldMkLst>
        <pc:spChg chg="mod">
          <ac:chgData name="Isis Greenspan" userId="464bb143-1349-4605-a567-29b98f388ffb" providerId="ADAL" clId="{450119F8-58ED-4E1A-9AEC-A0DF86BAF776}" dt="2025-04-07T19:07:02.468" v="1225" actId="20577"/>
          <ac:spMkLst>
            <pc:docMk/>
            <pc:sldMk cId="599890816" sldId="4981"/>
            <ac:spMk id="15" creationId="{682D6944-45D1-24B5-8452-54935E419A7E}"/>
          </ac:spMkLst>
        </pc:spChg>
      </pc:sldChg>
      <pc:sldChg chg="modSp add mod ord modShow modNotes modNotesTx">
        <pc:chgData name="Isis Greenspan" userId="464bb143-1349-4605-a567-29b98f388ffb" providerId="ADAL" clId="{450119F8-58ED-4E1A-9AEC-A0DF86BAF776}" dt="2025-04-17T17:01:26.776" v="1826" actId="13926"/>
        <pc:sldMkLst>
          <pc:docMk/>
          <pc:sldMk cId="2113324886" sldId="4982"/>
        </pc:sldMkLst>
        <pc:spChg chg="mod">
          <ac:chgData name="Isis Greenspan" userId="464bb143-1349-4605-a567-29b98f388ffb" providerId="ADAL" clId="{450119F8-58ED-4E1A-9AEC-A0DF86BAF776}" dt="2025-04-03T21:27:45.722" v="718"/>
          <ac:spMkLst>
            <pc:docMk/>
            <pc:sldMk cId="2113324886" sldId="4982"/>
            <ac:spMk id="3" creationId="{A53DAB9E-3B33-996B-7B0D-35789B5F989C}"/>
          </ac:spMkLst>
        </pc:spChg>
        <pc:picChg chg="mod">
          <ac:chgData name="Isis Greenspan" userId="464bb143-1349-4605-a567-29b98f388ffb" providerId="ADAL" clId="{450119F8-58ED-4E1A-9AEC-A0DF86BAF776}" dt="2025-04-03T21:28:51.207" v="719" actId="14826"/>
          <ac:picMkLst>
            <pc:docMk/>
            <pc:sldMk cId="2113324886" sldId="4982"/>
            <ac:picMk id="6" creationId="{E4D64A03-7F45-85C8-6A55-E1B73E924FD0}"/>
          </ac:picMkLst>
        </pc:picChg>
      </pc:sldChg>
      <pc:sldChg chg="del mod modShow">
        <pc:chgData name="Isis Greenspan" userId="464bb143-1349-4605-a567-29b98f388ffb" providerId="ADAL" clId="{450119F8-58ED-4E1A-9AEC-A0DF86BAF776}" dt="2025-04-03T21:50:48.993" v="889" actId="2696"/>
        <pc:sldMkLst>
          <pc:docMk/>
          <pc:sldMk cId="2869787543" sldId="4999"/>
        </pc:sldMkLst>
      </pc:sldChg>
      <pc:sldChg chg="del mod modShow">
        <pc:chgData name="Isis Greenspan" userId="464bb143-1349-4605-a567-29b98f388ffb" providerId="ADAL" clId="{450119F8-58ED-4E1A-9AEC-A0DF86BAF776}" dt="2025-04-03T21:50:48.993" v="889" actId="2696"/>
        <pc:sldMkLst>
          <pc:docMk/>
          <pc:sldMk cId="3358336817" sldId="5015"/>
        </pc:sldMkLst>
      </pc:sldChg>
      <pc:sldChg chg="del mod modShow">
        <pc:chgData name="Isis Greenspan" userId="464bb143-1349-4605-a567-29b98f388ffb" providerId="ADAL" clId="{450119F8-58ED-4E1A-9AEC-A0DF86BAF776}" dt="2025-04-03T21:50:48.993" v="889" actId="2696"/>
        <pc:sldMkLst>
          <pc:docMk/>
          <pc:sldMk cId="470800747" sldId="5016"/>
        </pc:sldMkLst>
      </pc:sldChg>
      <pc:sldChg chg="del mod modShow">
        <pc:chgData name="Isis Greenspan" userId="464bb143-1349-4605-a567-29b98f388ffb" providerId="ADAL" clId="{450119F8-58ED-4E1A-9AEC-A0DF86BAF776}" dt="2025-04-03T21:50:48.993" v="889" actId="2696"/>
        <pc:sldMkLst>
          <pc:docMk/>
          <pc:sldMk cId="2823639775" sldId="5017"/>
        </pc:sldMkLst>
      </pc:sldChg>
      <pc:sldChg chg="delSp modSp mod ord modShow modNotes modNotesTx">
        <pc:chgData name="Isis Greenspan" userId="464bb143-1349-4605-a567-29b98f388ffb" providerId="ADAL" clId="{450119F8-58ED-4E1A-9AEC-A0DF86BAF776}" dt="2025-07-02T23:45:38.111" v="2117" actId="2711"/>
        <pc:sldMkLst>
          <pc:docMk/>
          <pc:sldMk cId="2000097199" sldId="5019"/>
        </pc:sldMkLst>
        <pc:spChg chg="mod">
          <ac:chgData name="Isis Greenspan" userId="464bb143-1349-4605-a567-29b98f388ffb" providerId="ADAL" clId="{450119F8-58ED-4E1A-9AEC-A0DF86BAF776}" dt="2025-04-04T19:00:18.243" v="1093" actId="3064"/>
          <ac:spMkLst>
            <pc:docMk/>
            <pc:sldMk cId="2000097199" sldId="5019"/>
            <ac:spMk id="3" creationId="{9CC87172-9C72-37AC-9EFF-780385391211}"/>
          </ac:spMkLst>
        </pc:spChg>
        <pc:spChg chg="mod">
          <ac:chgData name="Isis Greenspan" userId="464bb143-1349-4605-a567-29b98f388ffb" providerId="ADAL" clId="{450119F8-58ED-4E1A-9AEC-A0DF86BAF776}" dt="2025-04-04T19:00:27.743" v="1094" actId="339"/>
          <ac:spMkLst>
            <pc:docMk/>
            <pc:sldMk cId="2000097199" sldId="5019"/>
            <ac:spMk id="7" creationId="{A7A868BC-E9A8-E0FB-7BA4-8A02578EF635}"/>
          </ac:spMkLst>
        </pc:spChg>
        <pc:spChg chg="mod">
          <ac:chgData name="Isis Greenspan" userId="464bb143-1349-4605-a567-29b98f388ffb" providerId="ADAL" clId="{450119F8-58ED-4E1A-9AEC-A0DF86BAF776}" dt="2025-04-04T19:00:27.743" v="1094" actId="339"/>
          <ac:spMkLst>
            <pc:docMk/>
            <pc:sldMk cId="2000097199" sldId="5019"/>
            <ac:spMk id="8" creationId="{F9BA2A3E-9420-C596-E62E-0CD8E22289EE}"/>
          </ac:spMkLst>
        </pc:spChg>
      </pc:sldChg>
      <pc:sldChg chg="modSp mod modShow modNotesTx">
        <pc:chgData name="Isis Greenspan" userId="464bb143-1349-4605-a567-29b98f388ffb" providerId="ADAL" clId="{450119F8-58ED-4E1A-9AEC-A0DF86BAF776}" dt="2025-04-10T20:05:49.161" v="1380" actId="20577"/>
        <pc:sldMkLst>
          <pc:docMk/>
          <pc:sldMk cId="3290525284" sldId="2147470405"/>
        </pc:sldMkLst>
        <pc:spChg chg="mod">
          <ac:chgData name="Isis Greenspan" userId="464bb143-1349-4605-a567-29b98f388ffb" providerId="ADAL" clId="{450119F8-58ED-4E1A-9AEC-A0DF86BAF776}" dt="2025-04-03T22:03:09.361" v="1013" actId="207"/>
          <ac:spMkLst>
            <pc:docMk/>
            <pc:sldMk cId="3290525284" sldId="2147470405"/>
            <ac:spMk id="2" creationId="{00C50E21-2852-A382-DB79-7240FF26468E}"/>
          </ac:spMkLst>
        </pc:spChg>
      </pc:sldChg>
      <pc:sldChg chg="modSp mod modShow modNotesTx">
        <pc:chgData name="Isis Greenspan" userId="464bb143-1349-4605-a567-29b98f388ffb" providerId="ADAL" clId="{450119F8-58ED-4E1A-9AEC-A0DF86BAF776}" dt="2025-04-10T20:05:58.001" v="1399" actId="20577"/>
        <pc:sldMkLst>
          <pc:docMk/>
          <pc:sldMk cId="403082770" sldId="2147470406"/>
        </pc:sldMkLst>
        <pc:spChg chg="mod">
          <ac:chgData name="Isis Greenspan" userId="464bb143-1349-4605-a567-29b98f388ffb" providerId="ADAL" clId="{450119F8-58ED-4E1A-9AEC-A0DF86BAF776}" dt="2025-04-03T22:03:35.767" v="1022" actId="207"/>
          <ac:spMkLst>
            <pc:docMk/>
            <pc:sldMk cId="403082770" sldId="2147470406"/>
            <ac:spMk id="2" creationId="{2FA37CEB-4F8A-D23C-36F2-1CC57D21E175}"/>
          </ac:spMkLst>
        </pc:spChg>
      </pc:sldChg>
      <pc:sldChg chg="modSp mod modShow modNotes modNotesTx">
        <pc:chgData name="Isis Greenspan" userId="464bb143-1349-4605-a567-29b98f388ffb" providerId="ADAL" clId="{450119F8-58ED-4E1A-9AEC-A0DF86BAF776}" dt="2025-04-10T20:05:36.738" v="1361" actId="20577"/>
        <pc:sldMkLst>
          <pc:docMk/>
          <pc:sldMk cId="1999261851" sldId="2147470407"/>
        </pc:sldMkLst>
        <pc:spChg chg="mod">
          <ac:chgData name="Isis Greenspan" userId="464bb143-1349-4605-a567-29b98f388ffb" providerId="ADAL" clId="{450119F8-58ED-4E1A-9AEC-A0DF86BAF776}" dt="2025-04-03T22:03:57.572" v="1037" actId="207"/>
          <ac:spMkLst>
            <pc:docMk/>
            <pc:sldMk cId="1999261851" sldId="2147470407"/>
            <ac:spMk id="2" creationId="{A9ED4418-B41B-7C48-9D29-727C8CFB7B6E}"/>
          </ac:spMkLst>
        </pc:spChg>
      </pc:sldChg>
      <pc:sldChg chg="modSp mod modShow modNotes modNotesTx">
        <pc:chgData name="Isis Greenspan" userId="464bb143-1349-4605-a567-29b98f388ffb" providerId="ADAL" clId="{450119F8-58ED-4E1A-9AEC-A0DF86BAF776}" dt="2025-04-10T20:12:13.110" v="1466" actId="115"/>
        <pc:sldMkLst>
          <pc:docMk/>
          <pc:sldMk cId="494662158" sldId="2147470409"/>
        </pc:sldMkLst>
        <pc:spChg chg="mod">
          <ac:chgData name="Isis Greenspan" userId="464bb143-1349-4605-a567-29b98f388ffb" providerId="ADAL" clId="{450119F8-58ED-4E1A-9AEC-A0DF86BAF776}" dt="2025-04-03T22:04:34.208" v="1058" actId="207"/>
          <ac:spMkLst>
            <pc:docMk/>
            <pc:sldMk cId="494662158" sldId="2147470409"/>
            <ac:spMk id="2" creationId="{FDB1A48F-3821-C99C-81F4-3CBF7B84708B}"/>
          </ac:spMkLst>
        </pc:spChg>
        <pc:spChg chg="mod">
          <ac:chgData name="Isis Greenspan" userId="464bb143-1349-4605-a567-29b98f388ffb" providerId="ADAL" clId="{450119F8-58ED-4E1A-9AEC-A0DF86BAF776}" dt="2025-04-03T22:01:16.642" v="967" actId="1076"/>
          <ac:spMkLst>
            <pc:docMk/>
            <pc:sldMk cId="494662158" sldId="2147470409"/>
            <ac:spMk id="3" creationId="{D5EBE1CB-DB85-B0A4-5FE6-041F324ABD6E}"/>
          </ac:spMkLst>
        </pc:spChg>
        <pc:picChg chg="mod">
          <ac:chgData name="Isis Greenspan" userId="464bb143-1349-4605-a567-29b98f388ffb" providerId="ADAL" clId="{450119F8-58ED-4E1A-9AEC-A0DF86BAF776}" dt="2025-04-03T22:01:16.642" v="967" actId="1076"/>
          <ac:picMkLst>
            <pc:docMk/>
            <pc:sldMk cId="494662158" sldId="2147470409"/>
            <ac:picMk id="4" creationId="{E36E7919-5964-438C-D03A-22F19B7B173A}"/>
          </ac:picMkLst>
        </pc:picChg>
        <pc:picChg chg="mod">
          <ac:chgData name="Isis Greenspan" userId="464bb143-1349-4605-a567-29b98f388ffb" providerId="ADAL" clId="{450119F8-58ED-4E1A-9AEC-A0DF86BAF776}" dt="2025-04-03T22:01:16.642" v="967" actId="1076"/>
          <ac:picMkLst>
            <pc:docMk/>
            <pc:sldMk cId="494662158" sldId="2147470409"/>
            <ac:picMk id="5" creationId="{C9798B60-2E08-3872-4E38-AECF1FC07E6D}"/>
          </ac:picMkLst>
        </pc:picChg>
      </pc:sldChg>
      <pc:sldChg chg="modSp mod modShow modNotesTx">
        <pc:chgData name="Isis Greenspan" userId="464bb143-1349-4605-a567-29b98f388ffb" providerId="ADAL" clId="{450119F8-58ED-4E1A-9AEC-A0DF86BAF776}" dt="2025-07-02T23:36:16.079" v="2063" actId="20577"/>
        <pc:sldMkLst>
          <pc:docMk/>
          <pc:sldMk cId="1981601080" sldId="2147470410"/>
        </pc:sldMkLst>
        <pc:spChg chg="mod">
          <ac:chgData name="Isis Greenspan" userId="464bb143-1349-4605-a567-29b98f388ffb" providerId="ADAL" clId="{450119F8-58ED-4E1A-9AEC-A0DF86BAF776}" dt="2025-04-03T22:04:59.344" v="1069" actId="207"/>
          <ac:spMkLst>
            <pc:docMk/>
            <pc:sldMk cId="1981601080" sldId="2147470410"/>
            <ac:spMk id="2" creationId="{6381BA3B-C28C-E300-1928-F8424A4A6101}"/>
          </ac:spMkLst>
        </pc:spChg>
        <pc:spChg chg="mod">
          <ac:chgData name="Isis Greenspan" userId="464bb143-1349-4605-a567-29b98f388ffb" providerId="ADAL" clId="{450119F8-58ED-4E1A-9AEC-A0DF86BAF776}" dt="2025-04-03T22:01:29.057" v="968" actId="1076"/>
          <ac:spMkLst>
            <pc:docMk/>
            <pc:sldMk cId="1981601080" sldId="2147470410"/>
            <ac:spMk id="3" creationId="{05713DE9-6E51-0963-D40B-CD2813054FF0}"/>
          </ac:spMkLst>
        </pc:spChg>
        <pc:grpChg chg="mod">
          <ac:chgData name="Isis Greenspan" userId="464bb143-1349-4605-a567-29b98f388ffb" providerId="ADAL" clId="{450119F8-58ED-4E1A-9AEC-A0DF86BAF776}" dt="2025-04-03T22:01:29.057" v="968" actId="1076"/>
          <ac:grpSpMkLst>
            <pc:docMk/>
            <pc:sldMk cId="1981601080" sldId="2147470410"/>
            <ac:grpSpMk id="15" creationId="{683CE54C-486E-5A93-3B31-09F1238B97B8}"/>
          </ac:grpSpMkLst>
        </pc:grpChg>
        <pc:picChg chg="mod">
          <ac:chgData name="Isis Greenspan" userId="464bb143-1349-4605-a567-29b98f388ffb" providerId="ADAL" clId="{450119F8-58ED-4E1A-9AEC-A0DF86BAF776}" dt="2025-04-03T22:01:29.057" v="968" actId="1076"/>
          <ac:picMkLst>
            <pc:docMk/>
            <pc:sldMk cId="1981601080" sldId="2147470410"/>
            <ac:picMk id="17" creationId="{62E0E6DB-495B-545E-8B62-C683340E2AFF}"/>
          </ac:picMkLst>
        </pc:picChg>
      </pc:sldChg>
      <pc:sldChg chg="mod modShow">
        <pc:chgData name="Isis Greenspan" userId="464bb143-1349-4605-a567-29b98f388ffb" providerId="ADAL" clId="{450119F8-58ED-4E1A-9AEC-A0DF86BAF776}" dt="2025-04-03T21:55:44.783" v="890" actId="729"/>
        <pc:sldMkLst>
          <pc:docMk/>
          <pc:sldMk cId="2561803055" sldId="2147470413"/>
        </pc:sldMkLst>
      </pc:sldChg>
      <pc:sldChg chg="mod modShow">
        <pc:chgData name="Isis Greenspan" userId="464bb143-1349-4605-a567-29b98f388ffb" providerId="ADAL" clId="{450119F8-58ED-4E1A-9AEC-A0DF86BAF776}" dt="2025-04-03T21:55:44.783" v="890" actId="729"/>
        <pc:sldMkLst>
          <pc:docMk/>
          <pc:sldMk cId="3264421299" sldId="2147470415"/>
        </pc:sldMkLst>
      </pc:sldChg>
      <pc:sldChg chg="modSp add mod modNotes modNotesTx">
        <pc:chgData name="Isis Greenspan" userId="464bb143-1349-4605-a567-29b98f388ffb" providerId="ADAL" clId="{450119F8-58ED-4E1A-9AEC-A0DF86BAF776}" dt="2025-04-17T16:56:50.400" v="1819" actId="20577"/>
        <pc:sldMkLst>
          <pc:docMk/>
          <pc:sldMk cId="2623434886" sldId="2147470416"/>
        </pc:sldMkLst>
        <pc:spChg chg="mod">
          <ac:chgData name="Isis Greenspan" userId="464bb143-1349-4605-a567-29b98f388ffb" providerId="ADAL" clId="{450119F8-58ED-4E1A-9AEC-A0DF86BAF776}" dt="2025-04-03T22:04:16.862" v="1046" actId="207"/>
          <ac:spMkLst>
            <pc:docMk/>
            <pc:sldMk cId="2623434886" sldId="2147470416"/>
            <ac:spMk id="2" creationId="{F3BE4D2F-C672-D8E0-4A5A-649ADCE1838C}"/>
          </ac:spMkLst>
        </pc:spChg>
        <pc:spChg chg="mod">
          <ac:chgData name="Isis Greenspan" userId="464bb143-1349-4605-a567-29b98f388ffb" providerId="ADAL" clId="{450119F8-58ED-4E1A-9AEC-A0DF86BAF776}" dt="2025-04-03T22:02:23.179" v="995" actId="3064"/>
          <ac:spMkLst>
            <pc:docMk/>
            <pc:sldMk cId="2623434886" sldId="2147470416"/>
            <ac:spMk id="3" creationId="{8CB5C8E4-D9BC-41E4-6FDA-A9898105E001}"/>
          </ac:spMkLst>
        </pc:spChg>
        <pc:picChg chg="mod">
          <ac:chgData name="Isis Greenspan" userId="464bb143-1349-4605-a567-29b98f388ffb" providerId="ADAL" clId="{450119F8-58ED-4E1A-9AEC-A0DF86BAF776}" dt="2025-04-03T22:02:29.047" v="1004" actId="1035"/>
          <ac:picMkLst>
            <pc:docMk/>
            <pc:sldMk cId="2623434886" sldId="2147470416"/>
            <ac:picMk id="5" creationId="{3AD278A3-2D06-C943-3BD7-F25CECC7641B}"/>
          </ac:picMkLst>
        </pc:picChg>
        <pc:picChg chg="mod">
          <ac:chgData name="Isis Greenspan" userId="464bb143-1349-4605-a567-29b98f388ffb" providerId="ADAL" clId="{450119F8-58ED-4E1A-9AEC-A0DF86BAF776}" dt="2025-04-03T22:02:29.047" v="1004" actId="1035"/>
          <ac:picMkLst>
            <pc:docMk/>
            <pc:sldMk cId="2623434886" sldId="2147470416"/>
            <ac:picMk id="6" creationId="{AE3FC9DC-12E0-E03E-2F76-16214D4CA475}"/>
          </ac:picMkLst>
        </pc:picChg>
      </pc:sldChg>
      <pc:sldChg chg="modSp add mod">
        <pc:chgData name="Isis Greenspan" userId="464bb143-1349-4605-a567-29b98f388ffb" providerId="ADAL" clId="{450119F8-58ED-4E1A-9AEC-A0DF86BAF776}" dt="2025-07-02T23:46:23.587" v="2127" actId="21"/>
        <pc:sldMkLst>
          <pc:docMk/>
          <pc:sldMk cId="488418855" sldId="2147470417"/>
        </pc:sldMkLst>
        <pc:spChg chg="mod">
          <ac:chgData name="Isis Greenspan" userId="464bb143-1349-4605-a567-29b98f388ffb" providerId="ADAL" clId="{450119F8-58ED-4E1A-9AEC-A0DF86BAF776}" dt="2025-07-02T23:46:23.587" v="2127" actId="21"/>
          <ac:spMkLst>
            <pc:docMk/>
            <pc:sldMk cId="488418855" sldId="2147470417"/>
            <ac:spMk id="4" creationId="{F6CEDE85-1A7C-C027-4316-96E587B705F0}"/>
          </ac:spMkLst>
        </pc:spChg>
        <pc:spChg chg="mod">
          <ac:chgData name="Isis Greenspan" userId="464bb143-1349-4605-a567-29b98f388ffb" providerId="ADAL" clId="{450119F8-58ED-4E1A-9AEC-A0DF86BAF776}" dt="2025-04-10T20:27:47.465" v="1571" actId="20577"/>
          <ac:spMkLst>
            <pc:docMk/>
            <pc:sldMk cId="488418855" sldId="2147470417"/>
            <ac:spMk id="8" creationId="{6F1CE033-0386-4114-9074-E73D06591D6C}"/>
          </ac:spMkLst>
        </pc:spChg>
      </pc:sldChg>
      <pc:sldChg chg="modSp add mod">
        <pc:chgData name="Isis Greenspan" userId="464bb143-1349-4605-a567-29b98f388ffb" providerId="ADAL" clId="{450119F8-58ED-4E1A-9AEC-A0DF86BAF776}" dt="2025-07-02T23:52:54.892" v="2142" actId="2710"/>
        <pc:sldMkLst>
          <pc:docMk/>
          <pc:sldMk cId="2533953203" sldId="2147470418"/>
        </pc:sldMkLst>
        <pc:spChg chg="mod">
          <ac:chgData name="Isis Greenspan" userId="464bb143-1349-4605-a567-29b98f388ffb" providerId="ADAL" clId="{450119F8-58ED-4E1A-9AEC-A0DF86BAF776}" dt="2025-07-02T23:52:54.892" v="2142" actId="2710"/>
          <ac:spMkLst>
            <pc:docMk/>
            <pc:sldMk cId="2533953203" sldId="2147470418"/>
            <ac:spMk id="4" creationId="{512A4577-03CD-7984-848F-1D166EB5D066}"/>
          </ac:spMkLst>
        </pc:spChg>
      </pc:sldChg>
      <pc:sldMasterChg chg="del delSldLayout">
        <pc:chgData name="Isis Greenspan" userId="464bb143-1349-4605-a567-29b98f388ffb" providerId="ADAL" clId="{450119F8-58ED-4E1A-9AEC-A0DF86BAF776}" dt="2025-04-03T21:50:48.993" v="889" actId="2696"/>
        <pc:sldMasterMkLst>
          <pc:docMk/>
          <pc:sldMasterMk cId="1235151775" sldId="2147483788"/>
        </pc:sldMasterMkLst>
        <pc:sldLayoutChg chg="del">
          <pc:chgData name="Isis Greenspan" userId="464bb143-1349-4605-a567-29b98f388ffb" providerId="ADAL" clId="{450119F8-58ED-4E1A-9AEC-A0DF86BAF776}" dt="2025-04-03T21:50:48.993" v="889" actId="2696"/>
          <pc:sldLayoutMkLst>
            <pc:docMk/>
            <pc:sldMasterMk cId="1235151775" sldId="2147483788"/>
            <pc:sldLayoutMk cId="1214980857" sldId="2147483789"/>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311669199" sldId="2147483790"/>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479688021" sldId="2147483791"/>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643079085" sldId="2147483792"/>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129936139" sldId="2147483793"/>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867373158" sldId="2147483794"/>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074766323" sldId="2147483795"/>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886587375" sldId="2147483796"/>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810103990" sldId="2147483797"/>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016893043" sldId="2147483798"/>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229790308" sldId="2147483799"/>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997427044" sldId="2147483800"/>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907557911" sldId="2147483801"/>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426819610" sldId="2147483802"/>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878309155" sldId="2147483803"/>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429618350" sldId="2147483804"/>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059048458" sldId="2147483805"/>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419677763" sldId="2147483806"/>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11667908" sldId="2147483807"/>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852662500" sldId="2147483808"/>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680012386" sldId="2147483809"/>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859281242" sldId="2147483810"/>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505335303" sldId="2147483811"/>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755061801" sldId="2147483812"/>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573537323" sldId="2147483813"/>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321476193" sldId="2147483814"/>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658089596" sldId="2147483815"/>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12594300" sldId="2147483816"/>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320145026" sldId="2147483817"/>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649555266" sldId="2147483818"/>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8893316" sldId="2147483819"/>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415923976" sldId="2147483820"/>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666887846" sldId="2147483821"/>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796868724" sldId="2147483822"/>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783548273" sldId="2147483823"/>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847063853" sldId="2147483824"/>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891267724" sldId="2147483825"/>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295169761" sldId="2147483826"/>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666291083" sldId="2147483827"/>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437465362" sldId="2147483828"/>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267667166" sldId="2147483829"/>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85124353" sldId="2147483830"/>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4103371130" sldId="2147483831"/>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1041370793" sldId="2147483832"/>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3785524294" sldId="2147483833"/>
          </pc:sldLayoutMkLst>
        </pc:sldLayoutChg>
        <pc:sldLayoutChg chg="del">
          <pc:chgData name="Isis Greenspan" userId="464bb143-1349-4605-a567-29b98f388ffb" providerId="ADAL" clId="{450119F8-58ED-4E1A-9AEC-A0DF86BAF776}" dt="2025-04-03T21:50:48.993" v="889" actId="2696"/>
          <pc:sldLayoutMkLst>
            <pc:docMk/>
            <pc:sldMasterMk cId="1235151775" sldId="2147483788"/>
            <pc:sldLayoutMk cId="4250098176" sldId="2147483834"/>
          </pc:sldLayoutMkLst>
        </pc:sldLayoutChg>
      </pc:sldMasterChg>
    </pc:docChg>
  </pc:docChgLst>
  <pc:docChgLst>
    <pc:chgData name="Carlee O'Keefe" userId="3bec69d1-c966-4e26-8ffe-3a127ac45e11" providerId="ADAL" clId="{D54BFF8B-3F90-4E6A-AFC0-B563A56AB227}"/>
    <pc:docChg chg="undo custSel modSld">
      <pc:chgData name="Carlee O'Keefe" userId="3bec69d1-c966-4e26-8ffe-3a127ac45e11" providerId="ADAL" clId="{D54BFF8B-3F90-4E6A-AFC0-B563A56AB227}" dt="2025-04-16T16:57:43.271" v="37" actId="20577"/>
      <pc:docMkLst>
        <pc:docMk/>
      </pc:docMkLst>
      <pc:sldChg chg="modNotesTx">
        <pc:chgData name="Carlee O'Keefe" userId="3bec69d1-c966-4e26-8ffe-3a127ac45e11" providerId="ADAL" clId="{D54BFF8B-3F90-4E6A-AFC0-B563A56AB227}" dt="2025-04-11T21:34:31.418" v="12"/>
        <pc:sldMkLst>
          <pc:docMk/>
          <pc:sldMk cId="3778570930" sldId="1803"/>
        </pc:sldMkLst>
      </pc:sldChg>
      <pc:sldChg chg="modNotesTx">
        <pc:chgData name="Carlee O'Keefe" userId="3bec69d1-c966-4e26-8ffe-3a127ac45e11" providerId="ADAL" clId="{D54BFF8B-3F90-4E6A-AFC0-B563A56AB227}" dt="2025-04-11T16:39:45.132" v="10"/>
        <pc:sldMkLst>
          <pc:docMk/>
          <pc:sldMk cId="674367746" sldId="4689"/>
        </pc:sldMkLst>
      </pc:sldChg>
      <pc:sldChg chg="modNotesTx">
        <pc:chgData name="Carlee O'Keefe" userId="3bec69d1-c966-4e26-8ffe-3a127ac45e11" providerId="ADAL" clId="{D54BFF8B-3F90-4E6A-AFC0-B563A56AB227}" dt="2025-04-16T16:57:43.271" v="37" actId="20577"/>
        <pc:sldMkLst>
          <pc:docMk/>
          <pc:sldMk cId="2879408656" sldId="4754"/>
        </pc:sldMkLst>
      </pc:sldChg>
    </pc:docChg>
  </pc:docChgLst>
  <pc:docChgLst>
    <pc:chgData name="Isis Greenspan" userId="S::igreenspan@cffutures.net::464bb143-1349-4605-a567-29b98f388ffb" providerId="AD" clId="Web-{156A5555-F109-C0B7-9FEF-750328FE420A}"/>
    <pc:docChg chg="modSld">
      <pc:chgData name="Isis Greenspan" userId="S::igreenspan@cffutures.net::464bb143-1349-4605-a567-29b98f388ffb" providerId="AD" clId="Web-{156A5555-F109-C0B7-9FEF-750328FE420A}" dt="2025-03-24T22:52:55.556" v="0" actId="20577"/>
      <pc:docMkLst>
        <pc:docMk/>
      </pc:docMkLst>
      <pc:sldChg chg="modSp">
        <pc:chgData name="Isis Greenspan" userId="S::igreenspan@cffutures.net::464bb143-1349-4605-a567-29b98f388ffb" providerId="AD" clId="Web-{156A5555-F109-C0B7-9FEF-750328FE420A}" dt="2025-03-24T22:52:55.556" v="0" actId="20577"/>
        <pc:sldMkLst>
          <pc:docMk/>
          <pc:sldMk cId="634829145" sldId="3864"/>
        </pc:sldMkLst>
      </pc:sldChg>
    </pc:docChg>
  </pc:docChgLst>
  <pc:docChgLst>
    <pc:chgData name="Renee Luque" userId="S::rluque@cffutures.net::24b01a1d-1c91-492f-b0ec-f8dd3574c772" providerId="AD" clId="Web-{6838D485-667E-4D01-90DD-433036A2460F}"/>
    <pc:docChg chg="modSld">
      <pc:chgData name="Renee Luque" userId="S::rluque@cffutures.net::24b01a1d-1c91-492f-b0ec-f8dd3574c772" providerId="AD" clId="Web-{6838D485-667E-4D01-90DD-433036A2460F}" dt="2025-03-07T22:41:08.943" v="1"/>
      <pc:docMkLst>
        <pc:docMk/>
      </pc:docMkLst>
      <pc:sldChg chg="modNotes">
        <pc:chgData name="Renee Luque" userId="S::rluque@cffutures.net::24b01a1d-1c91-492f-b0ec-f8dd3574c772" providerId="AD" clId="Web-{6838D485-667E-4D01-90DD-433036A2460F}" dt="2025-03-07T22:41:08.943" v="1"/>
        <pc:sldMkLst>
          <pc:docMk/>
          <pc:sldMk cId="2879408656" sldId="47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csacw.acf.hhs.gov/files/collaborative-capacity-module-2.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cffutures.org/files/cvi.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prefa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prefa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csacw.acf.hhs.gov/files/collaborative-capacity-module-5.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ddictionpolicy.org/post/dsm-5-facts-and-figur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111/dar.1258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amhsa.gov/sbir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ffutures.org/files/TA_Materials/RPG_Brief_ReferralAndEngagement.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6B4Z65TQZp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asam.org/asam-criteria/about-the-asam-criteria"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ddictionpolicy.org/post/dsm-5-facts-and-figur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sam.org/asam-criteria/about-the-asam-criteri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ptC2XAhfZj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csacw.acf.hhs.gov/topics/medication-assisted-treatment/civil-rights-video-series/"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store.samhsa.gov/product/TIP-63-Medications-for-Opioid-Use-Disorder-Full-Document/PEP21-02-01-002" TargetMode="External"/><Relationship Id="rId4" Type="http://schemas.openxmlformats.org/officeDocument/2006/relationships/hyperlink" Target="https://www.youtube.com/watch?v=_RP27Qh1hZY"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csacw.acf.hhs.gov/files/trauma-informed-care/trauma-toolkit-tipsheet.pdf" TargetMode="External"/><Relationship Id="rId7" Type="http://schemas.openxmlformats.org/officeDocument/2006/relationships/hyperlink" Target="https://ncsacw.acf.hhs.gov/topics/trauma-informed-care.aspx"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hazeldenbettyford.org/research-studies/addiction-research/trauma-informed-care" TargetMode="External"/><Relationship Id="rId5" Type="http://schemas.openxmlformats.org/officeDocument/2006/relationships/hyperlink" Target="https://ncsacw.acf.hhs.gov/files/trauma-informed-care/trauma-toolkit-tool.pdf" TargetMode="External"/><Relationship Id="rId4" Type="http://schemas.openxmlformats.org/officeDocument/2006/relationships/hyperlink" Target="https://youtu.be/mKBi0yG5Exo?si=-fdBrKsfOheVqaVH"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ffutures.org/star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asey.org/family-treatment-court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zerotothree.org/our-work/itcp/the-safe-babies-court-team-approach/" TargetMode="External"/><Relationship Id="rId5" Type="http://schemas.openxmlformats.org/officeDocument/2006/relationships/hyperlink" Target="https://www.cffutures.org/family-treatment-courts-focus/" TargetMode="External"/><Relationship Id="rId4" Type="http://schemas.openxmlformats.org/officeDocument/2006/relationships/hyperlink" Target="https://www.zerotothree.org/resource/safe-babies-court-team-approach-infographic/"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56/NEJMra151148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therhood.gov/dadica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store.samhsa.gov/product/tip-56-addressing-specific-behavioral-health-needs-men/sma14-4736" TargetMode="External"/><Relationship Id="rId5" Type="http://schemas.openxmlformats.org/officeDocument/2006/relationships/hyperlink" Target="https://store.samhsa.gov/sites/default/files/pep20-06-04-002.pdf" TargetMode="External"/><Relationship Id="rId4" Type="http://schemas.openxmlformats.org/officeDocument/2006/relationships/hyperlink" Target="https://www.youtube.com/watch?v=AH7JyrqagiE"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store.samhsa.gov/product/TIP-51-Substance-Abuse-Treatment-Addressing-the-Specific-Needs-of-Women/SMA15-4426"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cbi.nlm.nih.gov/books/NBK144297/" TargetMode="External"/><Relationship Id="rId7" Type="http://schemas.openxmlformats.org/officeDocument/2006/relationships/hyperlink" Target="https://www.justice.gov/archives/ovw/blog/dvam-2023-ending-domestic-violence-requires-us-all-work-together#:~:text=Data%20from%20the%20last%20National,intimate%20partner%20violence%2Drelated%20impact"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store.samhsa.gov/product/tip-56-addressing-specific-behavioral-health-needs-men/sma14-4736" TargetMode="External"/><Relationship Id="rId5" Type="http://schemas.openxmlformats.org/officeDocument/2006/relationships/hyperlink" Target="https://www.fatherhood.gov/sites/default/files/resource_files/e000004132.pdf" TargetMode="External"/><Relationship Id="rId4" Type="http://schemas.openxmlformats.org/officeDocument/2006/relationships/hyperlink" Target="https://www.fatherhood.gov/for-dads/father-presence"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LHWc80ORsyQ"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csacw.acf.hhs.gov/topics/family-centered-approach/fca-modules-series/"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ncsacw.acf.hhs.gov/files/fca-practice-module-1.pdf" TargetMode="External"/><Relationship Id="rId4" Type="http://schemas.openxmlformats.org/officeDocument/2006/relationships/hyperlink" Target="https://www.samhsa.gov/sites/default/files/family_treatment_paper508v.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csacw.acf.hhs.gov/topics/building-capacity/building-hope-for-families-serie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youtu.be/wT9vMdMQcsg"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tore.samhsa.gov/product/SAMHSA-s-Working-Definition-of-Recovery/PEP12-RECDE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csacw.acf.hhs.gov/files/peer19_brief.pdf"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peerrecoverynow.org/ResourceMaterials/Recovery" TargetMode="External"/><Relationship Id="rId4" Type="http://schemas.openxmlformats.org/officeDocument/2006/relationships/hyperlink" Target="https://ncsacw.acf.hhs.gov/topics/recovery-specialists/peer-support-toolkit-serie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tsmartaboutdrugs.gov/sites/default/files/2022-11/Benzodiazepines%202022%20Drug%20Fact%20Sheet_1.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ddictioncenter.com/drugs/drug-classification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ddictioncenter.com/drugs/drug-classification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nida.nih.gov/research-topics/psychedelic-dissociative-drug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etsmartaboutdrugs.gov/sites/default/files/2022-11/Benzodiazepines%202022%20Drug%20Fact%20Sheet_1.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csl.org/civil-and-criminal-justice/cannabis-overview#legalization" TargetMode="External"/><Relationship Id="rId5" Type="http://schemas.openxmlformats.org/officeDocument/2006/relationships/hyperlink" Target="https://www.ncsl.org/health/state-medical-cannabis-laws#:~:text=Medical%2DUse%20Update,1%20below%20for%20additional%20information" TargetMode="External"/><Relationship Id="rId4" Type="http://schemas.openxmlformats.org/officeDocument/2006/relationships/hyperlink" Target="https://www.whitehouse.gov/briefing-room/statements-releases/2022/10/06/statement-from-president-biden-on-marijuana-refor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etsmartaboutdrugs.gov/sites/default/files/2022-11/Benzodiazepines%202022%20Drug%20Fact%20Sheet_1.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ida.nih.gov/publications/research-reports/methamphetamine/overvi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We encourage your active participation in the various adult learning exercises leading to a more in-depth understanding about substance use disorders, treatment, and recovery. </a:t>
            </a:r>
          </a:p>
        </p:txBody>
      </p:sp>
    </p:spTree>
    <p:extLst>
      <p:ext uri="{BB962C8B-B14F-4D97-AF65-F5344CB8AC3E}">
        <p14:creationId xmlns:p14="http://schemas.microsoft.com/office/powerpoint/2010/main" val="2802557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b="0" i="0">
              <a:latin typeface="Arial" panose="020B0604020202020204" pitchFamily="34" charset="0"/>
              <a:cs typeface="Arial" panose="020B0604020202020204" pitchFamily="34" charset="0"/>
            </a:endParaRPr>
          </a:p>
          <a:p>
            <a:r>
              <a:rPr lang="en-US" b="0" i="0">
                <a:latin typeface="Arial" panose="020B0604020202020204" pitchFamily="34" charset="0"/>
                <a:cs typeface="Arial" panose="020B0604020202020204" pitchFamily="34" charset="0"/>
              </a:rPr>
              <a:t>The American Society of Addiction Medicine (ASAM) defines addiction as:</a:t>
            </a:r>
          </a:p>
          <a:p>
            <a:r>
              <a:rPr lang="en-US" i="0">
                <a:latin typeface="Arial" panose="020B0604020202020204" pitchFamily="34" charset="0"/>
                <a:cs typeface="Arial" panose="020B0604020202020204" pitchFamily="34" charset="0"/>
              </a:rPr>
              <a:t> </a:t>
            </a:r>
          </a:p>
          <a:p>
            <a:r>
              <a:rPr lang="en-US" i="0">
                <a:latin typeface="Arial" panose="020B0604020202020204" pitchFamily="34" charset="0"/>
                <a:cs typeface="Arial" panose="020B0604020202020204" pitchFamily="34" charset="0"/>
              </a:rPr>
              <a:t>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There’s a lot to unpack with this one but before we move forward let’s take a moment to acknowledge and discuss how our own values and beliefs about addiction can shape how we approach our work with children and families affected by substance use disorders. </a:t>
            </a:r>
          </a:p>
          <a:p>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a:t>
            </a:r>
            <a:r>
              <a:rPr lang="en-US" i="0">
                <a:latin typeface="Arial" panose="020B0604020202020204" pitchFamily="34" charset="0"/>
                <a:cs typeface="Arial" panose="020B0604020202020204" pitchFamily="34" charset="0"/>
              </a:rPr>
              <a:t>American Society of Addiction Medicine,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American Society of Addiction Medicine. (2023). </a:t>
            </a:r>
            <a:r>
              <a:rPr lang="en-US" b="0" i="1" u="none" strike="noStrike">
                <a:solidFill>
                  <a:srgbClr val="000000"/>
                </a:solidFill>
                <a:effectLst/>
                <a:latin typeface="Arial" panose="020B0604020202020204" pitchFamily="34" charset="0"/>
                <a:cs typeface="Arial" panose="020B0604020202020204" pitchFamily="34" charset="0"/>
              </a:rPr>
              <a:t>About the ASAM criteria.</a:t>
            </a:r>
            <a:r>
              <a:rPr lang="en-US" b="0" i="0"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https://www.asam.org/asam-criteria/about-the-asam-criteria</a:t>
            </a:r>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10</a:t>
            </a:fld>
            <a:endParaRPr lang="en-US"/>
          </a:p>
        </p:txBody>
      </p:sp>
    </p:spTree>
    <p:extLst>
      <p:ext uri="{BB962C8B-B14F-4D97-AF65-F5344CB8AC3E}">
        <p14:creationId xmlns:p14="http://schemas.microsoft.com/office/powerpoint/2010/main" val="414530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sz="1200" b="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sz="1200" b="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a:effectLst/>
                <a:latin typeface="Arial" panose="020B0604020202020204" pitchFamily="34" charset="0"/>
                <a:ea typeface="Calibri" panose="020F0502020204030204" pitchFamily="34" charset="0"/>
                <a:cs typeface="Arial" panose="020B0604020202020204" pitchFamily="34" charset="0"/>
              </a:rPr>
              <a:t>Alright, who’s ready for a quick poll?! Let’s have everyone scan the QR code on the slide which will take you to a brief poll.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443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pPr marL="0" marR="0">
              <a:lnSpc>
                <a:spcPct val="107000"/>
              </a:lnSpc>
              <a:spcBef>
                <a:spcPts val="0"/>
              </a:spcBef>
            </a:pPr>
            <a:r>
              <a:rPr lang="en-US" b="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b="1">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a:effectLst/>
                <a:latin typeface="Arial" panose="020B0604020202020204" pitchFamily="34" charset="0"/>
                <a:ea typeface="Calibri" panose="020F0502020204030204" pitchFamily="34" charset="0"/>
                <a:cs typeface="Arial" panose="020B0604020202020204" pitchFamily="34" charset="0"/>
              </a:rPr>
              <a:t>So, for this polling exercise we’ll be asking for your thoughts on a variety of statements. Please respond to each by indicating the level to which you agree or disagree using the scaled responses on your smartphone…</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Substance use is a sign of moral failing or lack of willpower</a:t>
            </a: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If parents truly loved their children, they would stop using alcohol and other drugs altogether </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Parents with substance use disorders can be effective parents</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For families, it is just as important for fathers with a substance use disorder to receive treatment as it is for mothers </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The stigma associated with addiction prevents parents from seeking treatment</a:t>
            </a:r>
          </a:p>
          <a:p>
            <a:pPr marL="342900" marR="0" lvl="0" indent="-342900">
              <a:lnSpc>
                <a:spcPct val="107000"/>
              </a:lnSpc>
              <a:spcBef>
                <a:spcPts val="0"/>
              </a:spcBef>
              <a:spcAft>
                <a:spcPts val="0"/>
              </a:spcAft>
              <a:buFont typeface="Symbol" panose="05050102010706020507" pitchFamily="18" charset="2"/>
              <a:buChar char=""/>
            </a:pPr>
            <a:r>
              <a:rPr lang="en-US" b="1">
                <a:effectLst/>
                <a:latin typeface="Arial" panose="020B0604020202020204" pitchFamily="34" charset="0"/>
                <a:ea typeface="Calibri" panose="020F0502020204030204" pitchFamily="34" charset="0"/>
                <a:cs typeface="Arial" panose="020B0604020202020204" pitchFamily="34" charset="0"/>
              </a:rPr>
              <a:t>Medication for opioid use disorder is just replacing one drug for another </a:t>
            </a:r>
            <a:r>
              <a:rPr lang="en-US">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0"/>
              </a:spcAft>
              <a:buFont typeface="Symbol" panose="05050102010706020507" pitchFamily="18" charset="2"/>
              <a:buNone/>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r>
              <a:rPr lang="en-US">
                <a:effectLst/>
                <a:latin typeface="Arial" panose="020B0604020202020204" pitchFamily="34" charset="0"/>
                <a:ea typeface="Calibri" panose="020F0502020204030204" pitchFamily="34" charset="0"/>
                <a:cs typeface="Arial" panose="020B0604020202020204" pitchFamily="34" charset="0"/>
              </a:rPr>
              <a:t>I’ll give you all a minute to respond before moving on to a large group reflection exercise…and don’t worry, polls are set to be anonymous, and the results will not be broadcasted. </a:t>
            </a:r>
          </a:p>
          <a:p>
            <a:pPr marL="0" marR="0" lvl="0" indent="0">
              <a:lnSpc>
                <a:spcPct val="107000"/>
              </a:lnSpc>
              <a:spcBef>
                <a:spcPts val="0"/>
              </a:spcBef>
              <a:spcAft>
                <a:spcPts val="0"/>
              </a:spcAft>
              <a:buFont typeface="Symbol" panose="05050102010706020507" pitchFamily="18" charset="2"/>
              <a:buNone/>
            </a:pPr>
            <a:endParaRPr lang="en-US" i="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pPr>
            <a:r>
              <a:rPr lang="en-US" kern="10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i="1"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Building Collaborative Capacity Series—Module 2: Setting the Collaborative Foundation: Addressing Values and Developing Shared Principles and Trust in Collaborative Teams</a:t>
            </a:r>
            <a:r>
              <a:rPr lang="en-US" i="1" kern="100">
                <a:effectLst/>
                <a:latin typeface="Aptos" panose="020B0004020202020204" pitchFamily="34" charset="0"/>
                <a:ea typeface="Aptos" panose="020B0004020202020204" pitchFamily="34" charset="0"/>
                <a:cs typeface="Times New Roman" panose="02020603050405020304" pitchFamily="18" charset="0"/>
              </a:rPr>
              <a:t> </a:t>
            </a:r>
            <a:r>
              <a:rPr lang="en-US" kern="100">
                <a:effectLst/>
                <a:latin typeface="Aptos" panose="020B0004020202020204" pitchFamily="34" charset="0"/>
                <a:ea typeface="Aptos" panose="020B0004020202020204" pitchFamily="34" charset="0"/>
                <a:cs typeface="Times New Roman" panose="02020603050405020304" pitchFamily="18" charset="0"/>
              </a:rPr>
              <a:t>(updated 2022)</a:t>
            </a:r>
          </a:p>
          <a:p>
            <a:pPr marL="0" marR="0"/>
            <a:endParaRPr lang="en-US"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US" kern="100">
                <a:effectLst/>
                <a:latin typeface="Aptos" panose="020B0004020202020204" pitchFamily="34" charset="0"/>
                <a:ea typeface="Aptos" panose="020B0004020202020204" pitchFamily="34" charset="0"/>
                <a:cs typeface="Times New Roman" panose="02020603050405020304" pitchFamily="18" charset="0"/>
              </a:rPr>
              <a:t>Children and Family Futures: </a:t>
            </a:r>
            <a:r>
              <a:rPr lang="en-US" i="1"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Collaborative Values Inventory</a:t>
            </a:r>
            <a:r>
              <a:rPr lang="en-US" kern="100">
                <a:effectLst/>
                <a:latin typeface="Aptos" panose="020B0004020202020204" pitchFamily="34" charset="0"/>
                <a:ea typeface="Aptos" panose="020B0004020202020204" pitchFamily="34" charset="0"/>
                <a:cs typeface="Times New Roman" panose="02020603050405020304" pitchFamily="18" charset="0"/>
              </a:rPr>
              <a:t> (2017)</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a:latin typeface="Arial" panose="020B0604020202020204" pitchFamily="34" charset="0"/>
                <a:cs typeface="Arial" panose="020B0604020202020204" pitchFamily="34" charset="0"/>
              </a:rPr>
              <a:t>(Children and Family Futures, 2017)</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a:latin typeface="Arial" panose="020B0604020202020204" pitchFamily="34" charset="0"/>
                <a:cs typeface="Arial" panose="020B0604020202020204" pitchFamily="34" charset="0"/>
              </a:rPr>
              <a:t>(Children and Family Futures, 2017)</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b="0" i="0">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Children and Family Futures. (2017). </a:t>
            </a:r>
            <a:r>
              <a:rPr lang="en-US" b="0" i="1" u="none" strike="noStrike">
                <a:solidFill>
                  <a:srgbClr val="000000"/>
                </a:solidFill>
                <a:effectLst/>
                <a:latin typeface="Arial" panose="020B0604020202020204" pitchFamily="34" charset="0"/>
                <a:cs typeface="Arial" panose="020B0604020202020204" pitchFamily="34" charset="0"/>
              </a:rPr>
              <a:t>Collaborative values inventory</a:t>
            </a:r>
            <a:r>
              <a:rPr lang="en-US" b="0" i="0" u="none" strike="noStrike">
                <a:solidFill>
                  <a:srgbClr val="000000"/>
                </a:solidFill>
                <a:effectLst/>
                <a:latin typeface="Arial" panose="020B0604020202020204" pitchFamily="34" charset="0"/>
                <a:cs typeface="Arial" panose="020B0604020202020204" pitchFamily="34" charset="0"/>
              </a:rPr>
              <a:t>. </a:t>
            </a:r>
            <a:r>
              <a:rPr lang="fr-FR" b="0" i="0" u="sng" strike="noStrike">
                <a:solidFill>
                  <a:srgbClr val="5351AF"/>
                </a:solidFill>
                <a:effectLst/>
                <a:latin typeface="Arial" panose="020B0604020202020204" pitchFamily="34" charset="0"/>
                <a:cs typeface="Arial" panose="020B0604020202020204" pitchFamily="34" charset="0"/>
                <a:hlinkClick r:id="rId4"/>
              </a:rPr>
              <a:t>http://www.cffutures.org/files/cvi.pdf</a:t>
            </a:r>
            <a:r>
              <a:rPr lang="fr-FR" b="0" i="0" u="none" strike="noStrike">
                <a:solidFill>
                  <a:srgbClr val="000000"/>
                </a:solidFill>
                <a:effectLst/>
                <a:latin typeface="Arial" panose="020B0604020202020204" pitchFamily="34" charset="0"/>
                <a:cs typeface="Arial" panose="020B0604020202020204" pitchFamily="34" charset="0"/>
              </a:rPr>
              <a:t> </a:t>
            </a:r>
            <a:endParaRPr lang="en-US" i="1">
              <a:solidFill>
                <a:srgbClr val="333333"/>
              </a:solidFill>
              <a:latin typeface="Arial" panose="020B060402020202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Great, thank you all for participating in the polling exercise! Let’s now spend some time together reflecting as a large group on these two facilitative prompts listed here…</a:t>
            </a:r>
            <a:endParaRPr lang="en-US" b="1">
              <a:latin typeface="Arial" panose="020B0604020202020204" pitchFamily="34" charset="0"/>
              <a:cs typeface="Arial" panose="020B0604020202020204" pitchFamily="34" charset="0"/>
            </a:endParaRPr>
          </a:p>
          <a:p>
            <a:pPr marL="0" marR="0">
              <a:spcBef>
                <a:spcPts val="0"/>
              </a:spcBef>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 </a:t>
            </a:r>
            <a:endParaRPr lang="en-US" b="1">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panose="020B0604020202020204" pitchFamily="34" charset="0"/>
                <a:cs typeface="Arial" panose="020B0604020202020204" pitchFamily="34" charset="0"/>
              </a:rPr>
              <a:t>How has our understanding of substance use disorders changed over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latin typeface="Arial" panose="020B0604020202020204" pitchFamily="34" charset="0"/>
                <a:cs typeface="Arial" panose="020B0604020202020204" pitchFamily="34" charset="0"/>
              </a:rPr>
              <a:t>How have these advancements shaped or reshaped the values that drive decision-making in our work with children, parents, and families affected by substance use disorders?</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[Possible examples include viewing substance use disorders as a medical disease; and understanding that length of treatment matters and this will vary greatly for each individual and/or substance which has implications for treatment and case plan goals 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This was great, thank you all for participating! Let’s keep all this information in mind as we now move into the more technical discussion about substance use and the brain…</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So, let’s jump in. Dopamine is a neurotransmitter that is released during a pleasurable experience– this can be from literally anything pleasurable from foods, different types of activities, social interactions, etc. Dopamine acts by connecting to our body’s natural reward circuit of the brain associating the experience and related cues as pleasurable thereby reinforcing that the experience will be repeated. Over time, the release of dopamine in the brain starts to produce changes to our neural circuitry responsible for forming the habits that lead us to continue seeking out these same pleasurable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(National Institute on Drug Abuse, 2018)</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(National Institute on Drug Abuse,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Institute on Drug Abuse. (2018). </a:t>
            </a:r>
            <a:r>
              <a:rPr lang="en-US" b="0" i="1">
                <a:solidFill>
                  <a:srgbClr val="000000"/>
                </a:solidFill>
                <a:effectLst/>
                <a:latin typeface="Arial" panose="020B0604020202020204" pitchFamily="34" charset="0"/>
                <a:cs typeface="Arial" panose="020B0604020202020204" pitchFamily="34" charset="0"/>
              </a:rPr>
              <a:t>Drugs, brains, and behavior: The science of addiction</a:t>
            </a:r>
            <a:r>
              <a:rPr lang="en-US" b="0" i="0">
                <a:solidFill>
                  <a:srgbClr val="000000"/>
                </a:solidFill>
                <a:effectLst/>
                <a:latin typeface="Arial" panose="020B0604020202020204" pitchFamily="34" charset="0"/>
                <a:cs typeface="Arial" panose="020B0604020202020204" pitchFamily="34" charset="0"/>
              </a:rPr>
              <a:t>. (NIH Publication No. 18-DA-5605). U.S. Department of Health and Human Services, National Institutes of Health. </a:t>
            </a:r>
            <a:r>
              <a:rPr lang="en-US" b="0" i="0" u="sng" strike="noStrike">
                <a:solidFill>
                  <a:srgbClr val="000000"/>
                </a:solidFill>
                <a:effectLst/>
                <a:latin typeface="Arial" panose="020B0604020202020204" pitchFamily="34" charset="0"/>
                <a:cs typeface="Arial" panose="020B0604020202020204" pitchFamily="34" charset="0"/>
                <a:hlinkClick r:id="rId3"/>
              </a:rPr>
              <a:t>https://www.drugabuse.gov/publications/drugs-brains-behavior-science-addiction/preface</a:t>
            </a:r>
            <a:r>
              <a:rPr lang="en-US" b="0" i="0" u="sng">
                <a:solidFill>
                  <a:srgbClr val="000000"/>
                </a:solidFill>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089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a:latin typeface="Arial" panose="020B060402020202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Now let’s take that same understanding and apply it to repeated use of alcohol or drugs. All substances regardless of type, produce a pleasurable experience or as we now know, a surge of the neurotransmitter, dopamine. Think of these neurotransmitters as chemical messengers between nerve cells in the area of the brain responsible for our judgment, decision-making, learning, and behavior. As substance use increases, so do changes in our neural circuitry. We’ve already touched on how dopamine affects our brain’s natural reward system through positive reinforcement, creation of habits, and seeking out the same pleasurable experience—in this case the euphoric high from the substance.</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What we haven’t talked about is that changes in neural circuitry from substance use also simultaneously alter sensitivity to dopamine levels causing a reduced or less euphoric high—a process recognized as tolerance. This, as we know, can often lead to individuals using more of the same substance or introducing other substances to achieve or re-experience that initial state of euphoria. Other changes to neural circuitry include the area of the brain responsible for our stress response—the amygdala. Separate from tolerance, repeated use of substances can result in heightened emotional and physical distress when not actively using the substance—a process recognized as withdrawal. As the level of severity of substance use increases so does the severity of withdrawal symptoms which can further exacerbate patterns of use as the motivation has evolved beyond just the euphoric high and becomes also about escaping the physical and psychological effects of withdrawal. </a:t>
            </a:r>
            <a:r>
              <a:rPr lang="en-US" i="0">
                <a:latin typeface="Arial" panose="020B0604020202020204" pitchFamily="34" charset="0"/>
                <a:cs typeface="Arial" panose="020B0604020202020204" pitchFamily="34" charset="0"/>
              </a:rPr>
              <a:t>We’ll cover all this more in detail in additional modules within this toolkit, but for now let’s turn our attention to a brief animated video explaining why drugs are so hard to quit. </a:t>
            </a:r>
          </a:p>
          <a:p>
            <a:pPr marL="0" marR="0">
              <a:lnSpc>
                <a:spcPct val="107000"/>
              </a:lnSpc>
              <a:spcBef>
                <a:spcPts val="0"/>
              </a:spcBef>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i="0">
                <a:latin typeface="Arial" panose="020B0604020202020204" pitchFamily="34" charset="0"/>
                <a:cs typeface="Arial" panose="020B0604020202020204" pitchFamily="34" charset="0"/>
              </a:rPr>
              <a:t>(National Institute on Drug Abuse, 2018)</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(National Institute on Drug Abuse,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Institute on Drug Abuse. (2018). </a:t>
            </a:r>
            <a:r>
              <a:rPr lang="en-US" b="0" i="1">
                <a:solidFill>
                  <a:srgbClr val="000000"/>
                </a:solidFill>
                <a:effectLst/>
                <a:latin typeface="Arial" panose="020B0604020202020204" pitchFamily="34" charset="0"/>
                <a:cs typeface="Arial" panose="020B0604020202020204" pitchFamily="34" charset="0"/>
              </a:rPr>
              <a:t>Drugs, brains, and behavior: The science of addiction</a:t>
            </a:r>
            <a:r>
              <a:rPr lang="en-US" b="0" i="0">
                <a:solidFill>
                  <a:srgbClr val="000000"/>
                </a:solidFill>
                <a:effectLst/>
                <a:latin typeface="Arial" panose="020B0604020202020204" pitchFamily="34" charset="0"/>
                <a:cs typeface="Arial" panose="020B0604020202020204" pitchFamily="34" charset="0"/>
              </a:rPr>
              <a:t>. (NIH Publication No. 18-DA-5605). U.S. Department of Health and Human Services, National Institutes of Health. </a:t>
            </a:r>
            <a:r>
              <a:rPr lang="en-US" b="0" i="0" u="sng" strike="noStrike">
                <a:solidFill>
                  <a:srgbClr val="000000"/>
                </a:solidFill>
                <a:effectLst/>
                <a:latin typeface="Arial" panose="020B0604020202020204" pitchFamily="34" charset="0"/>
                <a:cs typeface="Arial" panose="020B0604020202020204" pitchFamily="34" charset="0"/>
                <a:hlinkClick r:id="rId3"/>
              </a:rPr>
              <a:t>https://www.drugabuse.gov/publications/drugs-brains-behavior-science-addiction/preface</a:t>
            </a:r>
            <a:r>
              <a:rPr lang="en-US" b="0" i="0" u="none">
                <a:solidFill>
                  <a:srgbClr val="000000"/>
                </a:solidFill>
                <a:effectLst/>
                <a:latin typeface="Arial" panose="020B0604020202020204" pitchFamily="34" charset="0"/>
                <a:cs typeface="Arial" panose="020B0604020202020204" pitchFamily="34" charset="0"/>
              </a:rPr>
              <a:t> </a:t>
            </a:r>
            <a:endParaRPr lang="en-US" u="none">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4A6E2-1780-4924-9497-DF7877FC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09519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84386"/>
            <a:ext cx="5486400" cy="3600450"/>
          </a:xfrm>
        </p:spPr>
        <p:txBody>
          <a:bodyPr/>
          <a:lstStyle/>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Facilitator Notes: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4-minute animated video by NIDA. Proceed with facilitating a large group discussion using the following prompts: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b="1" kern="100">
                <a:effectLst/>
                <a:latin typeface="Arial" panose="020B0604020202020204" pitchFamily="34" charset="0"/>
                <a:ea typeface="Calibri" panose="020F0502020204030204" pitchFamily="34" charset="0"/>
                <a:cs typeface="Arial" panose="020B0604020202020204" pitchFamily="34" charset="0"/>
              </a:rPr>
              <a:t>Prompts for Participants: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Any initial reactions to the animated video?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Did it help improve your understanding of substance use disorders? If so, in what ways exactly?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How can these advancements about the brain including changes to neural circuitry, and psychological and physical effects begin to challenge or reshape common views and beliefs about substance use disorders?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What about the part that states return to use is not uncommon– is our current child welfare service delivery model designed to acknowledge and support this common reality of long-term recovery?</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Video Source: </a:t>
            </a:r>
          </a:p>
          <a:p>
            <a:pPr marL="0" marR="0">
              <a:lnSpc>
                <a:spcPct val="107000"/>
              </a:lnSpc>
              <a:spcBef>
                <a:spcPts val="0"/>
              </a:spcBef>
              <a:spcAft>
                <a:spcPts val="0"/>
              </a:spcAft>
            </a:pPr>
            <a:endParaRPr lang="en-US"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Institute on Drug Abuse (NIDA)</a:t>
            </a:r>
          </a:p>
        </p:txBody>
      </p:sp>
      <p:sp>
        <p:nvSpPr>
          <p:cNvPr id="4" name="Slide Number Placeholder 3"/>
          <p:cNvSpPr>
            <a:spLocks noGrp="1"/>
          </p:cNvSpPr>
          <p:nvPr>
            <p:ph type="sldNum" sz="quarter" idx="5"/>
          </p:nvPr>
        </p:nvSpPr>
        <p:spPr/>
        <p:txBody>
          <a:bodyPr/>
          <a:lstStyle/>
          <a:p>
            <a:fld id="{13C76930-8B51-7E46-B626-25E9D8E8494C}" type="slidenum">
              <a:rPr lang="en-US" smtClean="0"/>
              <a:t>16</a:t>
            </a:fld>
            <a:endParaRPr lang="en-US"/>
          </a:p>
        </p:txBody>
      </p:sp>
    </p:spTree>
    <p:extLst>
      <p:ext uri="{BB962C8B-B14F-4D97-AF65-F5344CB8AC3E}">
        <p14:creationId xmlns:p14="http://schemas.microsoft.com/office/powerpoint/2010/main" val="3813824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That was a great discussion. Let’s now segue into a broad-level overview of early intervention, treatment, and management of substance use disorders.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prstClr val="black"/>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prstClr val="black"/>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F4263"/>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Arial"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50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On the slide, we have a helpful visual outlining the critical points of intervention that lead to access and utilization of substance use disorder treatment services. It’s a process—so let’s break it down together!</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r>
              <a:rPr lang="en-US" kern="10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a:t>
            </a:r>
            <a:r>
              <a:rPr lang="en-US" i="1" kern="100">
                <a:effectLst/>
                <a:latin typeface="Aptos" panose="020B0004020202020204" pitchFamily="34" charset="0"/>
                <a:ea typeface="Aptos" panose="020B0004020202020204" pitchFamily="34" charset="0"/>
                <a:cs typeface="Times New Roman" panose="02020603050405020304" pitchFamily="18" charset="0"/>
              </a:rPr>
              <a:t> </a:t>
            </a:r>
            <a:r>
              <a:rPr lang="en-US" i="1"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Building Collaborative Capacity Series—Module 5: Frontline Collaborative Efforts: Developing Screening Protocols to Identify Parental Substance Use Disorders and Related Child and Family Needs</a:t>
            </a:r>
            <a:r>
              <a:rPr lang="en-US" i="1"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US" kern="100">
                <a:effectLst/>
                <a:latin typeface="Aptos" panose="020B0004020202020204" pitchFamily="34" charset="0"/>
                <a:ea typeface="Aptos" panose="020B0004020202020204" pitchFamily="34" charset="0"/>
                <a:cs typeface="Times New Roman" panose="02020603050405020304" pitchFamily="18" charset="0"/>
              </a:rPr>
              <a:t>(updated 2022)</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(Addiction Policy Forum, 2022)</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i="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Addiction Policy Forum (2022). </a:t>
            </a:r>
            <a:r>
              <a:rPr lang="en-US" b="0" i="1" u="none" strike="noStrike">
                <a:solidFill>
                  <a:srgbClr val="000000"/>
                </a:solidFill>
                <a:effectLst/>
                <a:latin typeface="Arial" panose="020B0604020202020204" pitchFamily="34" charset="0"/>
                <a:cs typeface="Arial" panose="020B0604020202020204" pitchFamily="34" charset="0"/>
              </a:rPr>
              <a:t>DSM-5 criteria for addiction simplified. </a:t>
            </a:r>
            <a:r>
              <a:rPr lang="en-US" b="0" i="0" u="sng" strike="noStrike">
                <a:solidFill>
                  <a:srgbClr val="5351AF"/>
                </a:solidFill>
                <a:effectLst/>
                <a:latin typeface="Arial" panose="020B0604020202020204" pitchFamily="34" charset="0"/>
                <a:cs typeface="Arial" panose="020B0604020202020204" pitchFamily="34" charset="0"/>
                <a:hlinkClick r:id="rId4"/>
              </a:rPr>
              <a:t>https://www.addictionpolicy.org/post/dsm-5-facts-and-figures</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18</a:t>
            </a:fld>
            <a:endParaRPr lang="en-US"/>
          </a:p>
        </p:txBody>
      </p:sp>
    </p:spTree>
    <p:extLst>
      <p:ext uri="{BB962C8B-B14F-4D97-AF65-F5344CB8AC3E}">
        <p14:creationId xmlns:p14="http://schemas.microsoft.com/office/powerpoint/2010/main" val="1847113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Let’s first start by learning about the substance use continuum of care—a comprehensive array of health services to support an individual’s wellness needs. For substance use, this often includes any combination of prevention, early intervention, treatment, and recovery support strategies. This specific continuum referenced here is adapted from the surgeon general’s report on alcohol, drugs, and health.</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a:effectLst/>
                <a:latin typeface="Arial" panose="020B0604020202020204" pitchFamily="34" charset="0"/>
                <a:ea typeface="Calibri" panose="020F0502020204030204" pitchFamily="34" charset="0"/>
                <a:cs typeface="Arial" panose="020B0604020202020204" pitchFamily="34" charset="0"/>
              </a:rPr>
              <a:t>Enhancing Health</a:t>
            </a:r>
            <a:r>
              <a:rPr lang="en-US">
                <a:effectLst/>
                <a:latin typeface="Arial" panose="020B0604020202020204" pitchFamily="34" charset="0"/>
                <a:ea typeface="Calibri" panose="020F0502020204030204" pitchFamily="34" charset="0"/>
                <a:cs typeface="Arial" panose="020B0604020202020204" pitchFamily="34" charset="0"/>
              </a:rPr>
              <a:t> captures efforts at raising awareness through health communications and promoting availability of healthcare services. </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a:effectLst/>
                <a:latin typeface="Arial" panose="020B0604020202020204" pitchFamily="34" charset="0"/>
                <a:ea typeface="Calibri" panose="020F0502020204030204" pitchFamily="34" charset="0"/>
                <a:cs typeface="Arial" panose="020B0604020202020204" pitchFamily="34" charset="0"/>
              </a:rPr>
              <a:t>Primary Prevention</a:t>
            </a:r>
            <a:r>
              <a:rPr lang="en-US">
                <a:effectLst/>
                <a:latin typeface="Arial" panose="020B0604020202020204" pitchFamily="34" charset="0"/>
                <a:ea typeface="Calibri" panose="020F0502020204030204" pitchFamily="34" charset="0"/>
                <a:cs typeface="Arial" panose="020B0604020202020204" pitchFamily="34" charset="0"/>
              </a:rPr>
              <a:t> includes efforts to mitigate risk factors for substance use through various evidence-based programs, resources, or strategies.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a:effectLst/>
                <a:latin typeface="Arial" panose="020B0604020202020204" pitchFamily="34" charset="0"/>
                <a:ea typeface="Calibri" panose="020F0502020204030204" pitchFamily="34" charset="0"/>
                <a:cs typeface="Arial" panose="020B0604020202020204" pitchFamily="34" charset="0"/>
              </a:rPr>
              <a:t>Early Intervention</a:t>
            </a:r>
            <a:r>
              <a:rPr lang="en-US">
                <a:effectLst/>
                <a:latin typeface="Arial" panose="020B0604020202020204" pitchFamily="34" charset="0"/>
                <a:ea typeface="Calibri" panose="020F0502020204030204" pitchFamily="34" charset="0"/>
                <a:cs typeface="Arial" panose="020B0604020202020204" pitchFamily="34" charset="0"/>
              </a:rPr>
              <a:t> includes services designed for screening and assessment for substance use disorders including brief intervention strategies when indicated.</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a:effectLst/>
                <a:latin typeface="Arial" panose="020B0604020202020204" pitchFamily="34" charset="0"/>
                <a:ea typeface="Calibri" panose="020F0502020204030204" pitchFamily="34" charset="0"/>
                <a:cs typeface="Arial" panose="020B0604020202020204" pitchFamily="34" charset="0"/>
              </a:rPr>
              <a:t>Treatment</a:t>
            </a:r>
            <a:r>
              <a:rPr lang="en-US">
                <a:effectLst/>
                <a:latin typeface="Arial" panose="020B0604020202020204" pitchFamily="34" charset="0"/>
                <a:ea typeface="Calibri" panose="020F0502020204030204" pitchFamily="34" charset="0"/>
                <a:cs typeface="Arial" panose="020B0604020202020204" pitchFamily="34" charset="0"/>
              </a:rPr>
              <a:t> includes interventions through use of pharmacotherapy, counseling, and other adjunct services to support an individual’s health, mental health, and recovery goals.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And lastly, </a:t>
            </a:r>
            <a:r>
              <a:rPr lang="en-US" u="sng">
                <a:effectLst/>
                <a:latin typeface="Arial" panose="020B0604020202020204" pitchFamily="34" charset="0"/>
                <a:ea typeface="Calibri" panose="020F0502020204030204" pitchFamily="34" charset="0"/>
                <a:cs typeface="Arial" panose="020B0604020202020204" pitchFamily="34" charset="0"/>
              </a:rPr>
              <a:t>recovery support</a:t>
            </a:r>
            <a:r>
              <a:rPr lang="en-US">
                <a:effectLst/>
                <a:latin typeface="Arial" panose="020B0604020202020204" pitchFamily="34" charset="0"/>
                <a:ea typeface="Calibri" panose="020F0502020204030204" pitchFamily="34" charset="0"/>
                <a:cs typeface="Arial" panose="020B0604020202020204" pitchFamily="34" charset="0"/>
              </a:rPr>
              <a:t> aims to reduce barriers and increase access to a full range of services that help facilitate an individual’s long-term recovery.</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Now that we have a better understanding of the full substance use continuum of care, let’s circle back and dive a little deeper into some notable early intervention strategies.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(U.S. Department of Health and Human Services, 2018)</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(U.S. Department of Health and Human Services, 2018)</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a:solidFill>
                  <a:srgbClr val="333333"/>
                </a:solidFill>
                <a:effectLst/>
                <a:latin typeface="Arial" panose="020B0604020202020204" pitchFamily="34" charset="0"/>
                <a:cs typeface="Arial" panose="020B0604020202020204" pitchFamily="34" charset="0"/>
              </a:rPr>
              <a:t>U.S. Department of Health and Human Services, Office of the Surgeon General. (2018). Facing addiction in America: The surgeon general’s report on alcohol, drugs, and health. </a:t>
            </a:r>
            <a:r>
              <a:rPr lang="en-US" b="0" i="1">
                <a:solidFill>
                  <a:srgbClr val="333333"/>
                </a:solidFill>
                <a:effectLst/>
                <a:latin typeface="Arial" panose="020B0604020202020204" pitchFamily="34" charset="0"/>
                <a:cs typeface="Arial" panose="020B0604020202020204" pitchFamily="34" charset="0"/>
              </a:rPr>
              <a:t>Drug and Alcohol Review APSAD, 37</a:t>
            </a:r>
            <a:r>
              <a:rPr lang="en-US" b="0" i="0">
                <a:solidFill>
                  <a:srgbClr val="333333"/>
                </a:solidFill>
                <a:effectLst/>
                <a:latin typeface="Arial" panose="020B0604020202020204" pitchFamily="34" charset="0"/>
                <a:cs typeface="Arial" panose="020B0604020202020204" pitchFamily="34" charset="0"/>
              </a:rPr>
              <a:t>(2), 283-284. </a:t>
            </a:r>
            <a:r>
              <a:rPr lang="en-US" b="0" i="0">
                <a:solidFill>
                  <a:srgbClr val="0000EE"/>
                </a:solidFill>
                <a:effectLst/>
                <a:latin typeface="Arial" panose="020B0604020202020204" pitchFamily="34" charset="0"/>
                <a:cs typeface="Arial" panose="020B0604020202020204" pitchFamily="34" charset="0"/>
                <a:hlinkClick r:id="rId3" tooltip="https://doi.org/10.1111/dar.12580"/>
              </a:rPr>
              <a:t>https://doi.org/10.1111/dar.12580</a:t>
            </a:r>
            <a:r>
              <a:rPr lang="en-US" b="0" i="0">
                <a:solidFill>
                  <a:srgbClr val="333333"/>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42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Before we begin, we have an acknowledgement slide to go over. The contents of this training toolkit, including today’s module, was developed by the National Center on Substance Abuse and Child Welfare– an initiative of the U.S. Department of Health and Human Services that is co-funded by the Children’s Bureau, Administration for Children and Families, and the Substance Abuse and Mental Health Services Administration.</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Screening, Brief Intervention, and Referral to Treatment (or SBIRT) is a recognized evidence-based practice designed to support early identification and treatment for individuals with substance use disorders including those only at risk for misuse. The SBIRT model is made up of three main components—screening, brief intervention, and referral to treatment. </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The screening process is designed to quickly assess for severity of use while simultaneously identifying the most appropriate level of care;</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Brief intervention is then tailored to awareness of substance use and readiness for change; and</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Concludes with a referral to treatment for those individuals necessitating ongoing care for the management of their substance use disorder. </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The SBIRT model is one of the leading public health approaches to screening, early identification, and treatment of substance use disorders—often found adopted by primary care settings, hospital emergency rooms, trauma centers, and other community-based agencies.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latin typeface="Arial" panose="020B0604020202020204" pitchFamily="34" charset="0"/>
                <a:cs typeface="Arial" panose="020B0604020202020204" pitchFamily="34" charset="0"/>
              </a:rPr>
              <a:t>(Substance Abuse and Mental Health Services Administration, 2022)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Abuse and Mental Health Services Administration, 2022)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Substance Abuse and Mental Health Services Administration. (2022). </a:t>
            </a:r>
            <a:r>
              <a:rPr lang="en-US" b="0" i="1" u="none" strike="noStrike">
                <a:solidFill>
                  <a:srgbClr val="000000"/>
                </a:solidFill>
                <a:effectLst/>
                <a:latin typeface="Arial" panose="020B0604020202020204" pitchFamily="34" charset="0"/>
                <a:cs typeface="Arial" panose="020B0604020202020204" pitchFamily="34" charset="0"/>
              </a:rPr>
              <a:t>Screening, Brief Intervention, and Referral to Treatment (SBIRT). </a:t>
            </a:r>
            <a:r>
              <a:rPr lang="en-US" b="0" i="0">
                <a:solidFill>
                  <a:srgbClr val="000000"/>
                </a:solidFill>
                <a:effectLst/>
                <a:latin typeface="Arial" panose="020B0604020202020204" pitchFamily="34" charset="0"/>
                <a:cs typeface="Arial" panose="020B0604020202020204" pitchFamily="34" charset="0"/>
              </a:rPr>
              <a:t>U.S. Department of Health and Human Services.</a:t>
            </a:r>
            <a:r>
              <a:rPr lang="en-US" b="0" i="1"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https://www.samhsa.gov/sbirt</a:t>
            </a:r>
            <a:r>
              <a:rPr lang="en-US" b="0" i="0" u="none" strike="noStrike">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20</a:t>
            </a:fld>
            <a:endParaRPr lang="en-US"/>
          </a:p>
        </p:txBody>
      </p:sp>
    </p:spTree>
    <p:extLst>
      <p:ext uri="{BB962C8B-B14F-4D97-AF65-F5344CB8AC3E}">
        <p14:creationId xmlns:p14="http://schemas.microsoft.com/office/powerpoint/2010/main" val="1545489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Child welfare agencies also play a key role in the screening and early identification of substance use disorders. An integral part of your safety and risk assessment will be determining whether parental substance use is a factor at play. With the help of validated tools, child welfare workers can screen parents and, when indicated, make a referral for a substance use disorder clinical assessment. Let’s quickly review some commonly used tools to support your screening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buNone/>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Referral and Engagement of Families in Services</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(2023)  </a:t>
            </a:r>
          </a:p>
          <a:p>
            <a:pPr marL="0" marR="0">
              <a:buNone/>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effectLst/>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 </a:t>
            </a:r>
          </a:p>
          <a:p>
            <a:endParaRPr lang="en-US">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21</a:t>
            </a:fld>
            <a:endParaRPr lang="en-US"/>
          </a:p>
        </p:txBody>
      </p:sp>
    </p:spTree>
    <p:extLst>
      <p:ext uri="{BB962C8B-B14F-4D97-AF65-F5344CB8AC3E}">
        <p14:creationId xmlns:p14="http://schemas.microsoft.com/office/powerpoint/2010/main" val="3925322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8EEE-2AFD-FAD4-4730-33530FD2F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C08F6-845F-36CD-EC16-9D7F58EFA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43104-CD74-85F4-4E79-8202BA933E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Facilitator Script:</a:t>
            </a:r>
          </a:p>
          <a:p>
            <a:endParaRPr lang="en-US">
              <a:latin typeface="Arial" panose="020B0604020202020204" pitchFamily="34" charset="0"/>
              <a:cs typeface="Arial" panose="020B0604020202020204" pitchFamily="34" charset="0"/>
            </a:endParaRPr>
          </a:p>
          <a:p>
            <a:r>
              <a:rPr lang="en-US">
                <a:latin typeface="Arial"/>
                <a:cs typeface="Arial"/>
              </a:rPr>
              <a:t>Displayed are three options for validated screening tools.</a:t>
            </a:r>
          </a:p>
          <a:p>
            <a:endParaRPr lang="en-US">
              <a:latin typeface="Arial" panose="020B0604020202020204" pitchFamily="34" charset="0"/>
              <a:cs typeface="Arial" panose="020B0604020202020204" pitchFamily="34" charset="0"/>
            </a:endParaRPr>
          </a:p>
          <a:p>
            <a:r>
              <a:rPr lang="en-US">
                <a:latin typeface="Arial"/>
                <a:cs typeface="Arial"/>
              </a:rPr>
              <a:t>The CAGE-AID is an adaptation of the original tool designed to screen for alcohol use—AID stands for adapted to include drug use. The tool comprises of four standardized questions scored by a point system for yes or no responses. A score of 2 or more indicates a need for clinical assessment (though a score of 1 or more is encouraged to cast a wider net allowing for prevention and early intervention services). </a:t>
            </a:r>
          </a:p>
          <a:p>
            <a:endParaRPr lang="en-US">
              <a:latin typeface="Arial" panose="020B0604020202020204" pitchFamily="34" charset="0"/>
              <a:cs typeface="Arial" panose="020B0604020202020204" pitchFamily="34" charset="0"/>
            </a:endParaRPr>
          </a:p>
          <a:p>
            <a:r>
              <a:rPr lang="en-US">
                <a:latin typeface="Arial"/>
                <a:cs typeface="Arial"/>
              </a:rPr>
              <a:t>The GAIN-SS stands for the Global Appraisal of Individual Needs—Short Screener. This version of the tool is designed to take only 5 minutes and can identify the need for further assessment of substance use or mental disorders. </a:t>
            </a:r>
          </a:p>
          <a:p>
            <a:endParaRPr lang="en-US">
              <a:latin typeface="Arial" panose="020B0604020202020204" pitchFamily="34" charset="0"/>
              <a:cs typeface="Arial" panose="020B0604020202020204" pitchFamily="34" charset="0"/>
            </a:endParaRPr>
          </a:p>
          <a:p>
            <a:r>
              <a:rPr lang="en-US">
                <a:latin typeface="Arial"/>
                <a:cs typeface="Arial"/>
              </a:rPr>
              <a:t>The UNCOPE screening tool consists of six standardized questions scored by a positive response system (yes equaling positive) with two or more positive responses indicating a need for clinical assessment. </a:t>
            </a:r>
          </a:p>
          <a:p>
            <a:endParaRPr lang="en-US">
              <a:latin typeface="Arial" panose="020B0604020202020204" pitchFamily="34" charset="0"/>
              <a:cs typeface="Arial" panose="020B0604020202020204" pitchFamily="34" charset="0"/>
            </a:endParaRPr>
          </a:p>
          <a:p>
            <a:r>
              <a:rPr lang="en-US">
                <a:latin typeface="Arial"/>
                <a:cs typeface="Arial"/>
              </a:rPr>
              <a:t>These are just three commonly used tools, but there are many to choose from. Let’s now turn our attention to a 14-minute animated video modeling use of the UNCOPE with child welfare-involved families. </a:t>
            </a:r>
          </a:p>
          <a:p>
            <a:endParaRPr lang="en-US">
              <a:latin typeface="Arial" panose="020B0604020202020204" pitchFamily="34" charset="0"/>
              <a:cs typeface="Arial" panose="020B0604020202020204" pitchFamily="34" charset="0"/>
            </a:endParaRPr>
          </a:p>
          <a:p>
            <a:pPr lvl="0"/>
            <a:r>
              <a:rPr lang="en-US" b="0" u="sng">
                <a:latin typeface="Arial"/>
                <a:cs typeface="Arial"/>
              </a:rPr>
              <a:t>Additional Resources:</a:t>
            </a:r>
          </a:p>
          <a:p>
            <a:pPr lvl="0"/>
            <a:endParaRPr lang="en-US" b="0">
              <a:latin typeface="Arial" panose="020B06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Screening for Substance Use in Child Welfare Using the UNCOPE Video</a:t>
            </a:r>
            <a:r>
              <a:rPr lang="en-US" kern="100">
                <a:effectLst/>
                <a:latin typeface="Arial" panose="020B0604020202020204" pitchFamily="34" charset="0"/>
                <a:ea typeface="Aptos" panose="020B0004020202020204" pitchFamily="34" charset="0"/>
                <a:cs typeface="Arial" panose="020B0604020202020204" pitchFamily="34" charset="0"/>
              </a:rPr>
              <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a:cs typeface="Arial"/>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a:cs typeface="Arial"/>
              </a:rPr>
              <a:t>N/A</a:t>
            </a:r>
            <a:endParaRPr lang="en-US" b="0" i="0">
              <a:solidFill>
                <a:schemeClr val="tx1"/>
              </a:solidFill>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a:cs typeface="Arial"/>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a:cs typeface="Arial"/>
              </a:rPr>
              <a:t>(American Society of Addiction Medicine, 2023)</a:t>
            </a:r>
            <a:endParaRPr lang="en-US" b="0" i="0" u="none" strike="noStrike">
              <a:solidFill>
                <a:srgbClr val="000000"/>
              </a:solidFill>
              <a:effectLst/>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a:ea typeface="+mn-lt"/>
                <a:cs typeface="Arial"/>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228600" marR="0" indent="-228600">
              <a:lnSpc>
                <a:spcPct val="107000"/>
              </a:lnSpc>
              <a:spcBef>
                <a:spcPts val="1000"/>
              </a:spcBef>
              <a:spcAft>
                <a:spcPts val="0"/>
              </a:spcAft>
              <a:tabLst>
                <a:tab pos="457200" algn="l"/>
              </a:tabLst>
            </a:pPr>
            <a:r>
              <a:rPr lang="en-US" sz="1200">
                <a:solidFill>
                  <a:srgbClr val="000000"/>
                </a:solidFill>
                <a:effectLst/>
                <a:ea typeface="Arial" panose="020B0604020202020204" pitchFamily="34" charset="0"/>
                <a:cs typeface="Times New Roman" panose="02020603050405020304" pitchFamily="18" charset="0"/>
              </a:rPr>
              <a:t>American Society of Addiction Medicine. (2023). </a:t>
            </a:r>
            <a:r>
              <a:rPr lang="en-US" sz="1200" i="1">
                <a:solidFill>
                  <a:srgbClr val="000000"/>
                </a:solidFill>
                <a:effectLst/>
                <a:ea typeface="Arial" panose="020B0604020202020204" pitchFamily="34" charset="0"/>
                <a:cs typeface="Times New Roman" panose="02020603050405020304" pitchFamily="18" charset="0"/>
              </a:rPr>
              <a:t>About the ASAM criteria.</a:t>
            </a:r>
            <a:r>
              <a:rPr lang="en-US" sz="1200">
                <a:solidFill>
                  <a:srgbClr val="000000"/>
                </a:solidFill>
                <a:effectLst/>
                <a:ea typeface="Arial" panose="020B0604020202020204" pitchFamily="34" charset="0"/>
                <a:cs typeface="Times New Roman" panose="02020603050405020304" pitchFamily="18" charset="0"/>
              </a:rPr>
              <a:t> </a:t>
            </a:r>
            <a:r>
              <a:rPr lang="en-US" sz="1200" u="sng">
                <a:solidFill>
                  <a:srgbClr val="0563C1"/>
                </a:solidFill>
                <a:effectLst/>
                <a:ea typeface="Arial" panose="020B0604020202020204" pitchFamily="34" charset="0"/>
                <a:cs typeface="Times New Roman" panose="02020603050405020304" pitchFamily="18" charset="0"/>
                <a:hlinkClick r:id="rId4"/>
              </a:rPr>
              <a:t>https://www.asam.org/asam-criteria/about-the-asam-criteria</a:t>
            </a:r>
            <a:endParaRPr lang="en-US" sz="1200" u="sng">
              <a:solidFill>
                <a:srgbClr val="0563C1"/>
              </a:solidFill>
              <a:effectLst/>
              <a:ea typeface="Arial" panose="020B0604020202020204" pitchFamily="34" charset="0"/>
              <a:cs typeface="Times New Roman" panose="02020603050405020304" pitchFamily="18"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26A705-7AA1-93BE-26A2-765F8E7D5ADA}"/>
              </a:ext>
            </a:extLst>
          </p:cNvPr>
          <p:cNvSpPr>
            <a:spLocks noGrp="1"/>
          </p:cNvSpPr>
          <p:nvPr>
            <p:ph type="sldNum" sz="quarter" idx="5"/>
          </p:nvPr>
        </p:nvSpPr>
        <p:spPr/>
        <p:txBody>
          <a:bodyPr/>
          <a:lstStyle/>
          <a:p>
            <a:fld id="{2E1BCB87-4CC9-4D37-BDC3-E8A0FA5D025D}" type="slidenum">
              <a:rPr lang="en-US" smtClean="0"/>
              <a:pPr/>
              <a:t>22</a:t>
            </a:fld>
            <a:endParaRPr lang="en-US"/>
          </a:p>
        </p:txBody>
      </p:sp>
    </p:spTree>
    <p:extLst>
      <p:ext uri="{BB962C8B-B14F-4D97-AF65-F5344CB8AC3E}">
        <p14:creationId xmlns:p14="http://schemas.microsoft.com/office/powerpoint/2010/main" val="390264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Facilitator Notes: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14-minute animated video by the National Center on Substance Abuse and Child Welfare. Proceed with facilitating a large group discussion using the following prompts: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b="1" kern="100">
                <a:effectLst/>
                <a:latin typeface="Arial" panose="020B0604020202020204" pitchFamily="34" charset="0"/>
                <a:ea typeface="Calibri" panose="020F0502020204030204" pitchFamily="34" charset="0"/>
                <a:cs typeface="Arial" panose="020B0604020202020204" pitchFamily="34" charset="0"/>
              </a:rPr>
              <a:t>Prompts for Participants: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Any initial reactions to the animated video?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Did it help improve your understanding or practical use of the UNCOPE screening tool? If so, in what ways exactly?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b="1" kern="100">
                <a:effectLst/>
                <a:latin typeface="Arial" panose="020B0604020202020204" pitchFamily="34" charset="0"/>
                <a:ea typeface="Calibri" panose="020F0502020204030204" pitchFamily="34" charset="0"/>
                <a:cs typeface="Arial" panose="020B0604020202020204" pitchFamily="34" charset="0"/>
              </a:rPr>
              <a:t>Now that we have covered a few options for validated screening tools, let’s hear from you about which tools your agency is using to screen for substance use.</a:t>
            </a:r>
          </a:p>
          <a:p>
            <a:pPr marL="0" marR="0" lvl="0" indent="0">
              <a:lnSpc>
                <a:spcPct val="107000"/>
              </a:lnSpc>
              <a:spcBef>
                <a:spcPts val="0"/>
              </a:spcBef>
              <a:spcAft>
                <a:spcPts val="0"/>
              </a:spcAft>
              <a:buFont typeface="Arial" panose="020B0604020202020204" pitchFamily="34" charset="0"/>
              <a:buNone/>
              <a:tabLst>
                <a:tab pos="45720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Thank you all for sharing…this is the perfect segue to our next topic on referral and assessment.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Video Source: </a:t>
            </a:r>
          </a:p>
          <a:p>
            <a:pPr marL="0" marR="0">
              <a:lnSpc>
                <a:spcPct val="107000"/>
              </a:lnSpc>
              <a:spcBef>
                <a:spcPts val="0"/>
              </a:spcBef>
              <a:spcAft>
                <a:spcPts val="0"/>
              </a:spcAft>
            </a:pPr>
            <a:endParaRPr lang="en-US"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Center </a:t>
            </a:r>
            <a:r>
              <a:rPr lang="en-US" kern="100">
                <a:latin typeface="Arial" panose="020B0604020202020204" pitchFamily="34" charset="0"/>
                <a:ea typeface="Calibri" panose="020F0502020204030204" pitchFamily="34" charset="0"/>
                <a:cs typeface="Arial" panose="020B0604020202020204" pitchFamily="34" charset="0"/>
              </a:rPr>
              <a:t>on</a:t>
            </a:r>
            <a:r>
              <a:rPr lang="en-US" kern="100">
                <a:effectLst/>
                <a:latin typeface="Arial" panose="020B0604020202020204" pitchFamily="34" charset="0"/>
                <a:ea typeface="Calibri" panose="020F0502020204030204" pitchFamily="34" charset="0"/>
                <a:cs typeface="Arial" panose="020B0604020202020204" pitchFamily="34" charset="0"/>
              </a:rPr>
              <a:t> Substance Abuse and Child Welfare (NCSACW)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0093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after screening your next point of intervention will be ensuring timely referral for substance use disorder clinical assessments for all indicated screens. Your knowledge of community providers who are trained and qualified to conduct these specialized assessments will also help ensure that parents will receive appropriate and high-quality substance use disorder treatment services. Let’s examine more closely what this next point of intervention entails…</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N/A</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p:txBody>
      </p:sp>
      <p:sp>
        <p:nvSpPr>
          <p:cNvPr id="4" name="Slide Number Placeholder 3"/>
          <p:cNvSpPr>
            <a:spLocks noGrp="1"/>
          </p:cNvSpPr>
          <p:nvPr>
            <p:ph type="sldNum" sz="quarter" idx="5"/>
          </p:nvPr>
        </p:nvSpPr>
        <p:spPr/>
        <p:txBody>
          <a:bodyPr/>
          <a:lstStyle/>
          <a:p>
            <a:fld id="{2E1BCB87-4CC9-4D37-BDC3-E8A0FA5D025D}" type="slidenum">
              <a:rPr lang="en-US" smtClean="0"/>
              <a:pPr/>
              <a:t>24</a:t>
            </a:fld>
            <a:endParaRPr lang="en-US"/>
          </a:p>
        </p:txBody>
      </p:sp>
    </p:spTree>
    <p:extLst>
      <p:ext uri="{BB962C8B-B14F-4D97-AF65-F5344CB8AC3E}">
        <p14:creationId xmlns:p14="http://schemas.microsoft.com/office/powerpoint/2010/main" val="2188187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Use of The ASAM Criteria reinforces a future where there is no wrong door for accessing substance use and co-occurring disorder treatment—the idea being that no matter where consumers reach out for support, they will have access to the same standardized multidimensional assessment allowing for a determination of the most appropriate—with emphasis on the least intensive yet safe and effective—level of care tailored to their individual needs.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The first of the core components of The ASAM Criteria is the level of care assessment—a standardized assessment tool guiding practitioners through a series of dimensions and subdimensions aimed at identifying individualized treatment and service planning needs. Practitioners then apply the assessment findings to the dimensional admission criteria—a series of decision rules designed to help inform a recommended level of care along the continuum of substance use and co-occurring disorder treatment. This process is relied upon throughout the entirety of the treatment process—as emphasized in this graphic—prompting ongoing assessment of needs allowing for adjustments to treatment plans including changes to placement along the level of care continuum.</a:t>
            </a:r>
          </a:p>
          <a:p>
            <a:pPr marL="0" marR="0">
              <a:lnSpc>
                <a:spcPct val="107000"/>
              </a:lnSpc>
              <a:spcBef>
                <a:spcPts val="0"/>
              </a:spcBef>
            </a:pPr>
            <a:endParaRPr lang="en-US" kern="100">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kern="100">
                <a:effectLst/>
                <a:latin typeface="Arial" panose="020B0604020202020204" pitchFamily="34" charset="0"/>
                <a:ea typeface="Calibri" panose="020F0502020204030204" pitchFamily="34" charset="0"/>
                <a:cs typeface="Arial" panose="020B0604020202020204" pitchFamily="34" charset="0"/>
              </a:rPr>
              <a:t>(American Society of Addiction Medicine, 2023)</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kern="100">
                <a:effectLst/>
                <a:latin typeface="Arial" panose="020B0604020202020204" pitchFamily="34" charset="0"/>
                <a:ea typeface="Calibri" panose="020F0502020204030204" pitchFamily="34" charset="0"/>
                <a:cs typeface="Arial" panose="020B0604020202020204" pitchFamily="34" charset="0"/>
              </a:rPr>
              <a:t>(American Society of Addiction Medicine, 2023)</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kern="100">
                <a:effectLst/>
                <a:latin typeface="Arial" panose="020B0604020202020204" pitchFamily="34" charset="0"/>
                <a:ea typeface="Calibri" panose="020F0502020204030204" pitchFamily="34" charset="0"/>
                <a:cs typeface="Arial" panose="020B0604020202020204" pitchFamily="34" charset="0"/>
              </a:rPr>
              <a:t>American Society of Addiction Medicine. (2023). </a:t>
            </a:r>
            <a:r>
              <a:rPr lang="en-US" i="1" kern="100">
                <a:effectLst/>
                <a:latin typeface="Arial" panose="020B0604020202020204" pitchFamily="34" charset="0"/>
                <a:ea typeface="Calibri" panose="020F0502020204030204" pitchFamily="34" charset="0"/>
                <a:cs typeface="Arial" panose="020B0604020202020204" pitchFamily="34" charset="0"/>
              </a:rPr>
              <a:t>About the ASAM Criteria.</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https://www.asam.org/asam-criteria/about-the-asam-criteria</a:t>
            </a:r>
            <a:endParaRPr lang="en-US"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429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As we just briefly touched on, The ASAM Criteria assessment and reassessment process consists of six dimensions each with clearly defined subdimensions that are used to help inform a level of care recommendation and individualized treatment planning. More specifically, subdimensions listed in bold inform level of care recommendations and initial treatment for immediate needs, whereas all subdimensions—bold and non-bold—are considered for treatment planning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If you are familiar with previous editions of The ASAM Criteria, you’ll notice some changes to the six dimensions—both in titling and ordering. In addition, readiness to change is now integrated into each dimension versus being its own standalone which bumped up Substance Use-Related Risks and Recovery Environment Interactions to dimensions 4 and 5—previously 5 and 6—and now concludes with Person-Centered Considerations. This new dimension is designed for considerations related to barriers to care—including assessment of financial, geographic, social, or environmental conditions that may be limiting access to quality substance use disorder treatment and recovery services—along with considerations to individual patient preferences, as well as any need for motivational enhancements.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(American Society of Addiction Medicine, 2023)</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(American Society of Addiction Medicine, 2023)</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American Society of Addiction Medicine. (2023). </a:t>
            </a:r>
            <a:r>
              <a:rPr lang="en-US" b="0" i="1">
                <a:solidFill>
                  <a:srgbClr val="000000"/>
                </a:solidFill>
                <a:effectLst/>
                <a:latin typeface="Arial" panose="020B0604020202020204" pitchFamily="34" charset="0"/>
                <a:cs typeface="Arial" panose="020B0604020202020204" pitchFamily="34" charset="0"/>
              </a:rPr>
              <a:t>About the ASAM criteria. </a:t>
            </a:r>
            <a:r>
              <a:rPr lang="en-US" b="0" i="0" u="sng" strike="noStrike">
                <a:solidFill>
                  <a:srgbClr val="4472C4"/>
                </a:solidFill>
                <a:effectLst/>
                <a:latin typeface="Arial" panose="020B0604020202020204" pitchFamily="34" charset="0"/>
                <a:cs typeface="Arial" panose="020B0604020202020204" pitchFamily="34" charset="0"/>
                <a:hlinkClick r:id="rId3"/>
              </a:rPr>
              <a:t>https://www.asam.org/asam-criteria/about-the-asam-criteria</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26</a:t>
            </a:fld>
            <a:endParaRPr lang="en-US"/>
          </a:p>
        </p:txBody>
      </p:sp>
    </p:spTree>
    <p:extLst>
      <p:ext uri="{BB962C8B-B14F-4D97-AF65-F5344CB8AC3E}">
        <p14:creationId xmlns:p14="http://schemas.microsoft.com/office/powerpoint/2010/main" val="2943704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Another major part of the clinical assessment process is determining the degree to which an individual is presenting with substance use disorder symptoms. The Diagnostic and Statistical Manual of Mental Disorders, fifth edition text revision commonly referred to as the DSM-V-TR organizes symptoms of substance use disorders into four general categories to help aid in the assessment and diagnostic process. These four categories include:</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indent="-342900">
              <a:lnSpc>
                <a:spcPct val="107000"/>
              </a:lnSpc>
              <a:spcBef>
                <a:spcPts val="0"/>
              </a:spcBef>
              <a:spcAft>
                <a:spcPts val="800"/>
              </a:spcAft>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Impaired Control</a:t>
            </a:r>
            <a:r>
              <a:rPr lang="en-US">
                <a:effectLst/>
                <a:latin typeface="Arial" panose="020B0604020202020204" pitchFamily="34" charset="0"/>
                <a:ea typeface="Calibri" panose="020F0502020204030204" pitchFamily="34" charset="0"/>
                <a:cs typeface="Arial" panose="020B0604020202020204" pitchFamily="34" charset="0"/>
              </a:rPr>
              <a:t> which defines substance use as both using more or more often than intended; it also acknowledges an individual’s desire to cut back or stop use altogether but without success. </a:t>
            </a:r>
          </a:p>
          <a:p>
            <a:pPr marL="342900" marR="0" indent="-342900">
              <a:lnSpc>
                <a:spcPct val="107000"/>
              </a:lnSpc>
              <a:spcBef>
                <a:spcPts val="0"/>
              </a:spcBef>
              <a:spcAft>
                <a:spcPts val="800"/>
              </a:spcAft>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Social Problems</a:t>
            </a:r>
            <a:r>
              <a:rPr lang="en-US">
                <a:effectLst/>
                <a:latin typeface="Arial" panose="020B0604020202020204" pitchFamily="34" charset="0"/>
                <a:ea typeface="Calibri" panose="020F0502020204030204" pitchFamily="34" charset="0"/>
                <a:cs typeface="Arial" panose="020B0604020202020204" pitchFamily="34" charset="0"/>
              </a:rPr>
              <a:t> defines substance use as interfering with daily responsibilities and/or relationships such as school, home, and work. This category also includes when individuals give up on previously enjoyable activities or hobbies in preference for their substance use. </a:t>
            </a:r>
          </a:p>
          <a:p>
            <a:pPr marL="342900" marR="0" indent="-342900">
              <a:lnSpc>
                <a:spcPct val="107000"/>
              </a:lnSpc>
              <a:spcBef>
                <a:spcPts val="0"/>
              </a:spcBef>
              <a:spcAft>
                <a:spcPts val="800"/>
              </a:spcAft>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Risky Use</a:t>
            </a:r>
            <a:r>
              <a:rPr lang="en-US">
                <a:effectLst/>
                <a:latin typeface="Arial" panose="020B0604020202020204" pitchFamily="34" charset="0"/>
                <a:ea typeface="Calibri" panose="020F0502020204030204" pitchFamily="34" charset="0"/>
                <a:cs typeface="Arial" panose="020B0604020202020204" pitchFamily="34" charset="0"/>
              </a:rPr>
              <a:t> represents an individual engaging in behaviors to support their ongoing use despite awareness of known problems, consequences, or increased danger. </a:t>
            </a:r>
          </a:p>
          <a:p>
            <a:pPr marL="342900" marR="0" indent="-342900">
              <a:lnSpc>
                <a:spcPct val="107000"/>
              </a:lnSpc>
              <a:spcBef>
                <a:spcPts val="0"/>
              </a:spcBef>
              <a:buFont typeface="+mj-lt"/>
              <a:buAutoNum type="arabicPeriod"/>
            </a:pPr>
            <a:r>
              <a:rPr lang="en-US" u="sng">
                <a:effectLst/>
                <a:latin typeface="Arial" panose="020B0604020202020204" pitchFamily="34" charset="0"/>
                <a:ea typeface="Calibri" panose="020F0502020204030204" pitchFamily="34" charset="0"/>
                <a:cs typeface="Arial" panose="020B0604020202020204" pitchFamily="34" charset="0"/>
              </a:rPr>
              <a:t>Physical Dependence</a:t>
            </a:r>
            <a:r>
              <a:rPr lang="en-US">
                <a:effectLst/>
                <a:latin typeface="Arial" panose="020B0604020202020204" pitchFamily="34" charset="0"/>
                <a:ea typeface="Calibri" panose="020F0502020204030204" pitchFamily="34" charset="0"/>
                <a:cs typeface="Arial" panose="020B0604020202020204" pitchFamily="34" charset="0"/>
              </a:rPr>
              <a:t> is the need for increased use to achieve the same effect due to the body developing tolerance for the substance. This category also includes the development of withdrawal symptoms that may result in continued patterns of use to relieve the physical and psychological effects of the withdrawal process. </a:t>
            </a:r>
          </a:p>
          <a:p>
            <a:pPr marL="342900" marR="0" indent="-342900">
              <a:lnSpc>
                <a:spcPct val="107000"/>
              </a:lnSpc>
              <a:spcBef>
                <a:spcPts val="0"/>
              </a:spcBef>
              <a:buFont typeface="+mj-lt"/>
              <a:buAutoNum type="arabicPeriod"/>
            </a:pPr>
            <a:endParaRPr lang="en-US">
              <a:effectLst/>
              <a:latin typeface="Arial" panose="020B0604020202020204" pitchFamily="34" charset="0"/>
              <a:ea typeface="Calibri" panose="020F050202020403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(American Psychiatric Association,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American Psychiatric Association. (2023). </a:t>
            </a:r>
            <a:r>
              <a:rPr lang="en-US" b="0" i="1">
                <a:effectLst/>
                <a:latin typeface="Arial" panose="020B0604020202020204" pitchFamily="34" charset="0"/>
                <a:cs typeface="Arial" panose="020B0604020202020204" pitchFamily="34" charset="0"/>
              </a:rPr>
              <a:t>The diagnostic and statistical manual of mental disorders, fifth edition, text revision (DSM-5-TR).</a:t>
            </a:r>
            <a:r>
              <a:rPr lang="en-US" b="0" i="0">
                <a:effectLst/>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American Psychiatric Publishing.</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044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DSM-V-TR also outlines guidance for determining the severity of substance use disorders which is dependent on the number of identified SUD symptoms: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diagnostic specifier of a mild SUD is equivalent to two to three identified symptoms.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diagnostic specifier of a moderate SUD is equivalent to four to five identified symptoms.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Whereas the diagnostic specifier of a severe SUD is equivalent to six or more identified symptoms.</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i="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i="1">
                <a:effectLst/>
                <a:latin typeface="Arial" panose="020B0604020202020204" pitchFamily="34" charset="0"/>
                <a:ea typeface="Calibri" panose="020F0502020204030204" pitchFamily="34" charset="0"/>
                <a:cs typeface="Arial" panose="020B0604020202020204" pitchFamily="34" charset="0"/>
              </a:rPr>
              <a:t>Facilitator Note: </a:t>
            </a:r>
          </a:p>
          <a:p>
            <a:pPr marL="0" marR="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The diagnostic criteria for substance use disorders is defined as a problematic pattern of use leading to clinically significant impairment or distress, as manifested by at least two of the following, occurring at any time in the same 12-month period:</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1.	Substance is often taken in larger amounts or over a longer period than was intended.</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2.	There is a persistent desire or unsuccessful efforts to cut down or control substance use.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3.	A great deal of time is spent in activities necessary to obtain substance, use substance, or recover from its effects.</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4.	Craving, or a strong desire or urge to use the substance. </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5.	Recurrent substance use resulting in a failure to fulfill major role obligations at work, school, or home. </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6.	Continued substance use despite having persistent or recurrent social or interpersonal problems caused or exacerbated by the effects of the substance.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7.	Important social, occupational, or recreational activities are given up or reduced because of substance use.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8.	Recurrent substance use in situations in which it is physically hazardous.</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9.	Substance use is continued despite knowledge of having a persistent or recurrent physical or psychological problem that is likely to have been caused or exacerbated the substance. </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10.	Tolerance, as defined by either of the following:</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A need for markedly increased amounts of the substance to achieve intoxication or desired effect.</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A markedly diminished effect with continued use of the same amount of the substance.</a:t>
            </a:r>
          </a:p>
          <a:p>
            <a:pPr marL="4572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11.	Withdrawal, as manifested by either of the following:</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The characteristic withdrawal syndrome for the substance</a:t>
            </a:r>
          </a:p>
          <a:p>
            <a:pPr marL="914400" marR="0" indent="-228600">
              <a:spcBef>
                <a:spcPts val="600"/>
              </a:spcBef>
            </a:pPr>
            <a:r>
              <a:rPr lang="en-US" i="1">
                <a:effectLst/>
                <a:latin typeface="Arial" panose="020B0604020202020204" pitchFamily="34" charset="0"/>
                <a:ea typeface="Calibri" panose="020F0502020204030204" pitchFamily="34" charset="0"/>
                <a:cs typeface="Arial" panose="020B0604020202020204" pitchFamily="34" charset="0"/>
              </a:rPr>
              <a:t>o	Substance, or a closely related substance, is taken to relieve or avoid withdrawal symptoms. </a:t>
            </a:r>
          </a:p>
          <a:p>
            <a:endParaRPr lang="en-US"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(Addiction Policy Forum, 2022; American Psychiatric Association,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u="none" strike="noStrike">
                <a:solidFill>
                  <a:srgbClr val="000000"/>
                </a:solidFill>
                <a:effectLst/>
                <a:latin typeface="Arial" panose="020B0604020202020204" pitchFamily="34" charset="0"/>
                <a:cs typeface="Arial" panose="020B0604020202020204" pitchFamily="34" charset="0"/>
              </a:rPr>
              <a:t>Addiction Policy Forum. (2022). </a:t>
            </a:r>
            <a:r>
              <a:rPr lang="en-US" b="0" i="1" u="none" strike="noStrike">
                <a:solidFill>
                  <a:srgbClr val="000000"/>
                </a:solidFill>
                <a:effectLst/>
                <a:latin typeface="Arial" panose="020B0604020202020204" pitchFamily="34" charset="0"/>
                <a:cs typeface="Arial" panose="020B0604020202020204" pitchFamily="34" charset="0"/>
              </a:rPr>
              <a:t>DSM-5 criteria for addiction simplified. </a:t>
            </a:r>
            <a:r>
              <a:rPr lang="en-US" b="0" i="0" u="sng" strike="noStrike">
                <a:solidFill>
                  <a:srgbClr val="5351AF"/>
                </a:solidFill>
                <a:effectLst/>
                <a:latin typeface="Arial" panose="020B0604020202020204" pitchFamily="34" charset="0"/>
                <a:cs typeface="Arial" panose="020B0604020202020204" pitchFamily="34" charset="0"/>
                <a:hlinkClick r:id="rId3"/>
              </a:rPr>
              <a:t>https://www.addictionpolicy.org/post/dsm-5-facts-and-figures</a:t>
            </a:r>
            <a:r>
              <a:rPr lang="en-US" b="0" i="0">
                <a:solidFill>
                  <a:srgbClr val="000000"/>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pPr>
              <a:lnSpc>
                <a:spcPct val="100000"/>
              </a:lnSpc>
            </a:pPr>
            <a:r>
              <a:rPr lang="en-US">
                <a:latin typeface="Arial" panose="020B0604020202020204" pitchFamily="34" charset="0"/>
                <a:cs typeface="Arial" panose="020B0604020202020204" pitchFamily="34" charset="0"/>
              </a:rPr>
              <a:t>American Psychiatric Association. (2023). </a:t>
            </a:r>
            <a:r>
              <a:rPr lang="en-US" b="0" i="1">
                <a:effectLst/>
                <a:latin typeface="Arial" panose="020B0604020202020204" pitchFamily="34" charset="0"/>
                <a:cs typeface="Arial" panose="020B0604020202020204" pitchFamily="34" charset="0"/>
              </a:rPr>
              <a:t>The diagnostic and statistical manual of mental disorders, fifth edition, text revision (DSM-5-TR).</a:t>
            </a:r>
            <a:r>
              <a:rPr lang="en-US" b="0" i="0">
                <a:effectLst/>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American Psychiatric Publishing.</a:t>
            </a:r>
          </a:p>
          <a:p>
            <a:pPr marL="0" marR="0">
              <a:lnSpc>
                <a:spcPct val="107000"/>
              </a:lnSpc>
              <a:spcBef>
                <a:spcPts val="0"/>
              </a:spcBef>
              <a:spcAft>
                <a:spcPts val="800"/>
              </a:spcAft>
            </a:pPr>
            <a:endParaRPr lang="en-US" i="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i="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857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effectLst/>
              <a:latin typeface="Arial" panose="020B0604020202020204" pitchFamily="34" charset="0"/>
              <a:cs typeface="Arial" panose="020B0604020202020204" pitchFamily="34" charset="0"/>
            </a:endParaRPr>
          </a:p>
          <a:p>
            <a:pPr marL="0" marR="0">
              <a:spcBef>
                <a:spcPts val="0"/>
              </a:spcBef>
            </a:pPr>
            <a:r>
              <a:rPr lang="en-US">
                <a:effectLst/>
                <a:latin typeface="Arial" panose="020B0604020202020204" pitchFamily="34" charset="0"/>
                <a:ea typeface="Calibri" panose="020F0502020204030204" pitchFamily="34" charset="0"/>
                <a:cs typeface="Arial" panose="020B0604020202020204" pitchFamily="34" charset="0"/>
              </a:rPr>
              <a:t>After completion of the ASAM Criteria level of care assessment, including establishing diagnostic criteria, practitioners then use the information obtained to indicate the most appropriate level of care across the full continuum of substance use and co-occurring disorder treatment services. </a:t>
            </a:r>
          </a:p>
          <a:p>
            <a:pPr marL="0" marR="0">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In this latest edition, The ASAM Criteria continuum of care consists of four broad levels of treatment—Level 1 Outpatient, Level 2 Intensive Outpatient also commonly referred to as IOP, including High Intensity Outpatient or HIOP, Level 3 Residential, and Level 4 Inpatient. This version of the continuum of care also draws our attention to the possible need for a recovery residence—also commonly referred to as sober living experience or SLE—which would be in addition to level 1 and level 2 outpatient treatment services.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Within each of the four treatment levels, decimal numbers are used to notate gradations of intensity—think more intensive and less intensive rather than higher and lower—and include information about the type of care provided. For example, levels with decimals .1 and .5 indicate that treatment is managed by clinical staff and consists of a range of hours dedicated to psychotherapy, counseling and psychoeducational services and supports; whereas levels with decimals .7 indicate that treatment is managed by medical staff where there’s a greater focus on withdrawal management, biomedical, and psychiatric services for stabilization prior to engaging in psychosocial services and supports. </a:t>
            </a:r>
          </a:p>
          <a:p>
            <a:pPr marL="0" marR="0" lvl="0" indent="0" algn="l" defTabSz="914400" rtl="0" eaLnBrk="1" fontAlgn="auto" latinLnBrk="0" hangingPunct="1">
              <a:lnSpc>
                <a:spcPct val="107000"/>
              </a:lnSpc>
              <a:spcBef>
                <a:spcPts val="0"/>
              </a:spcBef>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Lastly, in this latest edition it is important to remember that the continuum of care is not intended to be linear nor always a stepwise progression. For instance, levels 1.5 and 1.7 may represent the point of entry into substance use or co-occurring disorder treatment for persons with a mild SUD, whereas for other persons, it may represent a step-down from a more intensive level of care or represent patient preference due to any combination of readiness for change or change barriers such as employment, childcare, transportation, or finances. </a:t>
            </a:r>
          </a:p>
          <a:p>
            <a:endParaRPr lang="en-US">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(American Society of Addiction Medicine, 2023)</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(American Society of Addiction Medicine,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American Society of Addiction Medicine. (2023). </a:t>
            </a:r>
            <a:r>
              <a:rPr lang="en-US" b="0" i="1" u="none" strike="noStrike">
                <a:solidFill>
                  <a:srgbClr val="000000"/>
                </a:solidFill>
                <a:effectLst/>
                <a:latin typeface="Arial" panose="020B0604020202020204" pitchFamily="34" charset="0"/>
                <a:cs typeface="Arial" panose="020B0604020202020204" pitchFamily="34" charset="0"/>
              </a:rPr>
              <a:t>About the ASAM criteria.</a:t>
            </a:r>
            <a:r>
              <a:rPr lang="en-US" b="0" i="0"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https://www.asam.org/asam-criteria/about-the-asam-criteria</a:t>
            </a:r>
            <a:endParaRPr lang="en-US">
              <a:latin typeface="Arial" panose="020B0604020202020204" pitchFamily="34" charset="0"/>
              <a:cs typeface="Arial" panose="020B0604020202020204" pitchFamily="34" charset="0"/>
            </a:endParaRPr>
          </a:p>
          <a:p>
            <a:pPr marL="0" marR="0">
              <a:spcBef>
                <a:spcPts val="0"/>
              </a:spcBef>
            </a:pPr>
            <a:endParaRPr lang="en-US" i="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29</a:t>
            </a:fld>
            <a:endParaRPr lang="en-US"/>
          </a:p>
        </p:txBody>
      </p:sp>
    </p:spTree>
    <p:extLst>
      <p:ext uri="{BB962C8B-B14F-4D97-AF65-F5344CB8AC3E}">
        <p14:creationId xmlns:p14="http://schemas.microsoft.com/office/powerpoint/2010/main" val="11542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goal of module 2 is to increase knowledge and understanding about substance use, treatment, and recovery. Child welfare workers will learn about substances and their effects; the relationship between the brain and substance use disorders; the substance use disorder continuum of care with knowledge of screening, referral, and assessment practices; knowledge of diagnostic criteria for substance use disorders and how this informs indicated levels of treatment; knowledge of evidence-based interventions for families affected by substance use disorders, including benefits of specialized treatment services for men and women; and awareness of the benefits of integrating peer recovery support services into child welfare service delivery models. </a:t>
            </a:r>
          </a:p>
        </p:txBody>
      </p:sp>
      <p:sp>
        <p:nvSpPr>
          <p:cNvPr id="4" name="Slide Number Placeholder 3"/>
          <p:cNvSpPr>
            <a:spLocks noGrp="1"/>
          </p:cNvSpPr>
          <p:nvPr>
            <p:ph type="sldNum" sz="quarter" idx="10"/>
          </p:nvPr>
        </p:nvSpPr>
        <p:spPr/>
        <p:txBody>
          <a:bodyPr/>
          <a:lstStyle/>
          <a:p>
            <a:fld id="{AE586D5A-D47F-4C19-9E8B-22DE8F8E7FA7}" type="slidenum">
              <a:rPr lang="en-US" smtClean="0"/>
              <a:pPr/>
              <a:t>3</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1586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Ask learners to return to their small groups for a discussion on addressing gaps in SUD treatment service array.</a:t>
            </a:r>
          </a:p>
          <a:p>
            <a:endParaRPr lang="en-US" i="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*Or proceed with a large group discussion for virtual training.</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cs typeface="Arial" panose="020B0604020202020204" pitchFamily="34" charset="0"/>
              </a:rPr>
              <a:t>As we know in child welfare, there is no one size fits all approach to supporting families especially those affected by substance use disorders. Substance use disorders are complex, life-long conditions which may mean for some individuals accessing multiple levels of care on their path to early recovery and/or intermittently along their path of long-term recovery. We also know that access to quality SUD treatment services along the full continuum of care is needed across our communities but is not always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cs typeface="Arial" panose="020B0604020202020204" pitchFamily="34" charset="0"/>
              </a:rPr>
              <a:t>Let’s now have you reconvene in your small groups for table discussions on addressing gaps in SUD treatment service array in your local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Prompts for</a:t>
            </a:r>
            <a:r>
              <a:rPr lang="en-US" sz="1200" b="1">
                <a:effectLst/>
                <a:latin typeface="Arial" panose="020B0604020202020204" pitchFamily="34" charset="0"/>
                <a:cs typeface="Arial" panose="020B0604020202020204" pitchFamily="34" charset="0"/>
              </a:rPr>
              <a:t>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Does your local community offer the full-service array for SUD treatment services? If no, what are the current service gaps in your community?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When a parent’s indicated level of care is not available (no provider or waitlisted), what services are offered as an interim?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How have these gaps in SUD treatment service array impacted your work with families (e.g., engagement, retention)?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Do any of your local treatment provider agencies partner with neighboring jurisdictions to expand access in your region?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What are steps you can take in your role as a child welfare worker to support parents affected by substance use disorders as they wait for treatment (e.g., recovery supports, safety planning)?</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30</a:t>
            </a:fld>
            <a:endParaRPr lang="en-US"/>
          </a:p>
        </p:txBody>
      </p:sp>
    </p:spTree>
    <p:extLst>
      <p:ext uri="{BB962C8B-B14F-4D97-AF65-F5344CB8AC3E}">
        <p14:creationId xmlns:p14="http://schemas.microsoft.com/office/powerpoint/2010/main" val="688140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EC146-88BB-53BE-6B7A-2EB0EFD13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CBB8C-ECAB-8E9E-1DE2-B899EDBCC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8C1F5-FE3B-0DAA-73D7-0FED76E8391F}"/>
              </a:ext>
            </a:extLst>
          </p:cNvPr>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Virtual training: proceed with facilitating a large group discussion. </a:t>
            </a:r>
          </a:p>
          <a:p>
            <a:endParaRPr lang="en-US"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1CB129F-A8EC-84E7-DB97-A1A91BB209EA}"/>
              </a:ext>
            </a:extLst>
          </p:cNvPr>
          <p:cNvSpPr>
            <a:spLocks noGrp="1"/>
          </p:cNvSpPr>
          <p:nvPr>
            <p:ph type="sldNum" sz="quarter" idx="5"/>
          </p:nvPr>
        </p:nvSpPr>
        <p:spPr/>
        <p:txBody>
          <a:bodyPr/>
          <a:lstStyle/>
          <a:p>
            <a:fld id="{2E1BCB87-4CC9-4D37-BDC3-E8A0FA5D025D}" type="slidenum">
              <a:rPr lang="en-US" smtClean="0"/>
              <a:pPr/>
              <a:t>31</a:t>
            </a:fld>
            <a:endParaRPr lang="en-US"/>
          </a:p>
        </p:txBody>
      </p:sp>
    </p:spTree>
    <p:extLst>
      <p:ext uri="{BB962C8B-B14F-4D97-AF65-F5344CB8AC3E}">
        <p14:creationId xmlns:p14="http://schemas.microsoft.com/office/powerpoint/2010/main" val="740789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a:latin typeface="Arial" panose="020B0604020202020204" pitchFamily="34" charset="0"/>
                <a:cs typeface="Arial" panose="020B0604020202020204" pitchFamily="34" charset="0"/>
              </a:rPr>
              <a:t>Facilitator Script:</a:t>
            </a:r>
          </a:p>
          <a:p>
            <a:pPr marL="0" marR="0" fontAlgn="base">
              <a:spcBef>
                <a:spcPts val="0"/>
              </a:spcBef>
              <a:spcAft>
                <a:spcPts val="0"/>
              </a:spcAft>
            </a:pPr>
            <a:endParaRPr lang="en-US">
              <a:highlight>
                <a:srgbClr val="FFFF00"/>
              </a:highlight>
              <a:latin typeface="Arial" panose="020B0604020202020204" pitchFamily="34" charset="0"/>
              <a:cs typeface="Arial" panose="020B0604020202020204" pitchFamily="34" charset="0"/>
            </a:endParaRPr>
          </a:p>
          <a:p>
            <a:pPr>
              <a:lnSpc>
                <a:spcPct val="107000"/>
              </a:lnSpc>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Treatment and recovery from a substance use disorder is possible with the right type of treatment interventions.</a:t>
            </a:r>
            <a:r>
              <a:rPr lang="en-US">
                <a:effectLst/>
                <a:latin typeface="Arial" panose="020B0604020202020204" pitchFamily="34" charset="0"/>
                <a:ea typeface="Calibri" panose="020F0502020204030204" pitchFamily="34" charset="0"/>
                <a:cs typeface="Arial" panose="020B0604020202020204" pitchFamily="34" charset="0"/>
              </a:rPr>
              <a:t> </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This often requires a combination of therapies and services that adequately address a parent’s substance use and/or co-occurring needs. </a:t>
            </a:r>
            <a:r>
              <a:rPr lang="en-US">
                <a:effectLst/>
                <a:latin typeface="Arial" panose="020B0604020202020204" pitchFamily="34" charset="0"/>
                <a:ea typeface="Calibri" panose="020F0502020204030204" pitchFamily="34" charset="0"/>
                <a:cs typeface="Arial" panose="020B0604020202020204" pitchFamily="34" charset="0"/>
              </a:rPr>
              <a:t>Interventions are considered evidence-based when there is a body of scientific evidence demonstrating their level of effectiveness. With the passage of the Family First Prevention Services Act, also known as FFPSA, child welfare agencies are now prioritizing funding of evidence-based programs or models as part of their 5-year prevention plans.</a:t>
            </a:r>
            <a:r>
              <a:rPr lang="en-US">
                <a:latin typeface="Arial" panose="020B0604020202020204" pitchFamily="34" charset="0"/>
                <a:ea typeface="Calibri" panose="020F0502020204030204" pitchFamily="34" charset="0"/>
                <a:cs typeface="Arial" panose="020B0604020202020204" pitchFamily="34" charset="0"/>
              </a:rPr>
              <a:t> Let’s now examine some of these further... </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i="0">
                <a:solidFill>
                  <a:schemeClr val="tx1"/>
                </a:solidFill>
                <a:latin typeface="Arial" panose="020B0604020202020204" pitchFamily="34" charset="0"/>
                <a:ea typeface="+mn-lt"/>
                <a:cs typeface="Arial" panose="020B0604020202020204" pitchFamily="34" charset="0"/>
              </a:rPr>
              <a:t>N/A</a:t>
            </a:r>
          </a:p>
          <a:p>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N/A</a:t>
            </a:r>
          </a:p>
          <a:p>
            <a:pPr marL="0" marR="0">
              <a:lnSpc>
                <a:spcPct val="107000"/>
              </a:lnSpc>
              <a:spcBef>
                <a:spcPts val="0"/>
              </a:spcBef>
              <a:spcAft>
                <a:spcPts val="80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072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One of the most common and long-standing evidence-based treatment intervention for substance use disorders is motivational interviewing or more commonly referred to as MI. MI is currently rated as well-supported on the Title IV-E Prevention Services Clearinghouse. In summary, MI is an effective therapeutic method aimed at promoting an individual’s behavioral change. Practitioners use MI strategies to help identify any potential ambivalence toward change while guiding clients through the 5-step readiness for change process. While MI can be used with many different focal populations, it has been tested rigorously within the substance use disorder demographic and shown to be highly effective in promoting favorable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N/A</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ea typeface="Calibri" panose="020F050202020403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Full Citations:</a:t>
            </a:r>
          </a:p>
          <a:p>
            <a:endParaRPr lang="en-US" sz="1200" kern="1200">
              <a:solidFill>
                <a:schemeClr val="tx1"/>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7426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pPr>
              <a:lnSpc>
                <a:spcPct val="107000"/>
              </a:lnSpc>
            </a:pPr>
            <a:endParaRPr lang="en-US">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Cognitive Behavioral Therapy, commonly known as CBT, is also a widely used evidence-based treatment intervention for substance use disorders. CBT combines modalities that are grounded in the theory that feelings affect our thoughts, which in turn affect our behaviors—therefore asserting the belief that desired behavioral change can be achieved through reflection on our thoughts and feelings. Specific to substance use disorders there may be an emphasis on the relationship between our thoughts, feelings, behaviors—including cravings, triggers or activators, and the potential for return to use.</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N/A</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ea typeface="Calibri" panose="020F050202020403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Full Citations:</a:t>
            </a:r>
          </a:p>
          <a:p>
            <a:endParaRPr lang="en-US" sz="1200" kern="1200">
              <a:solidFill>
                <a:schemeClr val="tx1"/>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901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Contingency Management is another widely used and highly effective treatment intervention for substance use disorders. This intervention strategy is rooted in behavioral theory whereby individuals are rewarded for demonstrated progress or behavioral change. When applied to substance use disorder treatment settings, this often looks like providers reinforcing abstinence, as evidenced by negative drug tests, through monetary-based incentives such as vouchers or cash prize drawings that ideally increase with sustained periods of abstinence to continue serving as a motivator for behavioral change. While there is a large body of evidence supporting the use of contingency management with all types of substance use disorders, it is particularly effective in the treatment of methamphetamine.</a:t>
            </a:r>
          </a:p>
          <a:p>
            <a:pPr>
              <a:lnSpc>
                <a:spcPct val="107000"/>
              </a:lnSpc>
            </a:pPr>
            <a:endParaRPr lang="en-US">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How Using Contingency Management Can Support Families Affected by Substance Use Disorders Webinar</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(2022)</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ea typeface="Calibri" panose="020F050202020403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Full Citations:</a:t>
            </a:r>
          </a:p>
          <a:p>
            <a:endParaRPr lang="en-US" sz="1200" kern="1200">
              <a:solidFill>
                <a:schemeClr val="tx1"/>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666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D7727-98A0-CBD5-2094-6730DF251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8FD9F-AEC1-7D19-23D5-FE9A3D8BA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4974F-5A48-07EA-7136-50588A959770}"/>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The language we use to discuss opioid use disorders, or OUDs, including our beliefs about individuals on medication matters greatly. SAMHSA issued guidance </a:t>
            </a:r>
            <a:r>
              <a:rPr lang="en-US" b="0" i="1" u="sng">
                <a:solidFill>
                  <a:srgbClr val="000000"/>
                </a:solidFill>
                <a:effectLst/>
                <a:latin typeface="Arial" panose="020B0604020202020204" pitchFamily="34" charset="0"/>
                <a:ea typeface="Calibri" panose="020F0502020204030204" pitchFamily="34" charset="0"/>
                <a:cs typeface="Arial" panose="020B0604020202020204" pitchFamily="34" charset="0"/>
              </a:rPr>
              <a:t>recommending</a:t>
            </a:r>
            <a:r>
              <a:rPr lang="en-US">
                <a:effectLst/>
                <a:latin typeface="Arial" panose="020B0604020202020204" pitchFamily="34" charset="0"/>
                <a:ea typeface="Calibri" panose="020F0502020204030204" pitchFamily="34" charset="0"/>
                <a:cs typeface="Arial" panose="020B0604020202020204" pitchFamily="34" charset="0"/>
              </a:rPr>
              <a:t> </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replacing the term medication-assisted treatment (MAT</a:t>
            </a:r>
            <a:r>
              <a:rPr lang="en-US">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with medications for opioid use disorder</a:t>
            </a:r>
            <a:r>
              <a:rPr lang="en-US">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MOUD</a:t>
            </a:r>
            <a:r>
              <a:rPr lang="en-US">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—the reason being the term MAT implies that medication plays a secondary supportive role to other forms of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MOUD offers individuals a safe and effective way to support their long-term recovery goals. There are currently three U.S. Food and Drug Administration, or FDA, -approved medications for treatment of OUDs; these include methadone, buprenorphine, and naltrexone.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The evidence base for all three medications is strong—methadone and buprenorphine have been proven to reduce or eliminate opioid withdrawal symptoms while also reducing risk of opioid overdose or death; whereas all three have also shown evidence of blunting or blocking the effects of illicit opioids, in addition to reducing or eliminating opioid cravings.</a:t>
            </a:r>
          </a:p>
          <a:p>
            <a:pPr>
              <a:lnSpc>
                <a:spcPct val="107000"/>
              </a:lnSpc>
            </a:pPr>
            <a:endParaRPr lang="en-US">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and the Office for Civil Rights</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Opioid Use Disorder and Civil Rights Video and Webinar Series</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(2021)</a:t>
            </a:r>
          </a:p>
          <a:p>
            <a:pPr marL="0" marR="0"/>
            <a:endParaRPr lang="en-US" kern="100">
              <a:effectLst/>
              <a:latin typeface="Arial" panose="020B0604020202020204" pitchFamily="34" charset="0"/>
              <a:ea typeface="Aptos" panose="020B0004020202020204" pitchFamily="34" charset="0"/>
              <a:cs typeface="Arial" panose="020B0604020202020204" pitchFamily="34" charset="0"/>
            </a:endParaRPr>
          </a:p>
          <a:p>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and the Office for Civil Rights:</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Medication-Assisted Treatment and Common Misconceptions Video</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(2021)</a:t>
            </a:r>
            <a:r>
              <a:rPr lang="en-US" kern="0">
                <a:solidFill>
                  <a:srgbClr val="242021"/>
                </a:solidFill>
                <a:effectLst/>
                <a:latin typeface="Arial" panose="020B0604020202020204" pitchFamily="34" charset="0"/>
                <a:ea typeface="Times New Roman" panose="02020603050405020304" pitchFamily="18" charset="0"/>
                <a:cs typeface="Arial" panose="020B0604020202020204" pitchFamily="34" charset="0"/>
              </a:rPr>
              <a:t> </a:t>
            </a:r>
            <a:endParaRPr lang="en-US" kern="100">
              <a:effectLst/>
              <a:latin typeface="Arial" panose="020B0604020202020204" pitchFamily="34" charset="0"/>
              <a:ea typeface="Aptos" panose="020B000402020202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a:solidFill>
                  <a:srgbClr val="444444"/>
                </a:solidFill>
                <a:effectLst/>
                <a:latin typeface="Arial" panose="020B0604020202020204" pitchFamily="34" charset="0"/>
              </a:rPr>
              <a:t>​</a:t>
            </a:r>
            <a:r>
              <a:rPr lang="en-US" b="0" i="0" u="none" strike="noStrike">
                <a:solidFill>
                  <a:srgbClr val="000000"/>
                </a:solidFill>
                <a:effectLst/>
                <a:latin typeface="Arial" panose="020B0604020202020204" pitchFamily="34" charset="0"/>
              </a:rPr>
              <a:t>(Substance Abuse and Mental Health Services Administration, </a:t>
            </a:r>
            <a:r>
              <a:rPr lang="en-US" b="0" i="0" u="none" strike="noStrike" err="1">
                <a:solidFill>
                  <a:srgbClr val="000000"/>
                </a:solidFill>
                <a:effectLst/>
                <a:latin typeface="Arial" panose="020B0604020202020204" pitchFamily="34" charset="0"/>
              </a:rPr>
              <a:t>2021b</a:t>
            </a:r>
            <a:r>
              <a:rPr lang="en-US" b="0" i="0" u="none" strike="noStrike">
                <a:solidFill>
                  <a:srgbClr val="000000"/>
                </a:solidFill>
                <a:effectLst/>
                <a:latin typeface="Arial" panose="020B0604020202020204" pitchFamily="34" charset="0"/>
              </a:rPr>
              <a:t>)</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Full Citations:</a:t>
            </a:r>
          </a:p>
          <a:p>
            <a:endParaRPr lang="en-US" sz="120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err="1">
                <a:effectLst/>
                <a:latin typeface="Arial" panose="020B0604020202020204" pitchFamily="34" charset="0"/>
                <a:ea typeface="Calibri" panose="020F0502020204030204" pitchFamily="34" charset="0"/>
                <a:cs typeface="Arial" panose="020B0604020202020204" pitchFamily="34" charset="0"/>
              </a:rPr>
              <a:t>2021b</a:t>
            </a:r>
            <a:r>
              <a:rPr lang="en-US">
                <a:effectLst/>
                <a:latin typeface="Arial" panose="020B0604020202020204" pitchFamily="34" charset="0"/>
                <a:ea typeface="Calibri" panose="020F0502020204030204" pitchFamily="34" charset="0"/>
                <a:cs typeface="Arial" panose="020B0604020202020204" pitchFamily="34" charset="0"/>
              </a:rPr>
              <a:t>). </a:t>
            </a:r>
            <a:r>
              <a:rPr lang="en-US" i="1">
                <a:effectLst/>
                <a:latin typeface="Arial" panose="020B0604020202020204" pitchFamily="34" charset="0"/>
                <a:ea typeface="Calibri" panose="020F0502020204030204" pitchFamily="34" charset="0"/>
                <a:cs typeface="Arial" panose="020B0604020202020204" pitchFamily="34" charset="0"/>
              </a:rPr>
              <a:t>Medications for opioid use disorder. Treatment improvement protocol (TIP) series 63. </a:t>
            </a:r>
            <a:r>
              <a:rPr lang="en-US">
                <a:effectLst/>
                <a:latin typeface="Arial" panose="020B0604020202020204" pitchFamily="34" charset="0"/>
                <a:ea typeface="Calibri" panose="020F0502020204030204" pitchFamily="34" charset="0"/>
                <a:cs typeface="Arial" panose="020B0604020202020204" pitchFamily="34" charset="0"/>
              </a:rPr>
              <a:t>Publication No. PEP21-02-01-002. U.S. Department of Health and Human Services.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https://store.samhsa.gov/product/TIP-63-Medications-for-Opioid-Use-Disorder-Full-Document/PEP21-02-01-002</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AE22E4A-0FA2-743B-9AC2-CE6FED0BE3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8696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9E608-DFDB-01F0-2CAD-3C4403BF1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A0BFA-B1D9-EA77-0536-03C94BF8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20E34-D891-8B61-1A93-D9B0C61B1097}"/>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Trauma-Informed Care is especially important as individuals with substance use disorders who are receiving child welfare services often have a history of co-occurring trauma. As cross-system providers, it is critical that we understand how this may affect our interactions with parents. Trauma may lead to a lack of engagement in services, increased risk of return to use, and poor treatment outcomes, among many other possible outcomes. </a:t>
            </a:r>
            <a:r>
              <a:rPr lang="en-US">
                <a:effectLst/>
                <a:latin typeface="Arial" panose="020B0604020202020204" pitchFamily="34" charset="0"/>
                <a:cs typeface="Arial" panose="020B0604020202020204" pitchFamily="34" charset="0"/>
              </a:rPr>
              <a:t>There are a number of evidence-based treatment models such as Trauma-Focused CBT, Seeking Safety, Dialectic Behavior Therapy, and EMDR, all with the goal of managing trauma symptoms and minimizing the potential for re-traumatization in the care setting.</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kern="10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i="1"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Collaborative Teams Toolkit for Trauma-Informed Care—Part 1: Trauma-Informed Care Tip Sheet for Collaborative Teams Serving Children, Parents, and Family Members Affected by Substance Use and Co-occurring Mental Health Challenges</a:t>
            </a:r>
            <a:r>
              <a:rPr lang="en-US" i="1" kern="100">
                <a:effectLst/>
                <a:latin typeface="Aptos" panose="020B0004020202020204" pitchFamily="34" charset="0"/>
                <a:ea typeface="Aptos" panose="020B0004020202020204" pitchFamily="34" charset="0"/>
                <a:cs typeface="Times New Roman" panose="02020603050405020304" pitchFamily="18" charset="0"/>
              </a:rPr>
              <a:t> </a:t>
            </a:r>
            <a:r>
              <a:rPr lang="en-US" kern="100">
                <a:effectLst/>
                <a:latin typeface="Aptos" panose="020B0004020202020204" pitchFamily="34" charset="0"/>
                <a:ea typeface="Aptos" panose="020B0004020202020204" pitchFamily="34" charset="0"/>
                <a:cs typeface="Times New Roman" panose="02020603050405020304" pitchFamily="18" charset="0"/>
              </a:rPr>
              <a:t>(2024)</a:t>
            </a:r>
          </a:p>
          <a:p>
            <a:pPr marL="0" marR="0">
              <a:buNone/>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kern="10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i="1"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Collaborative Teams Toolkit for Trauma-Informed Care—Part 2: Trauma-Informed Care Tutorial Video</a:t>
            </a:r>
            <a:r>
              <a:rPr lang="en-US" i="1" kern="100">
                <a:effectLst/>
                <a:latin typeface="Aptos" panose="020B0004020202020204" pitchFamily="34" charset="0"/>
                <a:ea typeface="Aptos" panose="020B0004020202020204" pitchFamily="34" charset="0"/>
                <a:cs typeface="Times New Roman" panose="02020603050405020304" pitchFamily="18" charset="0"/>
              </a:rPr>
              <a:t> </a:t>
            </a:r>
            <a:r>
              <a:rPr lang="en-US" kern="100">
                <a:effectLst/>
                <a:latin typeface="Aptos" panose="020B0004020202020204" pitchFamily="34" charset="0"/>
                <a:ea typeface="Aptos" panose="020B0004020202020204" pitchFamily="34" charset="0"/>
                <a:cs typeface="Times New Roman" panose="02020603050405020304" pitchFamily="18" charset="0"/>
              </a:rPr>
              <a:t>(2024)</a:t>
            </a:r>
          </a:p>
          <a:p>
            <a:pPr marL="0" marR="0">
              <a:buNone/>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kern="10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a:t>
            </a:r>
            <a:r>
              <a:rPr lang="en-US" i="1" kern="100">
                <a:effectLst/>
                <a:latin typeface="Aptos" panose="020B0004020202020204" pitchFamily="34" charset="0"/>
                <a:ea typeface="Aptos" panose="020B0004020202020204" pitchFamily="34" charset="0"/>
                <a:cs typeface="Times New Roman" panose="02020603050405020304" pitchFamily="18" charset="0"/>
              </a:rPr>
              <a:t> </a:t>
            </a:r>
            <a:r>
              <a:rPr lang="en-US" i="1"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Collaborative Teams Toolkit for Trauma-Informed Care—Part 3: Collaborative Trauma-Informed Care (C-TIC) Tool</a:t>
            </a:r>
            <a:r>
              <a:rPr lang="en-US" i="1" u="none"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US" i="0" u="none"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(2024)</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(Tkach, 2018; National Center on Substance Abuse and Child Welfare, 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Tkach, M., J. (2018). </a:t>
            </a:r>
            <a:r>
              <a:rPr lang="en-US" b="0" i="1" u="none" strike="noStrike">
                <a:solidFill>
                  <a:srgbClr val="000000"/>
                </a:solidFill>
                <a:effectLst/>
                <a:latin typeface="Arial" panose="020B0604020202020204" pitchFamily="34" charset="0"/>
                <a:cs typeface="Arial" panose="020B0604020202020204" pitchFamily="34" charset="0"/>
              </a:rPr>
              <a:t>Trauma-informed care for substance abuse counseling. </a:t>
            </a:r>
            <a:r>
              <a:rPr lang="en-US" b="0" i="0" u="none" strike="noStrike">
                <a:solidFill>
                  <a:srgbClr val="000000"/>
                </a:solidFill>
                <a:effectLst/>
                <a:latin typeface="Arial" panose="020B0604020202020204" pitchFamily="34" charset="0"/>
                <a:cs typeface="Arial" panose="020B0604020202020204" pitchFamily="34" charset="0"/>
              </a:rPr>
              <a:t>Butler Center for Research, Hazelden Betty Ford Foundation. </a:t>
            </a:r>
            <a:r>
              <a:rPr lang="en-US" b="0" i="0" u="sng" strike="noStrike">
                <a:solidFill>
                  <a:srgbClr val="5351AF"/>
                </a:solidFill>
                <a:effectLst/>
                <a:latin typeface="Arial" panose="020B0604020202020204" pitchFamily="34" charset="0"/>
                <a:cs typeface="Arial" panose="020B0604020202020204" pitchFamily="34" charset="0"/>
                <a:hlinkClick r:id="rId6"/>
              </a:rPr>
              <a:t>https://www.hazeldenbettyford.org/research-studies/addiction-research/trauma-informed-care</a:t>
            </a:r>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National Center on Substance Abuse and Child Welfare. (n.d.).</a:t>
            </a:r>
            <a:r>
              <a:rPr lang="en-US" b="0" i="1" u="none" strike="noStrike">
                <a:solidFill>
                  <a:srgbClr val="000000"/>
                </a:solidFill>
                <a:effectLst/>
                <a:latin typeface="Arial" panose="020B0604020202020204" pitchFamily="34" charset="0"/>
                <a:cs typeface="Arial" panose="020B0604020202020204" pitchFamily="34" charset="0"/>
              </a:rPr>
              <a:t> Trauma-informed-care.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a:solidFill>
                  <a:srgbClr val="000000"/>
                </a:solidFill>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7"/>
              </a:rPr>
              <a:t>https://ncsacw.acf.hhs.gov/topics/trauma-informed-care.aspx</a:t>
            </a:r>
            <a:endParaRPr lang="en-US" b="0" i="0" u="sng" strike="noStrike">
              <a:solidFill>
                <a:srgbClr val="5351AF"/>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2CF19DE-CBF4-6347-308D-0D92E5BF0D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5841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56E8-1741-0CB4-F272-4D644AA9C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CBF4C-374B-0C36-A834-9A9C79F23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BB45E-4251-34B3-B939-407FC29C20DA}"/>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a:lnSpc>
                <a:spcPct val="107000"/>
              </a:lnSpc>
            </a:pPr>
            <a:r>
              <a:rPr lang="en-US">
                <a:effectLst/>
                <a:latin typeface="Arial" panose="020B0604020202020204" pitchFamily="34" charset="0"/>
                <a:ea typeface="Calibri" panose="020F0502020204030204" pitchFamily="34" charset="0"/>
                <a:cs typeface="Arial" panose="020B0604020202020204" pitchFamily="34" charset="0"/>
              </a:rPr>
              <a:t>Sobriety Treatment and Recovery Teams, also known as START, is a specialized child welfare service delivery model that has been shown, when implemented with fidelity, to improve outcomes for children and families affected by parental substance use and child maltreatment. Currently rated as supported by the Title IV-E Prevention Services Clearinghouse, the model uses a variety of strategies to promote collaboration and systems-level change within and between child welfare agencies, substance use and mental health treatment providers, the judicial system, and other family-serving agencies.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b="0" u="sng">
              <a:latin typeface="Arial" panose="020B060402020202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N/A</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Slide Citations:</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u="sng">
                <a:effectLst/>
                <a:latin typeface="Arial" panose="020B0604020202020204" pitchFamily="34" charset="0"/>
                <a:ea typeface="Calibri" panose="020F0502020204030204" pitchFamily="34" charset="0"/>
                <a:cs typeface="Arial" panose="020B0604020202020204" pitchFamily="34" charset="0"/>
              </a:rPr>
              <a:t>Script Citations: </a:t>
            </a:r>
          </a:p>
          <a:p>
            <a:endParaRPr lang="en-US">
              <a:effectLst/>
              <a:latin typeface="Arial" panose="020B0604020202020204" pitchFamily="34" charset="0"/>
              <a:ea typeface="Calibri" panose="020F050202020403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(Children and Family Futures,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Children and Family Futures. (2023). </a:t>
            </a:r>
            <a:r>
              <a:rPr lang="en-US" b="0" i="1" u="none" strike="noStrike">
                <a:solidFill>
                  <a:srgbClr val="000000"/>
                </a:solidFill>
                <a:effectLst/>
                <a:latin typeface="Arial" panose="020B0604020202020204" pitchFamily="34" charset="0"/>
                <a:cs typeface="Arial" panose="020B0604020202020204" pitchFamily="34" charset="0"/>
              </a:rPr>
              <a:t>Sobriety Treatment and Recovery Teams (START). </a:t>
            </a: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https://www.cffutures.org/start/</a:t>
            </a:r>
            <a:endParaRPr lang="en-US" b="0" i="0" u="sng" strike="noStrike">
              <a:solidFill>
                <a:srgbClr val="5351AF"/>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E3D38D-5E72-4611-35BE-A20621D8F3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67B8-6A55-497E-93D9-8D85EBE7B0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7613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a:effectLst/>
                <a:latin typeface="Arial" panose="020B0604020202020204" pitchFamily="34" charset="0"/>
                <a:ea typeface="Aptos" panose="020B0004020202020204" pitchFamily="34" charset="0"/>
                <a:cs typeface="Times New Roman" panose="02020603050405020304" pitchFamily="18" charset="0"/>
              </a:rPr>
              <a:t>Facilitator Script:</a:t>
            </a:r>
          </a:p>
          <a:p>
            <a:pPr marL="0" marR="0">
              <a:lnSpc>
                <a:spcPct val="107000"/>
              </a:lnSpc>
              <a:spcBef>
                <a:spcPts val="0"/>
              </a:spcBef>
              <a:spcAft>
                <a:spcPts val="0"/>
              </a:spcAft>
            </a:pPr>
            <a:endParaRPr lang="en-US" sz="1200" kern="120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200">
                <a:effectLst/>
                <a:latin typeface="Arial" panose="020B0604020202020204" pitchFamily="34" charset="0"/>
                <a:ea typeface="Aptos" panose="020B0004020202020204" pitchFamily="34" charset="0"/>
                <a:cs typeface="Times New Roman" panose="02020603050405020304" pitchFamily="18" charset="0"/>
              </a:rPr>
              <a:t>Child welfare agencies also rely on partnerships with specialty court programs to meet the unique and complex needs of families affected by substance use or co-occurring disorders. These programs can be either evidence-based or evidence-informed and use a specialized court docket to promote greater access and utilization of comprehensive services for optimal parental recovery, child safety, and family stability.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u="sng" kern="100">
              <a:effectLst/>
              <a:highlight>
                <a:srgbClr val="FFFF00"/>
              </a:highligh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Family Treatment Courts</a:t>
            </a:r>
            <a:r>
              <a:rPr kumimoji="0" lang="en-US" b="1" i="0"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t>
            </a:r>
            <a:r>
              <a:rPr lang="en-US" kern="100">
                <a:solidFill>
                  <a:prstClr val="black"/>
                </a:solidFill>
                <a:latin typeface="Arial" panose="020B0604020202020204" pitchFamily="34" charset="0"/>
                <a:ea typeface="Aptos" panose="020B0004020202020204" pitchFamily="34" charset="0"/>
                <a:cs typeface="Arial" panose="020B0604020202020204" pitchFamily="34" charset="0"/>
              </a:rPr>
              <a:t> also commonly referred to as FTCs, are designed to promote a non-adversarial court environment where judicial leadership is combined with multidisciplinary partnerships for enhanced service coordination. FTCs provide parents, children, and family members with timely access to comprehensive services and supports combined with intensive case management and judicial oversight with the goal of strengthening and preserving families, avoiding out-of-home placement whenever safely possible.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kern="100">
              <a:solidFill>
                <a:prstClr val="black"/>
              </a:solidFill>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Safe Babies Courts</a:t>
            </a:r>
            <a:r>
              <a:rPr lang="en-US" kern="100">
                <a:solidFill>
                  <a:prstClr val="black"/>
                </a:solidFill>
                <a:latin typeface="Arial" panose="020B0604020202020204" pitchFamily="34" charset="0"/>
                <a:ea typeface="Aptos" panose="020B0004020202020204" pitchFamily="34" charset="0"/>
                <a:cs typeface="Arial" panose="020B0604020202020204" pitchFamily="34" charset="0"/>
              </a:rPr>
              <a:t>, also commonly referred to as the Safe Babies Court Team (SBCT) approach, are designed to meet the urgent needs of infants, toddlers, and their families currently under dependency court jurisdiction, meaning those families at risk or who have experienced a removal. SBCTs promote increased coordination of early childhood prevention services with an emphasis on strengthening the parent-child relationship including bonding and attachment, and parental protective factors for improved child and family well-being. </a:t>
            </a:r>
          </a:p>
          <a:p>
            <a:pPr marL="0" marR="0">
              <a:lnSpc>
                <a:spcPct val="107000"/>
              </a:lnSpc>
              <a:spcBef>
                <a:spcPts val="0"/>
              </a:spcBef>
              <a:spcAft>
                <a:spcPts val="0"/>
              </a:spcAft>
            </a:pP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a:latin typeface="Arial" panose="020B0604020202020204" pitchFamily="34" charset="0"/>
                <a:cs typeface="Arial" panose="020B0604020202020204" pitchFamily="34" charset="0"/>
              </a:rPr>
              <a:t>Casey Family Programs and Children and Family Futures: </a:t>
            </a:r>
            <a:r>
              <a:rPr lang="en-US" i="1" u="sng">
                <a:latin typeface="Arial" panose="020B0604020202020204" pitchFamily="34" charset="0"/>
                <a:cs typeface="Arial" panose="020B0604020202020204" pitchFamily="34" charset="0"/>
                <a:hlinkClick r:id="rId3"/>
              </a:rPr>
              <a:t>What are family treatment courts and how do they improve outcomes for children and families?</a:t>
            </a:r>
            <a:r>
              <a:rPr lang="en-US">
                <a:latin typeface="Arial" panose="020B0604020202020204" pitchFamily="34" charset="0"/>
                <a:cs typeface="Arial" panose="020B0604020202020204" pitchFamily="34" charset="0"/>
              </a:rPr>
              <a:t> (2021)</a:t>
            </a:r>
          </a:p>
          <a:p>
            <a:pPr lvl="0"/>
            <a:endParaRPr lang="en-US" kern="100">
              <a:latin typeface="Arial" panose="020B0604020202020204" pitchFamily="34" charset="0"/>
              <a:ea typeface="Aptos" panose="020B0004020202020204" pitchFamily="34" charset="0"/>
              <a:cs typeface="Arial" panose="020B0604020202020204" pitchFamily="34" charset="0"/>
            </a:endParaRPr>
          </a:p>
          <a:p>
            <a:pPr lvl="0"/>
            <a:r>
              <a:rPr lang="en-US">
                <a:effectLst/>
                <a:latin typeface="Arial" panose="020B0604020202020204" pitchFamily="34" charset="0"/>
                <a:ea typeface="Times New Roman" panose="02020603050405020304" pitchFamily="18" charset="0"/>
                <a:cs typeface="Arial" panose="020B0604020202020204" pitchFamily="34" charset="0"/>
              </a:rPr>
              <a:t>Zero to Three:</a:t>
            </a:r>
            <a:r>
              <a:rPr lang="en-US" kern="100">
                <a:latin typeface="Arial" panose="020B0604020202020204" pitchFamily="34" charset="0"/>
                <a:ea typeface="Aptos" panose="020B0004020202020204" pitchFamily="34" charset="0"/>
                <a:cs typeface="Arial" panose="020B0604020202020204" pitchFamily="34" charset="0"/>
              </a:rPr>
              <a:t> </a:t>
            </a:r>
            <a:r>
              <a:rPr lang="en-US" u="sng">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4"/>
              </a:rPr>
              <a:t>Safe Babies Court Team™ Approach Infographic</a:t>
            </a:r>
            <a:r>
              <a:rPr lang="en-US">
                <a:effectLst/>
                <a:latin typeface="Arial" panose="020B0604020202020204" pitchFamily="34" charset="0"/>
                <a:ea typeface="Times New Roman" panose="02020603050405020304" pitchFamily="18" charset="0"/>
                <a:cs typeface="Arial" panose="020B0604020202020204" pitchFamily="34" charset="0"/>
              </a:rPr>
              <a:t> (2020)</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Aptos" panose="020B0004020202020204" pitchFamily="34" charset="0"/>
                <a:cs typeface="Times New Roman" panose="02020603050405020304" pitchFamily="18" charset="0"/>
              </a:rPr>
              <a:t>(Children and Family Futures, 2024; Zero to Three, n.d.)</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i="0" u="sng"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b="0" i="0" u="none" strike="noStrike">
                <a:effectLst/>
                <a:latin typeface="Arial" panose="020B0604020202020204" pitchFamily="34" charset="0"/>
              </a:rPr>
              <a:t>Children and Family Futures. (2024). </a:t>
            </a:r>
            <a:r>
              <a:rPr lang="en-US" b="0" i="1" u="none" strike="noStrike">
                <a:effectLst/>
                <a:latin typeface="Arial" panose="020B0604020202020204" pitchFamily="34" charset="0"/>
              </a:rPr>
              <a:t>Family treatment courts. </a:t>
            </a:r>
            <a:r>
              <a:rPr lang="en-US" b="0" i="0" u="sng" strike="noStrike">
                <a:solidFill>
                  <a:srgbClr val="467886"/>
                </a:solidFill>
                <a:effectLst/>
                <a:latin typeface="Arial" panose="020B0604020202020204" pitchFamily="34" charset="0"/>
                <a:hlinkClick r:id="rId5"/>
              </a:rPr>
              <a:t>https://www.cffutures.org/family-treatment-courts-focus/</a:t>
            </a:r>
            <a:r>
              <a:rPr lang="en-US" b="0" i="0">
                <a:solidFill>
                  <a:srgbClr val="000000"/>
                </a:solidFill>
                <a:effectLst/>
                <a:latin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b="0" i="0">
              <a:solidFill>
                <a:srgbClr val="000000"/>
              </a:solidFill>
              <a:effectLst/>
              <a:highlight>
                <a:srgbClr val="FFFF00"/>
              </a:highligh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b="0" i="0">
                <a:solidFill>
                  <a:srgbClr val="000000"/>
                </a:solidFill>
                <a:effectLst/>
                <a:latin typeface="Arial" panose="020B0604020202020204" pitchFamily="34" charset="0"/>
              </a:rPr>
              <a:t>Zero to Three. (n.d.).</a:t>
            </a:r>
            <a:r>
              <a:rPr lang="en-US" b="0" i="1">
                <a:solidFill>
                  <a:srgbClr val="000000"/>
                </a:solidFill>
                <a:effectLst/>
                <a:latin typeface="Arial" panose="020B0604020202020204" pitchFamily="34" charset="0"/>
              </a:rPr>
              <a:t> The safe babies court team ™ approach. </a:t>
            </a:r>
            <a:r>
              <a:rPr lang="en-US" b="0" i="0" u="sng" strike="noStrike">
                <a:solidFill>
                  <a:srgbClr val="467886"/>
                </a:solidFill>
                <a:effectLst/>
                <a:latin typeface="Arial" panose="020B0604020202020204" pitchFamily="34" charset="0"/>
                <a:hlinkClick r:id="rId6"/>
              </a:rPr>
              <a:t>https://www.zerotothree.org/our-work/itcp/the-safe-babies-court-team-approach/</a:t>
            </a:r>
            <a:r>
              <a:rPr lang="en-US" b="0" i="0">
                <a:solidFill>
                  <a:srgbClr val="467886"/>
                </a:solidFill>
                <a:effectLst/>
                <a:latin typeface="Arial" panose="020B0604020202020204" pitchFamily="34" charset="0"/>
              </a:rPr>
              <a:t> </a:t>
            </a:r>
            <a:endParaRPr lang="en-US" b="0" i="0">
              <a:solidFill>
                <a:srgbClr val="000000"/>
              </a:solidFill>
              <a:effectLst/>
              <a:highlight>
                <a:srgbClr val="FFFF00"/>
              </a:highlight>
              <a:latin typeface="Arial" panose="020B0604020202020204" pitchFamily="34" charset="0"/>
              <a:cs typeface="Times New Roman" panose="02020603050405020304" pitchFamily="18" charset="0"/>
            </a:endParaRPr>
          </a:p>
          <a:p>
            <a:pPr marL="0" marR="0">
              <a:lnSpc>
                <a:spcPct val="107000"/>
              </a:lnSpc>
              <a:spcBef>
                <a:spcPts val="0"/>
              </a:spcBef>
              <a:spcAft>
                <a:spcPts val="800"/>
              </a:spcAft>
            </a:pP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9480F01-88DA-43ED-9C19-9EEE0BD79465}" type="slidenum">
              <a:rPr lang="en-US" smtClean="0"/>
              <a:t>39</a:t>
            </a:fld>
            <a:endParaRPr lang="en-US"/>
          </a:p>
        </p:txBody>
      </p:sp>
    </p:spTree>
    <p:extLst>
      <p:ext uri="{BB962C8B-B14F-4D97-AF65-F5344CB8AC3E}">
        <p14:creationId xmlns:p14="http://schemas.microsoft.com/office/powerpoint/2010/main" val="1738936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sz="120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a:effectLst/>
                <a:latin typeface="Arial" panose="020B0604020202020204" pitchFamily="34" charset="0"/>
                <a:ea typeface="Calibri" panose="020F0502020204030204" pitchFamily="34" charset="0"/>
                <a:cs typeface="Arial" panose="020B0604020202020204" pitchFamily="34" charset="0"/>
              </a:rPr>
              <a:t>As an important reminder to module one, substance use disorders are a treatable disease! With the advancements in addiction science, we now have a better understanding about the short- and long-term effects of substance use, namely the powerful influence on brain circuitry and subsequent physical and psychological effects. These groundbreaking discoveries have led to improvements in how we approach family-centered treatment for sustained long-term recovery– often a combination of medication, behavioral interventions, and peer recovery support. Let’s jump in by first gaining a foundational understanding of the different types of drug classifications.</a:t>
            </a:r>
            <a:r>
              <a:rPr lang="en-US">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sz="1200">
              <a:effectLst/>
              <a:latin typeface="Arial" panose="020B0604020202020204" pitchFamily="34" charset="0"/>
              <a:ea typeface="Calibri" panose="020F050202020403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i="0">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Volkow, N. D., Koob, G. F., &amp; </a:t>
            </a:r>
            <a:r>
              <a:rPr lang="en-US" err="1">
                <a:latin typeface="Arial" panose="020B0604020202020204" pitchFamily="34" charset="0"/>
                <a:cs typeface="Arial" panose="020B0604020202020204" pitchFamily="34" charset="0"/>
              </a:rPr>
              <a:t>Mclellan</a:t>
            </a:r>
            <a:r>
              <a:rPr lang="en-US">
                <a:latin typeface="Arial" panose="020B0604020202020204" pitchFamily="34" charset="0"/>
                <a:cs typeface="Arial" panose="020B0604020202020204" pitchFamily="34" charset="0"/>
              </a:rPr>
              <a:t>, T. A. (2016). </a:t>
            </a:r>
            <a:r>
              <a:rPr lang="en-US" err="1">
                <a:latin typeface="Arial" panose="020B0604020202020204" pitchFamily="34" charset="0"/>
                <a:cs typeface="Arial" panose="020B0604020202020204" pitchFamily="34" charset="0"/>
              </a:rPr>
              <a:t>Neurobiologic</a:t>
            </a:r>
            <a:r>
              <a:rPr lang="en-US">
                <a:latin typeface="Arial" panose="020B0604020202020204" pitchFamily="34" charset="0"/>
                <a:cs typeface="Arial" panose="020B0604020202020204" pitchFamily="34" charset="0"/>
              </a:rPr>
              <a:t> advances from the brain disease model of addiction. </a:t>
            </a:r>
            <a:r>
              <a:rPr lang="en-US" i="1">
                <a:latin typeface="Arial" panose="020B0604020202020204" pitchFamily="34" charset="0"/>
                <a:cs typeface="Arial" panose="020B0604020202020204" pitchFamily="34" charset="0"/>
              </a:rPr>
              <a:t>New England Journal of Medicine, 374</a:t>
            </a:r>
            <a:r>
              <a:rPr lang="en-US" i="0">
                <a:latin typeface="Arial" panose="020B0604020202020204" pitchFamily="34" charset="0"/>
                <a:cs typeface="Arial" panose="020B0604020202020204" pitchFamily="34" charset="0"/>
              </a:rPr>
              <a:t>(4</a:t>
            </a:r>
            <a:r>
              <a:rPr lang="en-US">
                <a:latin typeface="Arial" panose="020B0604020202020204" pitchFamily="34" charset="0"/>
                <a:cs typeface="Arial" panose="020B0604020202020204" pitchFamily="34" charset="0"/>
              </a:rPr>
              <a:t>), 363-371. </a:t>
            </a:r>
            <a:r>
              <a:rPr lang="en-US">
                <a:latin typeface="Arial" panose="020B0604020202020204" pitchFamily="34" charset="0"/>
                <a:cs typeface="Arial" panose="020B0604020202020204" pitchFamily="34" charset="0"/>
                <a:hlinkClick r:id="rId3"/>
              </a:rPr>
              <a:t>https://doi.org/10.1056/NEJMra1511480</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510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E82-D2AA-94E1-F842-266CAA153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D5523-EDC1-0F78-05F1-F737D9361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EE571-ECBD-76EA-17C0-6AC5B0114E5A}"/>
              </a:ext>
            </a:extLst>
          </p:cNvPr>
          <p:cNvSpPr>
            <a:spLocks noGrp="1"/>
          </p:cNvSpPr>
          <p:nvPr>
            <p:ph type="body" idx="1"/>
          </p:nvPr>
        </p:nvSpPr>
        <p:spPr/>
        <p:txBody>
          <a:bodyPr/>
          <a:lstStyle/>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 addition to evidence-based and evidence-informed interventions, specialized treatment services are designed to meet the unique needs of men and women, respectively. While both men and women are affected by substance use disorders, how they are each affected may be different. Specialized treatment allows practitioners to tailor programming to these very specific differences which often include information on preferred substances, rates of dependence, neurobiological responses, and careful attention to psychosocial stressors that may increase risk of return to use.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Let’s now spend some more time speaking in detail about specialized treatment services for both women and men…</a:t>
            </a:r>
          </a:p>
          <a:p>
            <a:pPr marL="0" marR="0">
              <a:lnSpc>
                <a:spcPct val="107000"/>
              </a:lnSpc>
              <a:spcBef>
                <a:spcPts val="0"/>
              </a:spcBef>
              <a:spcAft>
                <a:spcPts val="800"/>
              </a:spcAft>
            </a:pPr>
            <a:endParaRPr lang="en-US" i="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Calibri" panose="020F0502020204030204" pitchFamily="34" charset="0"/>
                <a:cs typeface="Arial" panose="020B0604020202020204" pitchFamily="34" charset="0"/>
              </a:rPr>
              <a:t>National Responsible Fatherhood Clearinghouse: </a:t>
            </a:r>
            <a:r>
              <a:rPr lang="en-US"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#DADication Documentary Series of Public Service Announcements</a:t>
            </a:r>
            <a:r>
              <a:rPr lang="en-US" i="0" u="none" kern="100">
                <a:solidFill>
                  <a:srgbClr val="0563C1"/>
                </a:solidFill>
                <a:effectLst/>
                <a:latin typeface="Arial" panose="020B0604020202020204" pitchFamily="34" charset="0"/>
                <a:ea typeface="Calibri" panose="020F0502020204030204" pitchFamily="34" charset="0"/>
                <a:cs typeface="Arial" panose="020B0604020202020204" pitchFamily="34" charset="0"/>
              </a:rPr>
              <a:t> (n.d.)</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pPr>
            <a:endParaRPr lang="en-US"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a:t>
            </a:r>
            <a:r>
              <a:rPr lang="en-US" u="none" kern="100">
                <a:effectLst/>
                <a:latin typeface="Arial" panose="020B0604020202020204" pitchFamily="34" charset="0"/>
                <a:ea typeface="Calibri" panose="020F0502020204030204" pitchFamily="34" charset="0"/>
                <a:cs typeface="Arial" panose="020B0604020202020204" pitchFamily="34" charset="0"/>
              </a:rPr>
              <a:t>:</a:t>
            </a:r>
            <a:r>
              <a:rPr lang="en-US" i="1" u="none" kern="10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Engaging Dads in Programs to Support Families Affected by Substance Use Disorders Webinar</a:t>
            </a:r>
            <a:r>
              <a:rPr lang="en-US" i="1" kern="100">
                <a:effectLst/>
                <a:latin typeface="Arial" panose="020B0604020202020204" pitchFamily="34" charset="0"/>
                <a:ea typeface="Calibri" panose="020F0502020204030204" pitchFamily="34" charset="0"/>
                <a:cs typeface="Arial" panose="020B0604020202020204" pitchFamily="34" charset="0"/>
              </a:rPr>
              <a:t> </a:t>
            </a:r>
            <a:r>
              <a:rPr lang="en-US" kern="100">
                <a:effectLst/>
                <a:latin typeface="Arial" panose="020B0604020202020204" pitchFamily="34" charset="0"/>
                <a:ea typeface="Calibri" panose="020F0502020204030204" pitchFamily="34" charset="0"/>
                <a:cs typeface="Arial" panose="020B0604020202020204" pitchFamily="34" charset="0"/>
              </a:rPr>
              <a:t>(2022)</a:t>
            </a: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endParaRPr lang="en-US"/>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Abuse and Mental Heath Services Administration, </a:t>
            </a:r>
            <a:r>
              <a:rPr lang="en-US" err="1">
                <a:latin typeface="Arial" panose="020B0604020202020204" pitchFamily="34" charset="0"/>
                <a:cs typeface="Arial" panose="020B0604020202020204" pitchFamily="34" charset="0"/>
              </a:rPr>
              <a:t>2021a</a:t>
            </a:r>
            <a:r>
              <a:rPr lang="en-US">
                <a:latin typeface="Arial" panose="020B0604020202020204" pitchFamily="34" charset="0"/>
                <a:cs typeface="Arial" panose="020B0604020202020204" pitchFamily="34" charset="0"/>
              </a:rPr>
              <a:t>; Substance Abuse and Mental Health Services Administration,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b="0" i="0" err="1">
                <a:solidFill>
                  <a:srgbClr val="000000"/>
                </a:solidFill>
                <a:effectLst/>
                <a:latin typeface="Arial" panose="020B0604020202020204" pitchFamily="34" charset="0"/>
                <a:cs typeface="Arial" panose="020B0604020202020204" pitchFamily="34" charset="0"/>
              </a:rPr>
              <a:t>2021a</a:t>
            </a:r>
            <a:r>
              <a:rPr lang="en-US" b="0" i="0">
                <a:solidFill>
                  <a:srgbClr val="000000"/>
                </a:solidFill>
                <a:effectLst/>
                <a:latin typeface="Arial" panose="020B0604020202020204" pitchFamily="34" charset="0"/>
                <a:cs typeface="Arial" panose="020B0604020202020204" pitchFamily="34" charset="0"/>
              </a:rPr>
              <a:t>). </a:t>
            </a:r>
            <a:r>
              <a:rPr lang="en-US" b="0" i="1">
                <a:solidFill>
                  <a:srgbClr val="000000"/>
                </a:solidFill>
                <a:effectLst/>
                <a:latin typeface="Arial" panose="020B0604020202020204" pitchFamily="34" charset="0"/>
                <a:cs typeface="Arial" panose="020B0604020202020204" pitchFamily="34" charset="0"/>
              </a:rPr>
              <a:t>Addressing the specific needs of women for treatment of substance use disorders. Advisory. </a:t>
            </a:r>
            <a:r>
              <a:rPr lang="en-US" b="0" i="0">
                <a:solidFill>
                  <a:srgbClr val="000000"/>
                </a:solidFill>
                <a:effectLst/>
                <a:latin typeface="Arial" panose="020B0604020202020204" pitchFamily="34" charset="0"/>
                <a:cs typeface="Arial" panose="020B0604020202020204" pitchFamily="34" charset="0"/>
              </a:rPr>
              <a:t>Publication No. PEP20-06-04-002. U.S. Department of Health and Human Services. </a:t>
            </a:r>
            <a:r>
              <a:rPr lang="en-US" b="0" i="0" u="sng" strike="noStrike">
                <a:solidFill>
                  <a:srgbClr val="000000"/>
                </a:solidFill>
                <a:effectLst/>
                <a:latin typeface="Arial" panose="020B0604020202020204" pitchFamily="34" charset="0"/>
                <a:cs typeface="Arial" panose="020B0604020202020204" pitchFamily="34" charset="0"/>
                <a:hlinkClick r:id="rId5"/>
              </a:rPr>
              <a:t>https://store.samhsa.gov/sites/default/files/pep20-06-04-002.pdf</a:t>
            </a:r>
            <a:r>
              <a:rPr lang="en-US" b="0" i="0">
                <a:solidFill>
                  <a:srgbClr val="000000"/>
                </a:solidFill>
                <a:effectLst/>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(2013). </a:t>
            </a:r>
            <a:r>
              <a:rPr lang="en-US" b="0" i="1">
                <a:solidFill>
                  <a:srgbClr val="000000"/>
                </a:solidFill>
                <a:effectLst/>
                <a:latin typeface="Arial" panose="020B0604020202020204" pitchFamily="34" charset="0"/>
                <a:cs typeface="Arial" panose="020B0604020202020204" pitchFamily="34" charset="0"/>
              </a:rPr>
              <a:t>Addressing the specific behavioral health needs of men. Treatment improvement protocol (TIP) series 56. </a:t>
            </a:r>
            <a:r>
              <a:rPr lang="en-US" b="0" i="0">
                <a:solidFill>
                  <a:srgbClr val="000000"/>
                </a:solidFill>
                <a:effectLst/>
                <a:latin typeface="Arial" panose="020B0604020202020204" pitchFamily="34" charset="0"/>
                <a:cs typeface="Arial" panose="020B0604020202020204" pitchFamily="34" charset="0"/>
              </a:rPr>
              <a:t>HHS Publication No. (SMA) 13-4736. U.S. Department of Health and Human Services. </a:t>
            </a:r>
            <a:r>
              <a:rPr lang="en-US" b="0" i="0" u="sng" strike="noStrike">
                <a:solidFill>
                  <a:srgbClr val="000000"/>
                </a:solidFill>
                <a:effectLst/>
                <a:latin typeface="Arial" panose="020B0604020202020204" pitchFamily="34" charset="0"/>
                <a:cs typeface="Arial" panose="020B0604020202020204" pitchFamily="34" charset="0"/>
                <a:hlinkClick r:id="rId6"/>
              </a:rPr>
              <a:t>https://store.samhsa.gov/product/tip-56-addressing-specific-behavioral-health-needs-men/sma14-4736</a:t>
            </a:r>
            <a:r>
              <a:rPr lang="en-US" b="0" i="0">
                <a:solidFill>
                  <a:srgbClr val="000000"/>
                </a:solidFill>
                <a:effectLst/>
                <a:latin typeface="Arial" panose="020B0604020202020204" pitchFamily="34" charset="0"/>
                <a:cs typeface="Arial" panose="020B0604020202020204" pitchFamily="34" charset="0"/>
              </a:rPr>
              <a:t>   </a:t>
            </a:r>
            <a:endParaRPr lang="en-US" i="0">
              <a:latin typeface="Arial" panose="020B0604020202020204" pitchFamily="34" charset="0"/>
              <a:cs typeface="Arial" panose="020B0604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prstClr val="black"/>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prstClr val="black"/>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F4263"/>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Arial" charset="0"/>
            </a:endParaRPr>
          </a:p>
          <a:p>
            <a:endParaRPr lang="en-US"/>
          </a:p>
        </p:txBody>
      </p:sp>
      <p:sp>
        <p:nvSpPr>
          <p:cNvPr id="4" name="Slide Number Placeholder 3">
            <a:extLst>
              <a:ext uri="{FF2B5EF4-FFF2-40B4-BE49-F238E27FC236}">
                <a16:creationId xmlns:a16="http://schemas.microsoft.com/office/drawing/2014/main" id="{87017584-D95F-4A8F-8AE5-0857EC991C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220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Treatment for women should integrate the whole person, be trauma-informed, and address substance use and co-occurring disorders such as depression, anxiety, or PTSD. Treatment should also be relational and build a trusting and caring environment. It should include all identified family members or partners as appropriate and include services and supports like individual and group therapy, peer recovery services, and other recovery-oriented supports.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Treatment for women should </a:t>
            </a:r>
            <a:r>
              <a:rPr lang="en-US">
                <a:solidFill>
                  <a:prstClr val="black"/>
                </a:solidFill>
                <a:latin typeface="Arial" panose="020B0604020202020204" pitchFamily="34" charset="0"/>
                <a:cs typeface="Arial" panose="020B0604020202020204" pitchFamily="34" charset="0"/>
              </a:rPr>
              <a:t>focus </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on building and strengthening parenting capacities. Parent-child treatment accommodations like family-based residential programs, outpatient programs that accommodate mothers and their infants, or provide on-site childcare or subsidized childcare assistance are all proven strategies for increasing women’s engagement and retention in substance use disorder treatment. Integrated parenting supports also enhance parent motivation as it affirms their identity as a mother and focuses on building capacities to safely parent their children while in recovery. For mothers in residential treatment who have had their children removed from their care, access to frequent quality family time (or visitation) is critical to improving and maintaining the parent-child bond and allowing real-time opportunities to implement and practice new strategies and tools obtained through their parenting programs. This process also allows child welfare workers to continuously assess for </a:t>
            </a:r>
            <a:r>
              <a:rPr lang="en-US" b="0">
                <a:effectLst/>
                <a:latin typeface="Arial" panose="020B0604020202020204" pitchFamily="34" charset="0"/>
                <a:ea typeface="Calibri" panose="020F0502020204030204" pitchFamily="34" charset="0"/>
                <a:cs typeface="Arial" panose="020B0604020202020204" pitchFamily="34" charset="0"/>
              </a:rPr>
              <a:t>safety, risk, and protective capacities to help make an informed and objective decision regarding child safety and permanency planning.</a:t>
            </a:r>
            <a:r>
              <a:rPr lang="en-US">
                <a:latin typeface="Arial" panose="020B0604020202020204" pitchFamily="34" charset="0"/>
                <a:ea typeface="Calibri" panose="020F0502020204030204" pitchFamily="34" charset="0"/>
                <a:cs typeface="Arial" panose="020B0604020202020204" pitchFamily="34" charset="0"/>
              </a:rPr>
              <a:t> </a:t>
            </a:r>
            <a:endParaRPr lang="en-US" b="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Women should also be universally screened for domestic violence and trauma and referred to all indicated services and supports—including survivor advocacy and free or reduced legal aid services. This may also include help navigating access to psychosocial supports like the supplemental nutrition assistance program (SNAP) or women, infant, and children (WIC) program; access to affordable housing or voucher programs, employment readiness or vocational skills training programs; and free or subsidized childcare assistance programs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ea typeface="Times New Roman" panose="02020603050405020304" pitchFamily="18"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R="0" lvl="0">
              <a:spcBef>
                <a:spcPts val="600"/>
              </a:spcBef>
              <a:spcAft>
                <a:spcPts val="600"/>
              </a:spcAft>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TIP 51: Substance Abuse Treatment: Addressing the Specific Needs of Women</a:t>
            </a: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 (2015)</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Times New Roman" panose="02020603050405020304" pitchFamily="18" charset="0"/>
                <a:cs typeface="Arial" panose="020B0604020202020204" pitchFamily="34" charset="0"/>
              </a:rPr>
              <a:t>N/A</a:t>
            </a:r>
            <a:endParaRPr lang="en-US">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2363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104F1-CFD0-9D9B-BE14-BABEC6690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926AB-1D65-51BA-9811-005C545FD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3D0E4-5AF3-0DFF-693A-EF3DCB89E8D3}"/>
              </a:ext>
            </a:extLst>
          </p:cNvPr>
          <p:cNvSpPr>
            <a:spLocks noGrp="1"/>
          </p:cNvSpPr>
          <p:nvPr>
            <p:ph type="body" idx="1"/>
          </p:nvPr>
        </p:nvSpPr>
        <p:spPr/>
        <p:txBody>
          <a:bodyPr/>
          <a:lstStyle/>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Historically, systems have not done a great job engaging men or fathers in service delivery; however, we also know that outcomes for families improve when fathers are present to develop and nurture positive relationships with their children—leading to improved social and emotional well-being and a reduced likelihood of children engaging in high-risk behaviors such as generational misuse or abuse of alcohol or other drugs.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As shown on this slide, treatment services and supports for fathers are not all that different than for mothers. Compared to women with substance use and co-occurring disorders, men have a higher probability of engaging in poly-substance use, are more likely to be uninsured, and not seek out support for their substance use disorder. While men are exposed to violence and trauma at a higher rate than women, they are far less likely to be diagnosed with post traumatic stress disorder which speaks to the importance of screening men for co-occurring mental disorders and trauma, like women.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It’s also important to recognize and understand how societal norms may affect a father’s perception on seeking help and recognizing the effects of trauma and how the trauma is manifesting itself in behaviors. Societal norms also contribute to the belief that seeking help for a substance use or co-occurring disorder is a sign of weakness. As we mentioned in module one, men will benefit from specialized programming that allows them to warm up and build trust within the therapeutic setting—often this looks like programming dedicated to the physical health and wellness before diving deeper into cognitive and emotion well-being such as in individual and group therapy.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As we learned earlier, substance use and domestic violence can co-occur, and if the father is the person using violence or coercion, then interventions should be provided to help increase accountability through engagement in abusive partner intervention programs. At this same time, it is important to note that approximately 1 in 10 men experience sexual or physical violence and/or are victims of stalking by their partner in their lifetime and report some form of domestic violence, and therefore it should never be assumed that men do not also need access to domestic violence survivor services.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Fathers may be reluctant to enter treatment if it prevents them from financially providing for their children and family. It may be necessary to help fathers connect with treatment programs that accommodate their employment or alternative work schedule. Men may also be hesitant about seeking treatment if they believe it may negatively affect their custody arrangement or visitation rights.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Acknowledging the importance of their role and identity as a father can help engage and retain them in treatment. As child welfare workers we do this by</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Providing fathers with services to build parental capacity and resiliency and connect to services specific to their role like fatherhood engagement programs or initiatives;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Assisting them with establishing paternity and custodial rights;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Providing resources or services specific to co-parenting;</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Encouraging, coaching, and guiding them to ensure they have quality family time or visits with their children to build and reinforce the parent-child bond;</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Acknowledging fathers and other paternal relatives as potential placement options for children if needed; and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Actively engaging them for collaborative case planning and decision-making throughout the child welfare intervention period. </a:t>
            </a:r>
          </a:p>
          <a:p>
            <a:pPr marR="0" lvl="0">
              <a:lnSpc>
                <a:spcPct val="107000"/>
              </a:lnSpc>
              <a:spcBef>
                <a:spcPts val="0"/>
              </a:spcBef>
              <a:spcAft>
                <a:spcPts val="0"/>
              </a:spcAft>
              <a:tabLst>
                <a:tab pos="457200" algn="l"/>
              </a:tabLs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And lastly, fathers, like mothers, may also need help accessing psychosocial supports like housing assistance, employment readiness or vocational skills training programs.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lvl="0"/>
            <a:r>
              <a:rPr lang="en-US" kern="100">
                <a:effectLst/>
                <a:latin typeface="Arial" panose="020B0604020202020204" pitchFamily="34" charset="0"/>
                <a:ea typeface="Calibri" panose="020F0502020204030204" pitchFamily="34" charset="0"/>
                <a:cs typeface="Arial" panose="020B0604020202020204" pitchFamily="34" charset="0"/>
              </a:rPr>
              <a:t> </a:t>
            </a:r>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R="0" lvl="0" algn="l">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Treatment Improvement Protocol </a:t>
            </a:r>
            <a:r>
              <a:rPr lang="en-US" i="0"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TIP) 56: Addressing the Specific Behavioral Health Needs of Men</a:t>
            </a:r>
            <a:r>
              <a:rPr lang="en-US" i="1" kern="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(2013)</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kern="100">
                <a:effectLst/>
                <a:latin typeface="Arial" panose="020B0604020202020204" pitchFamily="34" charset="0"/>
                <a:ea typeface="Calibri" panose="020F0502020204030204" pitchFamily="34" charset="0"/>
                <a:cs typeface="Arial" panose="020B0604020202020204" pitchFamily="34" charset="0"/>
              </a:rPr>
              <a:t>(National Responsible Fatherhood Clearinghouse, n.d.; National Responsible Fatherhood Clearinghouse, 2018; Substance Abuse and Mental Health Services Administration, 2013; Centers for Disease Control and Prevention, 2020)</a:t>
            </a:r>
            <a:endParaRPr lang="en-US">
              <a:latin typeface="Arial" panose="020B0604020202020204" pitchFamily="34" charset="0"/>
              <a:cs typeface="Arial" panose="020B0604020202020204" pitchFamily="34" charset="0"/>
            </a:endParaRPr>
          </a:p>
          <a:p>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Responsible Fatherhood Clearinghouse. (n.d.). </a:t>
            </a:r>
            <a:r>
              <a:rPr lang="en-US" i="1" kern="100">
                <a:effectLst/>
                <a:latin typeface="Arial" panose="020B0604020202020204" pitchFamily="34" charset="0"/>
                <a:ea typeface="Calibri" panose="020F0502020204030204" pitchFamily="34" charset="0"/>
                <a:cs typeface="Arial" panose="020B0604020202020204" pitchFamily="34" charset="0"/>
              </a:rPr>
              <a:t>Father presence. </a:t>
            </a:r>
            <a:r>
              <a:rPr lang="en-US" kern="100">
                <a:effectLst/>
                <a:latin typeface="Arial" panose="020B0604020202020204" pitchFamily="34" charset="0"/>
                <a:ea typeface="Calibri" panose="020F0502020204030204" pitchFamily="34" charset="0"/>
                <a:cs typeface="Arial" panose="020B0604020202020204" pitchFamily="34" charset="0"/>
              </a:rPr>
              <a:t>U.S. Department of Health and Human Services.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https://www.fatherhood.gov/for-dads/father-presence</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Responsible Fatherhood Clearinghouse. (2018). </a:t>
            </a:r>
            <a:r>
              <a:rPr lang="en-US" i="1" kern="100">
                <a:effectLst/>
                <a:latin typeface="Arial" panose="020B0604020202020204" pitchFamily="34" charset="0"/>
                <a:ea typeface="Calibri" panose="020F0502020204030204" pitchFamily="34" charset="0"/>
                <a:cs typeface="Arial" panose="020B0604020202020204" pitchFamily="34" charset="0"/>
              </a:rPr>
              <a:t>Trauma-informed approaches and awareness for programs working with fathers. </a:t>
            </a:r>
            <a:r>
              <a:rPr lang="en-US" kern="100">
                <a:effectLst/>
                <a:latin typeface="Arial" panose="020B0604020202020204" pitchFamily="34" charset="0"/>
                <a:ea typeface="Calibri" panose="020F0502020204030204" pitchFamily="34" charset="0"/>
                <a:cs typeface="Arial" panose="020B0604020202020204" pitchFamily="34" charset="0"/>
              </a:rPr>
              <a:t>U.S. Department of Health and Human Services.</a:t>
            </a:r>
            <a:r>
              <a:rPr lang="en-US" i="1" kern="100">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https://www.fatherhood.gov/sites/default/files/resource_files/e000004132.pdf</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(2013). </a:t>
            </a:r>
            <a:r>
              <a:rPr lang="en-US" i="1" kern="100">
                <a:effectLst/>
                <a:latin typeface="Arial" panose="020B0604020202020204" pitchFamily="34" charset="0"/>
                <a:ea typeface="Calibri" panose="020F0502020204030204" pitchFamily="34" charset="0"/>
                <a:cs typeface="Arial" panose="020B0604020202020204" pitchFamily="34" charset="0"/>
              </a:rPr>
              <a:t>Addressing the specific behavioral health needs of men. Treatment improvement protocol (TIP) series 56. </a:t>
            </a:r>
            <a:r>
              <a:rPr lang="en-US" kern="100">
                <a:effectLst/>
                <a:latin typeface="Arial" panose="020B0604020202020204" pitchFamily="34" charset="0"/>
                <a:ea typeface="Calibri" panose="020F0502020204030204" pitchFamily="34" charset="0"/>
                <a:cs typeface="Arial" panose="020B0604020202020204" pitchFamily="34" charset="0"/>
              </a:rPr>
              <a:t>HHS Publication No. (SMA) 13-4736. U.S. Department of Health and Human Services.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https://store.samhsa.gov/product/tip-56-addressing-specific-behavioral-health-needs-men/sma14-4736</a:t>
            </a:r>
            <a:endPar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ptos" panose="020B0004020202020204" pitchFamily="34" charset="0"/>
                <a:ea typeface="Aptos" panose="020B0004020202020204" pitchFamily="34" charset="0"/>
                <a:cs typeface="Times New Roman" panose="02020603050405020304" pitchFamily="18" charset="0"/>
              </a:rPr>
              <a:t>Hidalgo, R. (2023). </a:t>
            </a:r>
            <a:r>
              <a:rPr lang="en-US" i="1" kern="100">
                <a:effectLst/>
                <a:latin typeface="Aptos" panose="020B0004020202020204" pitchFamily="34" charset="0"/>
                <a:ea typeface="Aptos" panose="020B0004020202020204" pitchFamily="34" charset="0"/>
                <a:cs typeface="Times New Roman" panose="02020603050405020304" pitchFamily="18" charset="0"/>
              </a:rPr>
              <a:t>DVAM 2023: Ending domestic violence requires us all to work together.</a:t>
            </a:r>
            <a:r>
              <a:rPr lang="en-US" kern="100">
                <a:effectLst/>
                <a:latin typeface="Aptos" panose="020B0004020202020204" pitchFamily="34" charset="0"/>
                <a:ea typeface="Aptos" panose="020B0004020202020204" pitchFamily="34" charset="0"/>
                <a:cs typeface="Times New Roman" panose="02020603050405020304" pitchFamily="18" charset="0"/>
              </a:rPr>
              <a:t> U.S. Department of Justice, Office on Violence Against Women. </a:t>
            </a:r>
            <a:r>
              <a:rPr lang="en-US"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https://www.justice.gov/archives/ovw/blog/dvam-2023-ending-domestic-violence-requires-us-all-work-together#:~:text=Data%20from%20the%20last%20National,intimate%20partner%20violence%2Drelated%20impact</a:t>
            </a:r>
            <a:r>
              <a:rPr lang="en-US"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F261E3-D60D-558E-FB53-F7686F701C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8557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Facilitator Script:</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Now, in addition to specialized treatment services, a family-centered approach is designed to meet the unique needs of all families. </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For each of us individually, the definition of family undoubtedly takes on its own unique meaning. As we know, family compositions are robust and can be made up of immediate, extended, and/or non-relative family members—as it is often about the unique bond and support that we form as human beings. </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How systems, programs, and agencies define and recognize family units in our communities varies which in part contributes to the ongoing challenges with accessing quality comprehensive services for all individual family members in need—a defining characteristic of a family-centered approach.  </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A family-centered approach also recognizes that a substance use disorder is a brain disease that affects the entire family, and that recovery and well-being occurs in the context of the family unit. For this reason, a family-centered approach offers a comprehensive array of clinical treatment and related support services that meet the needs of each member in the family, not only the individual requesting care. This extends well beyond the substance use disorder treatment system, the child welfare system, the courts, and mental health service providers—and should include all other agencies or individual practitioners that interact with or on behalf of children and families in our community. Let’s now dive into how this may show up in practice.</a:t>
            </a: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 </a:t>
            </a:r>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marL="0" marR="0"/>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Family-Centered Approach for Families Affected by Substance Use Disorders Webinar</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i="0" u="sng"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a:latin typeface="Arial" panose="020B0604020202020204" pitchFamily="34" charset="0"/>
                <a:ea typeface="Calibri" panose="020F0502020204030204" pitchFamily="34" charset="0"/>
                <a:cs typeface="Arial" panose="020B0604020202020204" pitchFamily="34" charset="0"/>
              </a:rPr>
              <a:t>N/A</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378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At the heart of a family-centered approach is a high-quality substance use disorder program that incorporates the use of evidence-based and trauma-informed interventions to deliver therapeutic services and recovery-oriented supports. As we touched on in module one, many parents will also meet criteria for a co-occurring mental disorder. Working with your community treatment providers to better understand the scope of their service array including options for specialized or dual diagnosis programs will help ensure referral and linkage to the most appropriate treatment for parents affected by substance use disorders.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Parent-child interventions and services are also an important element of a family-centered approach to substance use disorders. These interventions and services will vary in scope and practice, but most often center around improving the parent-child relationship through focusing on increased capacities such as safe, consistent, and recovery-oriented parenting; increased knowledge of developmental needs, and therapeutic intervention through individual, collateral, and/or family modalities. Assessment and referral to parent-child interventions and services should also be specific to each individual family to ensure the most appropriate and effective level of intervention. Examples of evidence-based parenting programs specific to substance use disorders and/or child maltreatment include the Nurturing Parenting Program, Celebrating Families, Parent-Child Interaction Therapy, and Multisystemic Therapy.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Developmental screening and services for children and adolescents is another important element to a family-centered approach to substance use disorders. We know that prenatal exposure to substances and/or ongoing exposure due to a parent’s substance use disorder can increase the risk for an array of developmental needs (physical, social-emotional, cognitive, and language) for children and adolescents. Early identification through comprehensive screening and assessment is critical for mitigating future risk and ensuring optimal functioning. Examples of possible service referrals include maternal, infant, and early childhood home visiting programs and comprehensive developmental assessments and formal supports which are covered more in-depth in modules 6 and 10 of this toolkit but for now, let’s stay focused on our understanding of the family-centered approach continuum…</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a:defRPr/>
            </a:pPr>
            <a:r>
              <a:rPr lang="en-US" b="0" i="0">
                <a:solidFill>
                  <a:schemeClr val="tx1"/>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indent="0" algn="l">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a:latin typeface="Arial" panose="020B0604020202020204" pitchFamily="34" charset="0"/>
                <a:cs typeface="Arial" panose="020B0604020202020204" pitchFamily="34" charset="0"/>
              </a:rPr>
              <a:t>N/A </a:t>
            </a:r>
          </a:p>
        </p:txBody>
      </p:sp>
      <p:sp>
        <p:nvSpPr>
          <p:cNvPr id="4" name="Slide Number Placeholder 3"/>
          <p:cNvSpPr>
            <a:spLocks noGrp="1"/>
          </p:cNvSpPr>
          <p:nvPr>
            <p:ph type="sldNum" sz="quarter" idx="5"/>
          </p:nvPr>
        </p:nvSpPr>
        <p:spPr/>
        <p:txBody>
          <a:bodyPr/>
          <a:lstStyle/>
          <a:p>
            <a:fld id="{2E1BCB87-4CC9-4D37-BDC3-E8A0FA5D025D}" type="slidenum">
              <a:rPr lang="en-US" smtClean="0"/>
              <a:pPr/>
              <a:t>44</a:t>
            </a:fld>
            <a:endParaRPr lang="en-US"/>
          </a:p>
        </p:txBody>
      </p:sp>
    </p:spTree>
    <p:extLst>
      <p:ext uri="{BB962C8B-B14F-4D97-AF65-F5344CB8AC3E}">
        <p14:creationId xmlns:p14="http://schemas.microsoft.com/office/powerpoint/2010/main" val="1881097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spcBef>
                <a:spcPts val="0"/>
              </a:spcBef>
            </a:pPr>
            <a:r>
              <a:rPr lang="en-US" sz="1200" kern="100">
                <a:effectLst/>
                <a:latin typeface="Arial" panose="020B0604020202020204" pitchFamily="34" charset="0"/>
                <a:ea typeface="Aptos" panose="020B0004020202020204" pitchFamily="34" charset="0"/>
                <a:cs typeface="Arial" panose="020B0604020202020204" pitchFamily="34" charset="0"/>
              </a:rPr>
              <a:t>Facilitator Script:</a:t>
            </a:r>
          </a:p>
          <a:p>
            <a:pPr marL="0" marR="0">
              <a:spcBef>
                <a:spcPts val="0"/>
              </a:spcBef>
            </a:pPr>
            <a:endParaRPr lang="en-US" kern="100">
              <a:effectLst/>
              <a:highlight>
                <a:srgbClr val="FFFF00"/>
              </a:highlight>
              <a:latin typeface="Arial" panose="020B0604020202020204" pitchFamily="34" charset="0"/>
              <a:ea typeface="Aptos" panose="020B00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A family-centered approach extends well beyond child welfare services, as it also includes substance use and mental health treatment providers, the courts, and other family-serving entities. On one end of the continuum, we have what most would consider business as usual, where services are focused on the traditional identified client. On the opposite end, we have what often requires a paradigm shift, as services are designed and coordinated to meet the needs of each individual family member</a:t>
            </a:r>
            <a:r>
              <a:rPr lang="en-US" b="0">
                <a:effectLst/>
                <a:latin typeface="Arial" panose="020B0604020202020204" pitchFamily="34" charset="0"/>
                <a:ea typeface="Calibri" panose="020F0502020204030204" pitchFamily="34" charset="0"/>
                <a:cs typeface="Arial" panose="020B0604020202020204" pitchFamily="34" charset="0"/>
              </a:rPr>
              <a:t>, </a:t>
            </a:r>
            <a:r>
              <a:rPr lang="en-US" b="0">
                <a:latin typeface="Arial" panose="020B0604020202020204" pitchFamily="34" charset="0"/>
                <a:cs typeface="Arial" panose="020B0604020202020204" pitchFamily="34" charset="0"/>
              </a:rPr>
              <a:t>otherwise referred to as family-centered service provision.</a:t>
            </a:r>
          </a:p>
          <a:p>
            <a:pPr lvl="0"/>
            <a:endParaRPr lang="en-US" b="0">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For families affected by co-occurring substance use, mental disorders, and trauma, family-centered service provision is especially important as we know that parental recovery and child safety are critically linked to one another and require a holistic approach among all service providers to ensure the best possible family outcomes. Now, while this is the goal, we also understand that implementing changes or improvements to service provision take time, and as a result, many community providers fall within different points along this continuum. </a:t>
            </a:r>
            <a:endParaRPr lang="en-US" kern="100">
              <a:effectLst/>
              <a:highlight>
                <a:srgbClr val="FFFF00"/>
              </a:highligh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100">
              <a:highlight>
                <a:srgbClr val="FFFF00"/>
              </a:highlight>
              <a:latin typeface="Arial" panose="020B0604020202020204" pitchFamily="34" charset="0"/>
              <a:cs typeface="Arial" panose="020B0604020202020204" pitchFamily="34" charset="0"/>
            </a:endParaRPr>
          </a:p>
          <a:p>
            <a:pPr marL="0" marR="0">
              <a:spcBef>
                <a:spcPts val="0"/>
              </a:spcBef>
            </a:pPr>
            <a:endParaRPr lang="en-US" kern="100">
              <a:solidFill>
                <a:srgbClr val="000000"/>
              </a:solidFill>
              <a:latin typeface="Arial" panose="020B0604020202020204" pitchFamily="34" charset="0"/>
              <a:ea typeface="Aptos" panose="020B00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r>
              <a:rPr lang="en-US" sz="1200" kern="10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sz="1200"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Implementing a Family-Centered Approach (Companion Modules) Series</a:t>
            </a:r>
            <a:r>
              <a:rPr lang="en-US" sz="1200" kern="100">
                <a:effectLst/>
                <a:latin typeface="Arial" panose="020B0604020202020204" pitchFamily="34" charset="0"/>
                <a:ea typeface="Calibri" panose="020F0502020204030204" pitchFamily="34" charset="0"/>
                <a:cs typeface="Arial" panose="020B0604020202020204" pitchFamily="34" charset="0"/>
              </a:rPr>
              <a:t> (2021)</a:t>
            </a:r>
            <a:r>
              <a:rPr lang="en-US" u="sng">
                <a:latin typeface="Arial" panose="020B0604020202020204" pitchFamily="34" charset="0"/>
                <a:cs typeface="Arial" panose="020B0604020202020204" pitchFamily="34" charset="0"/>
              </a:rPr>
              <a:t> </a:t>
            </a: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(Werner et al., 2007; National Center on Substance Abuse and Child Welfare, 2021)</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(Werner et al., 2007; National Center on Substance Abuse and Child Welfare, 2021)</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indent="0" algn="l">
              <a:buFont typeface="Arial" panose="020B0604020202020204" pitchFamily="34" charset="0"/>
              <a:buNone/>
            </a:pPr>
            <a:endParaRPr lang="en-US">
              <a:latin typeface="Arial" panose="020B0604020202020204" pitchFamily="34" charset="0"/>
              <a:cs typeface="Arial" panose="020B0604020202020204" pitchFamily="34" charset="0"/>
            </a:endParaRPr>
          </a:p>
          <a:p>
            <a:pPr marR="0">
              <a:lnSpc>
                <a:spcPct val="107000"/>
              </a:lnSpc>
              <a:spcBef>
                <a:spcPts val="1000"/>
              </a:spcBef>
              <a:spcAft>
                <a:spcPts val="0"/>
              </a:spcAft>
            </a:pPr>
            <a:r>
              <a:rPr lang="en-US" sz="1200">
                <a:solidFill>
                  <a:srgbClr val="000000"/>
                </a:solidFill>
                <a:effectLst/>
                <a:latin typeface="Arial" panose="020B0604020202020204" pitchFamily="34" charset="0"/>
                <a:ea typeface="Arial" panose="020B0604020202020204" pitchFamily="34" charset="0"/>
                <a:cs typeface="Arial" panose="020B0604020202020204" pitchFamily="34" charset="0"/>
              </a:rPr>
              <a:t>Werner, D., Young, N. K., Dennis, K., &amp; </a:t>
            </a:r>
            <a:r>
              <a:rPr lang="en-US" sz="1200" err="1">
                <a:solidFill>
                  <a:srgbClr val="000000"/>
                </a:solidFill>
                <a:effectLst/>
                <a:latin typeface="Arial" panose="020B0604020202020204" pitchFamily="34" charset="0"/>
                <a:ea typeface="Arial" panose="020B0604020202020204" pitchFamily="34" charset="0"/>
                <a:cs typeface="Arial" panose="020B0604020202020204" pitchFamily="34" charset="0"/>
              </a:rPr>
              <a:t>Amatetti</a:t>
            </a:r>
            <a:r>
              <a:rPr lang="en-US" sz="1200">
                <a:solidFill>
                  <a:srgbClr val="000000"/>
                </a:solidFill>
                <a:effectLst/>
                <a:latin typeface="Arial" panose="020B0604020202020204" pitchFamily="34" charset="0"/>
                <a:ea typeface="Arial" panose="020B0604020202020204" pitchFamily="34" charset="0"/>
                <a:cs typeface="Arial" panose="020B0604020202020204" pitchFamily="34" charset="0"/>
              </a:rPr>
              <a:t>, S. (2007). </a:t>
            </a:r>
            <a:r>
              <a:rPr lang="en-US" sz="1200" i="1">
                <a:solidFill>
                  <a:srgbClr val="000000"/>
                </a:solidFill>
                <a:effectLst/>
                <a:latin typeface="Arial" panose="020B0604020202020204" pitchFamily="34" charset="0"/>
                <a:ea typeface="Arial" panose="020B0604020202020204" pitchFamily="34" charset="0"/>
                <a:cs typeface="Arial" panose="020B0604020202020204" pitchFamily="34" charset="0"/>
              </a:rPr>
              <a:t>Family-centered treatment for women with substance use disorders: History, key elements and challenges. </a:t>
            </a:r>
            <a:r>
              <a:rPr lang="en-US" sz="1200">
                <a:solidFill>
                  <a:srgbClr val="000000"/>
                </a:solidFill>
                <a:effectLst/>
                <a:latin typeface="Arial" panose="020B0604020202020204" pitchFamily="34" charset="0"/>
                <a:ea typeface="Arial" panose="020B0604020202020204" pitchFamily="34" charset="0"/>
                <a:cs typeface="Arial" panose="020B0604020202020204" pitchFamily="34" charset="0"/>
              </a:rPr>
              <a:t>U.S. Department of Health and Human Services, Substance Abuse and Mental Health Services Administration. </a:t>
            </a:r>
            <a:r>
              <a:rPr lang="en-US" sz="1200" u="sng">
                <a:solidFill>
                  <a:srgbClr val="000000"/>
                </a:solidFill>
                <a:effectLst/>
                <a:latin typeface="Arial" panose="020B0604020202020204" pitchFamily="34" charset="0"/>
                <a:ea typeface="Arial" panose="020B0604020202020204" pitchFamily="34" charset="0"/>
                <a:cs typeface="Arial" panose="020B0604020202020204" pitchFamily="34" charset="0"/>
                <a:hlinkClick r:id="rId4"/>
              </a:rPr>
              <a:t>https://www.samhsa.gov/sites/default/files/family_treatment_paper508v.pdf</a:t>
            </a:r>
            <a:r>
              <a:rPr lang="en-US" sz="1200">
                <a:solidFill>
                  <a:srgbClr val="000000"/>
                </a:solidFill>
                <a:effectLst/>
                <a:latin typeface="Arial" panose="020B0604020202020204" pitchFamily="34" charset="0"/>
                <a:ea typeface="Arial" panose="020B0604020202020204" pitchFamily="34" charset="0"/>
                <a:cs typeface="Arial" panose="020B0604020202020204" pitchFamily="34" charset="0"/>
              </a:rPr>
              <a:t>   </a:t>
            </a:r>
          </a:p>
          <a:p>
            <a:pPr marL="228600" marR="0" indent="-228600">
              <a:lnSpc>
                <a:spcPct val="107000"/>
              </a:lnSpc>
              <a:spcAft>
                <a:spcPts val="0"/>
              </a:spcAft>
            </a:pPr>
            <a:endPar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Aft>
                <a:spcPts val="0"/>
              </a:spcAft>
              <a:buClrTx/>
              <a:buSzTx/>
              <a:buFontTx/>
              <a:buNone/>
              <a:tabLst/>
              <a:defRPr/>
            </a:pPr>
            <a:r>
              <a:rPr lang="en-US" sz="1200">
                <a:solidFill>
                  <a:srgbClr val="000000"/>
                </a:solidFill>
                <a:effectLst/>
                <a:latin typeface="Arial" panose="020B0604020202020204" pitchFamily="34" charset="0"/>
                <a:ea typeface="Arial" panose="020B0604020202020204" pitchFamily="34" charset="0"/>
                <a:cs typeface="Arial" panose="020B0604020202020204" pitchFamily="34" charset="0"/>
              </a:rPr>
              <a:t>National Center on Substance Abuse and Child Welfare.</a:t>
            </a:r>
            <a:r>
              <a:rPr lang="en-US" sz="1200">
                <a:solidFill>
                  <a:srgbClr val="333333"/>
                </a:solidFill>
                <a:effectLst/>
                <a:latin typeface="Arial" panose="020B0604020202020204" pitchFamily="34" charset="0"/>
                <a:ea typeface="Arial" panose="020B0604020202020204" pitchFamily="34" charset="0"/>
                <a:cs typeface="Arial" panose="020B0604020202020204" pitchFamily="34" charset="0"/>
              </a:rPr>
              <a:t> </a:t>
            </a:r>
            <a:r>
              <a:rPr lang="en-US" sz="1200">
                <a:effectLst/>
                <a:latin typeface="Arial" panose="020B0604020202020204" pitchFamily="34" charset="0"/>
                <a:ea typeface="Arial" panose="020B0604020202020204" pitchFamily="34" charset="0"/>
                <a:cs typeface="Arial" panose="020B0604020202020204" pitchFamily="34" charset="0"/>
              </a:rPr>
              <a:t>(2021). </a:t>
            </a:r>
            <a:r>
              <a:rPr lang="en-US" sz="1200" i="1">
                <a:effectLst/>
                <a:latin typeface="Arial" panose="020B0604020202020204" pitchFamily="34" charset="0"/>
                <a:ea typeface="Arial" panose="020B0604020202020204" pitchFamily="34" charset="0"/>
                <a:cs typeface="Arial" panose="020B0604020202020204" pitchFamily="34" charset="0"/>
              </a:rPr>
              <a:t>Implementing a family-centered approach: For families affected by substance use disorders and involved with child welfare services</a:t>
            </a:r>
            <a:r>
              <a:rPr lang="en-US" sz="1200">
                <a:effectLst/>
                <a:latin typeface="Arial" panose="020B0604020202020204" pitchFamily="34" charset="0"/>
                <a:ea typeface="Arial" panose="020B0604020202020204" pitchFamily="34" charset="0"/>
                <a:cs typeface="Arial" panose="020B0604020202020204" pitchFamily="34" charset="0"/>
              </a:rPr>
              <a:t>. </a:t>
            </a:r>
            <a:r>
              <a:rPr lang="en-US" sz="1200">
                <a:solidFill>
                  <a:srgbClr val="000000"/>
                </a:solidFill>
                <a:effectLst/>
                <a:latin typeface="Arial" panose="020B0604020202020204" pitchFamily="34" charset="0"/>
                <a:ea typeface="Arial" panose="020B0604020202020204" pitchFamily="34" charset="0"/>
                <a:cs typeface="Arial" panose="020B0604020202020204" pitchFamily="34" charset="0"/>
              </a:rPr>
              <a:t>Administration for Children and Families, Substance Abuse and Mental Health Services Administration.</a:t>
            </a:r>
            <a:r>
              <a:rPr lang="en-US" sz="1200">
                <a:solidFill>
                  <a:srgbClr val="333333"/>
                </a:solidFill>
                <a:effectLst/>
                <a:latin typeface="Arial" panose="020B0604020202020204" pitchFamily="34" charset="0"/>
                <a:ea typeface="Arial" panose="020B0604020202020204" pitchFamily="34" charset="0"/>
                <a:cs typeface="Arial" panose="020B0604020202020204" pitchFamily="34" charset="0"/>
              </a:rPr>
              <a:t> </a:t>
            </a:r>
            <a:r>
              <a:rPr lang="en-US" sz="1200" u="sng">
                <a:solidFill>
                  <a:srgbClr val="0563C1"/>
                </a:solidFill>
                <a:effectLst/>
                <a:latin typeface="Arial" panose="020B0604020202020204" pitchFamily="34" charset="0"/>
                <a:ea typeface="Arial" panose="020B0604020202020204" pitchFamily="34" charset="0"/>
                <a:cs typeface="Arial" panose="020B0604020202020204" pitchFamily="34" charset="0"/>
                <a:hlinkClick r:id="rId5"/>
              </a:rPr>
              <a:t>https://ncsacw.acf.hhs.gov/files/fca-practice-module-1.pdf</a:t>
            </a:r>
            <a:r>
              <a:rPr lang="en-US" sz="1200">
                <a:solidFill>
                  <a:srgbClr val="333333"/>
                </a:solidFill>
                <a:effectLst/>
                <a:latin typeface="Arial" panose="020B0604020202020204" pitchFamily="34" charset="0"/>
                <a:ea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6172199" y="8685213"/>
            <a:ext cx="684213"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A64E9-55D9-465D-837A-513327C7D3D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408219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Ask learners to return to their small groups for a discussion on the continuum of family-centered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*Or proceed with a large group discussion for virtual training</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cs typeface="Arial" panose="020B0604020202020204" pitchFamily="34" charset="0"/>
              </a:rPr>
              <a:t>Now that we’ve reviewed the continuum of family-centered service provision, let’s return to our small groups for table discussions about where our local treatment providers fall within this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What percentage of your local treatment providers offer family-centered service provision?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On average, where would most local treatment providers fall within this continuum?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Historically, what have been the challenges or barriers to implementing family-centered service provision in your local community?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Arial" panose="020B0604020202020204" pitchFamily="34" charset="0"/>
                <a:cs typeface="Arial" panose="020B0604020202020204" pitchFamily="34" charset="0"/>
              </a:rPr>
              <a:t>If your community currently has gaps in family-centered service provision, what does this mean for children and families affected by substance use disorders?</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46</a:t>
            </a:fld>
            <a:endParaRPr lang="en-US"/>
          </a:p>
        </p:txBody>
      </p:sp>
    </p:spTree>
    <p:extLst>
      <p:ext uri="{BB962C8B-B14F-4D97-AF65-F5344CB8AC3E}">
        <p14:creationId xmlns:p14="http://schemas.microsoft.com/office/powerpoint/2010/main" val="2454968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77E1-CD50-C311-2F68-325163215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62D59-9FD0-CC8B-A645-143DFF883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54D9A-838B-D7A3-D2F1-C243DBD63F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Virtual training: proceed with facilitating a large group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2DDEA9B-FC7C-286A-7296-C9C3FFB2C454}"/>
              </a:ext>
            </a:extLst>
          </p:cNvPr>
          <p:cNvSpPr>
            <a:spLocks noGrp="1"/>
          </p:cNvSpPr>
          <p:nvPr>
            <p:ph type="sldNum" sz="quarter" idx="5"/>
          </p:nvPr>
        </p:nvSpPr>
        <p:spPr/>
        <p:txBody>
          <a:bodyPr/>
          <a:lstStyle/>
          <a:p>
            <a:fld id="{2E1BCB87-4CC9-4D37-BDC3-E8A0FA5D025D}" type="slidenum">
              <a:rPr lang="en-US" smtClean="0"/>
              <a:pPr/>
              <a:t>47</a:t>
            </a:fld>
            <a:endParaRPr lang="en-US"/>
          </a:p>
        </p:txBody>
      </p:sp>
    </p:spTree>
    <p:extLst>
      <p:ext uri="{BB962C8B-B14F-4D97-AF65-F5344CB8AC3E}">
        <p14:creationId xmlns:p14="http://schemas.microsoft.com/office/powerpoint/2010/main" val="3139351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8551C-39B9-DA4E-ED58-E458FEF2F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5071B-EE2C-7968-7999-B2A713EBE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CCDCA-C1DC-0B65-FCC8-AFD69C1E2A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last critical point of intervention for children, parents, and families affected by substance use and co-occurring disorders involves access and utilization of recovery support. Let’s spend some time on this very important topic…</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marL="0" marR="0">
              <a:buNone/>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Building Hope for Families Affected by Substance Use and Mental Health Disorders—A Blueprint for an Effective System of Care to Promote Lasting Recovery and Family Well-Being</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(2023)</a:t>
            </a:r>
          </a:p>
          <a:p>
            <a:pPr marL="0" marR="0">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Building Hope for Family Healing and Recovery Webinar</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87B800F2-1BFA-4AAE-9706-0562F9FA27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935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SAMHSA defines recovery as “a process of change through which individuals improve their health and wellness, live self-directed lives, and strive to reach their full potential.” Let’s now spend some time orienting ourselves to SAMHSA’s Guiding Principles of Recovery:</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emerges from hope</a:t>
            </a:r>
            <a:r>
              <a:rPr lang="en-US">
                <a:latin typeface="Arial" panose="020B0604020202020204" pitchFamily="34" charset="0"/>
                <a:cs typeface="Arial" panose="020B0604020202020204" pitchFamily="34" charset="0"/>
              </a:rPr>
              <a:t>: The belief that recovery is real provides the essential and motivating message of a better future—that people can and do overcome the internal and external challenges, barriers, and obstacles that confront them.</a:t>
            </a:r>
          </a:p>
          <a:p>
            <a:endParaRPr lang="en-US" b="0" i="1" u="sng">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person-driven:</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Self-determination and self-direction are the foundations for recovery as individuals define their own life goals and design their unique path(s).</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occurs via many pathways:</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Individuals are unique with distinct needs, strengths, preferences, goals, and backgrounds, including trauma experiences, that affect and determine their pathway(s) to recovery. Abstinence is the safest approach for those with substance use disorders.</a:t>
            </a:r>
          </a:p>
          <a:p>
            <a:endParaRPr lang="en-US" b="1" u="sng">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holistic:</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Recovery encompasses an individual’s whole life, including mind, body, spirit, and community. The array of services and supports available should be integrated and coordinated.</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supported by peers and allies</a:t>
            </a:r>
            <a:r>
              <a:rPr lang="en-US" b="1"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Mutual support and mutual aid groups, including the sharing of experiential knowledge and skills, as well as social learning, play an invaluable role in recovery.</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supported through relationship and social networks</a:t>
            </a:r>
            <a:r>
              <a:rPr lang="en-US" b="1" i="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An important factor in the recovery process is the presence and involvement of people who believe in the person’s ability to recover; who offer hope, support, and encouragement; and who also suggest strategies and resources for change.</a:t>
            </a:r>
          </a:p>
          <a:p>
            <a:endParaRPr lang="en-US" b="0" u="sng">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personalized and responsive</a:t>
            </a:r>
            <a:r>
              <a:rPr lang="en-US" b="0" i="1" u="none">
                <a:latin typeface="Arial" panose="020B0604020202020204" pitchFamily="34" charset="0"/>
                <a:cs typeface="Arial" panose="020B0604020202020204" pitchFamily="34" charset="0"/>
              </a:rPr>
              <a:t>: </a:t>
            </a:r>
            <a:r>
              <a:rPr lang="en-US" b="0" i="0" u="none">
                <a:latin typeface="Arial" panose="020B0604020202020204" pitchFamily="34" charset="0"/>
                <a:cs typeface="Arial" panose="020B0604020202020204" pitchFamily="34" charset="0"/>
              </a:rPr>
              <a:t>Services should be personalized to meet each individual’s unique needs and pathway to recovery, including information related to values, traditions, and beliefs.</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supported by addressing trauma</a:t>
            </a:r>
            <a:r>
              <a:rPr lang="en-US" b="0" i="1">
                <a:latin typeface="Arial" panose="020B0604020202020204" pitchFamily="34" charset="0"/>
                <a:cs typeface="Arial" panose="020B0604020202020204" pitchFamily="34" charset="0"/>
              </a:rPr>
              <a:t>:</a:t>
            </a:r>
            <a:r>
              <a:rPr lang="en-US" b="1"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Services and supports should be trauma-informed to foster safety (physical and emotional) and trust, as well as promote choice, empowerment, and collaboration.</a:t>
            </a:r>
          </a:p>
          <a:p>
            <a:endParaRPr lang="en-US">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involves individual, family, and community strengths and responsibility:</a:t>
            </a:r>
            <a:r>
              <a:rPr lang="en-US" b="0" u="sng">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Individuals, families, and communities have strengths and resources that serve as a foundation for recovery.</a:t>
            </a:r>
          </a:p>
          <a:p>
            <a:endParaRPr lang="en-US" b="1" i="1">
              <a:latin typeface="Arial" panose="020B0604020202020204" pitchFamily="34" charset="0"/>
              <a:cs typeface="Arial" panose="020B0604020202020204" pitchFamily="34" charset="0"/>
            </a:endParaRPr>
          </a:p>
          <a:p>
            <a:r>
              <a:rPr lang="en-US" b="0" i="1" u="sng">
                <a:latin typeface="Arial" panose="020B0604020202020204" pitchFamily="34" charset="0"/>
                <a:cs typeface="Arial" panose="020B0604020202020204" pitchFamily="34" charset="0"/>
              </a:rPr>
              <a:t>Recovery is based on respect</a:t>
            </a:r>
            <a:r>
              <a:rPr lang="en-US" b="1" i="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Community, systems, and societal acceptance and appreciation for people affected by substance use and mental disorders—including protecting their rights and eliminating stigma and bias—are crucial in achieving recovery.</a:t>
            </a:r>
          </a:p>
          <a:p>
            <a:endParaRPr lang="en-US">
              <a:latin typeface="Arial" panose="020B0604020202020204" pitchFamily="34" charset="0"/>
              <a:cs typeface="Arial" panose="020B0604020202020204" pitchFamily="34" charset="0"/>
            </a:endParaRPr>
          </a:p>
          <a:p>
            <a:pPr lvl="0"/>
            <a:endParaRPr lang="en-US" b="0" u="sng">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lvl="0"/>
            <a:r>
              <a:rPr lang="en-US" b="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Abuse and Mental Health Services Administration,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(2012).  </a:t>
            </a:r>
            <a:r>
              <a:rPr lang="en-US" b="0" i="1">
                <a:solidFill>
                  <a:srgbClr val="000000"/>
                </a:solidFill>
                <a:effectLst/>
                <a:latin typeface="Arial" panose="020B0604020202020204" pitchFamily="34" charset="0"/>
                <a:cs typeface="Arial" panose="020B0604020202020204" pitchFamily="34" charset="0"/>
              </a:rPr>
              <a:t>SAMHSA’s working definition of recovery</a:t>
            </a:r>
            <a:r>
              <a:rPr lang="en-US" b="0" i="0">
                <a:solidFill>
                  <a:srgbClr val="000000"/>
                </a:solidFill>
                <a:effectLst/>
                <a:latin typeface="Arial" panose="020B0604020202020204" pitchFamily="34" charset="0"/>
                <a:cs typeface="Arial" panose="020B0604020202020204" pitchFamily="34" charset="0"/>
              </a:rPr>
              <a:t>. U.S. Department of Health and Human Services.  </a:t>
            </a:r>
            <a:r>
              <a:rPr lang="en-US" b="0" i="0" u="sng" strike="noStrike">
                <a:solidFill>
                  <a:srgbClr val="4472C4"/>
                </a:solidFill>
                <a:effectLst/>
                <a:latin typeface="Arial" panose="020B0604020202020204" pitchFamily="34" charset="0"/>
                <a:cs typeface="Arial" panose="020B0604020202020204" pitchFamily="34" charset="0"/>
                <a:hlinkClick r:id="rId3"/>
              </a:rPr>
              <a:t>https://store.samhsa.gov/product/SAMHSA-s-Working-Definition-of-Recovery/PEP12-RECDEF</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Drug classifications are designed to help organize psychoactive substances into different categories. While there are no definitive lists, the three most common classifications are organized by chemical component, effects, and legal standing. Let’s start by reviewing the classification of chemical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E1BCB87-4CC9-4D37-BDC3-E8A0FA5D025D}" type="slidenum">
              <a:rPr lang="en-US" smtClean="0"/>
              <a:pPr/>
              <a:t>5</a:t>
            </a:fld>
            <a:endParaRPr lang="en-US"/>
          </a:p>
        </p:txBody>
      </p:sp>
    </p:spTree>
    <p:extLst>
      <p:ext uri="{BB962C8B-B14F-4D97-AF65-F5344CB8AC3E}">
        <p14:creationId xmlns:p14="http://schemas.microsoft.com/office/powerpoint/2010/main" val="461958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we know, recovery is a process! Recovery support services, also known as aftercare services are designed to support individuals on their journey to life-long recovery. These services are vast but often fall into four main categories:</a:t>
            </a:r>
          </a:p>
          <a:p>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Mutual-Help Organizations, also commonly referred to as self-help groups or mutual aid, bring together individuals in recovery to share their experiences and to provide support to one another. While every community will vary, common self-help groups include Alcoholics Anonymous (AA), Narcotics Anonymous (NA), Al-Anon or </a:t>
            </a:r>
            <a:r>
              <a:rPr lang="en-US" err="1">
                <a:latin typeface="Arial" panose="020B0604020202020204" pitchFamily="34" charset="0"/>
                <a:cs typeface="Arial" panose="020B0604020202020204" pitchFamily="34" charset="0"/>
              </a:rPr>
              <a:t>Alateen</a:t>
            </a:r>
            <a:r>
              <a:rPr lang="en-US">
                <a:latin typeface="Arial" panose="020B0604020202020204" pitchFamily="34" charset="0"/>
                <a:cs typeface="Arial" panose="020B0604020202020204" pitchFamily="34" charset="0"/>
              </a:rPr>
              <a:t>, SMART Recovery, Women for Sobriety, Celebrate Recovery, and Moderation Management. </a:t>
            </a:r>
          </a:p>
          <a:p>
            <a:pPr>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Recovery Communities, also known as recovery centers or recovery cafes, are non-residential community-based hubs designed to provide individuals access to a host of recovery-oriented supports and services including but not limited to alumni or peer-facilitated groups, employment and housing assistance, childcare and other financial, health, and legal services.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Recovery Residences, also known as sober living experiences or SLEs, offer individuals in recovery a safe living environment through room and board with other individuals in recovery.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Recovery Coaches, also commonly referred to as peer recovery specialists, are individuals in long-term recovery (typically at minimum 2-3 years) who are trained and certified in recovery coaching models. Recovery coaching or peer-based recovery support services have a long history in substance use and mental health disorder treatment and more recently within child welfare services. </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marR="0" lvl="0" algn="l">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i="1" u="sng" kern="120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The Use of Peers and Recovery Specialists in Child Welfare Settings</a:t>
            </a: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 (updated 2019)</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a:buNone/>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Peer Support Specialist Programs for Families Affected by Substance Use</a:t>
            </a:r>
            <a:r>
              <a:rPr lang="en-US" kern="100">
                <a:latin typeface="Arial" panose="020B0604020202020204" pitchFamily="34" charset="0"/>
                <a:ea typeface="Aptos" panose="020B0004020202020204" pitchFamily="34" charset="0"/>
                <a:cs typeface="Arial" panose="020B0604020202020204" pitchFamily="34" charset="0"/>
                <a:hlinkClick r:id="rId4"/>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and Involved with Child Welfare Services: A Four-Module Implementation</a:t>
            </a:r>
            <a:r>
              <a:rPr lang="en-US" kern="100">
                <a:latin typeface="Arial" panose="020B0604020202020204" pitchFamily="34" charset="0"/>
                <a:ea typeface="Aptos" panose="020B0004020202020204" pitchFamily="34" charset="0"/>
                <a:cs typeface="Arial" panose="020B0604020202020204" pitchFamily="34" charset="0"/>
                <a:hlinkClick r:id="rId4"/>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Toolkit</a:t>
            </a:r>
            <a:r>
              <a:rPr lang="en-US" kern="100">
                <a:effectLst/>
                <a:latin typeface="Arial" panose="020B0604020202020204" pitchFamily="34" charset="0"/>
                <a:ea typeface="Aptos" panose="020B0004020202020204" pitchFamily="34" charset="0"/>
                <a:cs typeface="Arial" panose="020B0604020202020204" pitchFamily="34" charset="0"/>
              </a:rPr>
              <a:t>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(National Center on Substance Abuse and Child Welfare, 2019; Peer Recovery Center of Excellence,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National Center on Substance Abuse and Child Welfare. (2019). </a:t>
            </a:r>
            <a:r>
              <a:rPr lang="en-US" b="0" i="1" u="none" strike="noStrike">
                <a:solidFill>
                  <a:srgbClr val="000000"/>
                </a:solidFill>
                <a:effectLst/>
                <a:latin typeface="Arial" panose="020B0604020202020204" pitchFamily="34" charset="0"/>
                <a:cs typeface="Arial" panose="020B0604020202020204" pitchFamily="34" charset="0"/>
              </a:rPr>
              <a:t>The use of peers and recovery specialists in child welfare settings.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b="0" i="1"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https://ncsacw.acf.hhs.gov/files/peer19_brief.pdf</a:t>
            </a:r>
            <a:r>
              <a:rPr lang="en-US" b="0" i="0" u="none" strike="noStrike">
                <a:solidFill>
                  <a:srgbClr val="000000"/>
                </a:solidFill>
                <a:effectLst/>
                <a:latin typeface="Arial" panose="020B0604020202020204" pitchFamily="34" charset="0"/>
                <a:cs typeface="Arial" panose="020B0604020202020204" pitchFamily="34" charset="0"/>
              </a:rPr>
              <a:t>  </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Peer Recovery Center of Excellence. (2022). </a:t>
            </a:r>
            <a:r>
              <a:rPr lang="en-US" b="0" i="1" u="none" strike="noStrike">
                <a:solidFill>
                  <a:srgbClr val="000000"/>
                </a:solidFill>
                <a:effectLst/>
                <a:latin typeface="Arial" panose="020B0604020202020204" pitchFamily="34" charset="0"/>
                <a:cs typeface="Arial" panose="020B0604020202020204" pitchFamily="34" charset="0"/>
              </a:rPr>
              <a:t>Peer recovery center of excellence</a:t>
            </a:r>
            <a:r>
              <a:rPr lang="en-US" b="0" i="0" u="none" strike="noStrike">
                <a:solidFill>
                  <a:srgbClr val="000000"/>
                </a:solidFill>
                <a:effectLst/>
                <a:latin typeface="Arial" panose="020B0604020202020204" pitchFamily="34" charset="0"/>
                <a:cs typeface="Arial" panose="020B0604020202020204" pitchFamily="34" charset="0"/>
              </a:rPr>
              <a:t>. </a:t>
            </a:r>
          </a:p>
          <a:p>
            <a:r>
              <a:rPr lang="en-US" b="0" i="0" u="sng" strike="noStrike">
                <a:solidFill>
                  <a:srgbClr val="5351AF"/>
                </a:solidFill>
                <a:effectLst/>
                <a:latin typeface="Arial" panose="020B0604020202020204" pitchFamily="34" charset="0"/>
                <a:cs typeface="Arial" panose="020B0604020202020204" pitchFamily="34" charset="0"/>
                <a:hlinkClick r:id="rId5"/>
              </a:rPr>
              <a:t>https://www.peerrecoverynow.org/ResourceMaterials/Recovery</a:t>
            </a:r>
            <a:endParaRPr lang="en-US">
              <a:latin typeface="Arial" panose="020B0604020202020204" pitchFamily="34" charset="0"/>
              <a:cs typeface="Arial" panose="020B0604020202020204" pitchFamily="34" charset="0"/>
            </a:endParaRPr>
          </a:p>
          <a:p>
            <a:pPr marL="0" marR="0" fontAlgn="base">
              <a:spcBef>
                <a:spcPts val="0"/>
              </a:spcBef>
              <a:spcAft>
                <a:spcPts val="0"/>
              </a:spcAft>
            </a:pPr>
            <a:endParaRPr lang="en-US" i="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03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As we just learned, peer recovery support can take on many forms. Let’s now watch a short-animated video from the Center for Peer Excellence.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Prompts for Participants (after the short-animated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Any initial thoughts or reactions to the animated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Who here has experience working with or collaborating with peer recovery specialists? If so, in what capacity? And can you share a little about your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For those who do not have experience, what do you think might be some potential benefits to having peer recovery specialists in child welfare settings to support children and families affected by substance use disorders?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This was great, thank you all for sharing from your experience (or perspective) about the benefits of peer recovery support. I think we can all agree that the one undeniable benefit is that peers embody a real-life example that recovery is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sng">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a:latin typeface="Arial" panose="020B060402020202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Center for Peer Excellence</a:t>
            </a:r>
          </a:p>
        </p:txBody>
      </p:sp>
      <p:sp>
        <p:nvSpPr>
          <p:cNvPr id="4" name="Slide Number Placeholder 3"/>
          <p:cNvSpPr>
            <a:spLocks noGrp="1"/>
          </p:cNvSpPr>
          <p:nvPr>
            <p:ph type="sldNum" sz="quarter" idx="5"/>
          </p:nvPr>
        </p:nvSpPr>
        <p:spPr/>
        <p:txBody>
          <a:bodyPr/>
          <a:lstStyle/>
          <a:p>
            <a:fld id="{2E1BCB87-4CC9-4D37-BDC3-E8A0FA5D025D}" type="slidenum">
              <a:rPr lang="en-US" smtClean="0"/>
              <a:pPr/>
              <a:t>51</a:t>
            </a:fld>
            <a:endParaRPr lang="en-US"/>
          </a:p>
        </p:txBody>
      </p:sp>
    </p:spTree>
    <p:extLst>
      <p:ext uri="{BB962C8B-B14F-4D97-AF65-F5344CB8AC3E}">
        <p14:creationId xmlns:p14="http://schemas.microsoft.com/office/powerpoint/2010/main" val="3948008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Facilitator Script:</a:t>
            </a:r>
          </a:p>
          <a:p>
            <a:pPr marL="0" marR="0" fontAlgn="base">
              <a:spcBef>
                <a:spcPts val="0"/>
              </a:spcBef>
              <a:spcAft>
                <a:spcPts val="0"/>
              </a:spcAft>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We covered a lot of information in today’s module. So, before we wrap up, let’s take a moment to recap some key practice strategy reminders to support your work with children, parents, and families. </a:t>
            </a:r>
          </a:p>
          <a:p>
            <a:pPr marL="0" marR="0" fontAlgn="base">
              <a:spcBef>
                <a:spcPts val="0"/>
              </a:spcBef>
              <a:spcAft>
                <a:spcPts val="0"/>
              </a:spcAft>
            </a:pPr>
            <a:endParaRPr lang="en-US">
              <a:solidFill>
                <a:srgbClr val="000000"/>
              </a:solidFill>
              <a:effectLst/>
              <a:highlight>
                <a:srgbClr val="FFFF00"/>
              </a:highlight>
              <a:latin typeface="Arial" panose="020B060402020202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Collaborate:</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As child welfare workers, we have a responsibility to build relationships with substance use disorder experts in our communities to better understand and facilitate referral and linkage to appropriate supports and services for each family member, including parents, children, and family members.</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Talk:</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We should also be talking with substance use disorder treatment professionals to increase our awareness and understanding of evidence-based treatment models or interventions and any new and emerging practice considerations specific to substance use disorders as what works for one substance may not work for others. Learning what works best for each specific substance use disorder. Including what the data and research says will help us tailor interventions and case plan objectives that account for the various complexities and nuances.</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Understand:</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Understand that all treatment levels of care can be effective or enhanced to better meet the needs of parents and their family members. For some parents, outpatient treatment with the right amount of additional supports and services will be sufficient. For others, the structure and intensity of inpatient treatment may be required for a greater likelihood of treatment engagement and retention. Having awareness of residential family-centered treatment programs where families are allowed to remain together during treatment or with frequent quality family time visits when living together is not a safe option, have continually shown significant improvements to parental recovery and child welfare outcomes.</a:t>
            </a:r>
            <a:endParaRPr lang="en-US" alt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Refer:</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Use your increased knowledge and community partnerships to refer and link parents and families to tailored services and supports that meet their unique needs. For families affected by substance use disorders, this may include peer recovery support services or mutual aid for real-time coaching and support with things well beyond abstinence-oriented programming such as housing and employment resources, healthcare coverage, and improved management of activities of daily living.</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Ensure:</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This also includes ensuring access to concurrent mental health services to manage comorbidity such as depression and anxiety; as well as indicated supports and services for each family member—ensuring children and adolescents are receiving proper screening and assessment for their developmental and social-emotional health needs; making appropriate and timely referrals for all indicated services and following up to ensure access and utilization of said services and supports. </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Support:</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Belief and understanding that despite all the challenges and complexities that substance use disorders present, parents and their families are very much capable of a full recovery—they may just need a little extra support from us along the way. </a:t>
            </a:r>
          </a:p>
          <a:p>
            <a:pPr marR="0" lvl="0">
              <a:lnSpc>
                <a:spcPct val="107000"/>
              </a:lnSpc>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Convey:</a:t>
            </a:r>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 This last one is a good reminder to ourselves to convey empathy and instill hope in our work with all parents and families on their path toward long-term recovery and family stability. Remember, recovery is absolutely possible with the right interventions and support services. </a:t>
            </a:r>
            <a:endParaRPr lang="en-US">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marR="0" fontAlgn="base">
              <a:spcBef>
                <a:spcPts val="0"/>
              </a:spcBef>
              <a:spcAft>
                <a:spcPts val="0"/>
              </a:spcAft>
            </a:pPr>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u="sng">
              <a:latin typeface="Arial" panose="020B0604020202020204" pitchFamily="34" charset="0"/>
              <a:cs typeface="Arial" panose="020B0604020202020204" pitchFamily="34" charset="0"/>
            </a:endParaRPr>
          </a:p>
          <a:p>
            <a:pPr marR="0" lvl="0" algn="l">
              <a:tabLst>
                <a:tab pos="457200" algn="l"/>
              </a:tabLst>
            </a:pPr>
            <a:r>
              <a:rPr lang="en-US" kern="1200">
                <a:solidFill>
                  <a:srgbClr val="000000"/>
                </a:solidFill>
                <a:effectLst/>
                <a:latin typeface="Arial" panose="020B0604020202020204" pitchFamily="34" charset="0"/>
                <a:ea typeface="Calibri" panose="020F0502020204030204" pitchFamily="34" charset="0"/>
                <a:cs typeface="Arial" panose="020B0604020202020204" pitchFamily="34" charset="0"/>
              </a:rPr>
              <a:t>N/A</a:t>
            </a:r>
            <a:endPar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pPr marL="0" marR="0" fontAlgn="base">
              <a:spcBef>
                <a:spcPts val="0"/>
              </a:spcBef>
              <a:spcAft>
                <a:spcPts val="0"/>
              </a:spcAft>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r>
              <a:rPr lang="en-US">
                <a:solidFill>
                  <a:srgbClr val="000000"/>
                </a:solidFill>
                <a:latin typeface="Arial" panose="020B0604020202020204" pitchFamily="34" charset="0"/>
                <a:ea typeface="Calibri" panose="020F0502020204030204" pitchFamily="34" charset="0"/>
                <a:cs typeface="Arial" panose="020B0604020202020204" pitchFamily="34" charset="0"/>
              </a:rPr>
              <a:t>N/A</a:t>
            </a: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endParaRPr lang="en-US">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endParaRPr lang="en-US">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effectLst/>
              <a:latin typeface="Arial" panose="020B0604020202020204" pitchFamily="34" charset="0"/>
              <a:ea typeface="Times New Roman" panose="02020603050405020304" pitchFamily="18"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54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Andy’s story embodies this possibility! Let’s now close out today’s training with his recovery video; made possible by Doorway Recovery and the New Hampshire Department of Health and Human Services. </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Prompts for Participants:</a:t>
            </a:r>
          </a:p>
          <a:p>
            <a:endParaRPr lang="en-U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What part of Andy’s story resonated with you the most?</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Andy’s story embodied hope; what treatment and recovery support services appeared most influential to his long-term recovery?</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Video Source: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New Hampshire Department of Health and Human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3327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effectLst/>
                <a:latin typeface="Arial" panose="020B0604020202020204" pitchFamily="34" charset="0"/>
                <a:cs typeface="Arial" panose="020B0604020202020204" pitchFamily="34" charset="0"/>
              </a:rPr>
              <a:t>Facilitator Script:</a:t>
            </a:r>
            <a:r>
              <a:rPr lang="en-US" b="0" i="0">
                <a:effectLst/>
                <a:latin typeface="Arial" panose="020B0604020202020204" pitchFamily="34" charset="0"/>
                <a:cs typeface="Arial" panose="020B0604020202020204" pitchFamily="34" charset="0"/>
              </a:rPr>
              <a:t>​</a:t>
            </a:r>
          </a:p>
          <a:p>
            <a:pPr algn="l" rtl="0" fontAlgn="base"/>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Alright, this wraps up the instructional content for module two.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substance use and co-occurring disorders. </a:t>
            </a:r>
            <a:r>
              <a:rPr lang="en-US" b="0" i="0">
                <a:effectLst/>
                <a:latin typeface="Arial" panose="020B0604020202020204" pitchFamily="34" charset="0"/>
                <a:cs typeface="Arial" panose="020B0604020202020204" pitchFamily="34" charset="0"/>
              </a:rPr>
              <a:t>​Take care, everyone!</a:t>
            </a: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54</a:t>
            </a:fld>
            <a:endParaRPr lang="en-US"/>
          </a:p>
        </p:txBody>
      </p:sp>
    </p:spTree>
    <p:extLst>
      <p:ext uri="{BB962C8B-B14F-4D97-AF65-F5344CB8AC3E}">
        <p14:creationId xmlns:p14="http://schemas.microsoft.com/office/powerpoint/2010/main" val="1972129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55</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429343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56</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71153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57</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132942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421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59</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86926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Arial" panose="020B0604020202020204" pitchFamily="34" charset="0"/>
                <a:cs typeface="Arial" panose="020B0604020202020204" pitchFamily="34" charset="0"/>
              </a:rPr>
              <a:t>Facilitator Script: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There are five main categories of drugs based on their chemical components—alcohol, barbiturates, benzodiazepines, cannabinoids, and opioids. While each individual substance within each classification has its own chemical makeup, they share similarities on a molecular level meaning they produce similar effects.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Alcohol works by altering the body’s central nervous system, producing both short-term and long-term health effects. While it produces feelings of euphoria and relaxation it also diminishes an individual’s sense of judgment, reduces inhibition, causes slurred speech, motor impairment, confusion, memory, and concentration problems. Other long-term effects include development of an alcohol use disorder and serious health problems including liver damage and certain types of cancer.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Barbiturates derive from the chemical substance barbituric acid. They also alter the body’s central nervous system by slowing down an individual’s ability for cognitive processing and functioning. Their effects include anxiety relief, mild euphoria, lack of restraint, and sedation. At higher dosages, barbiturates are known to cause paranoia and suicidal ideation. Individuals are also susceptible to quickly developing tolerance at higher dosage levels increasing the danger of overdose or death.</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Benzodiazepines are substances that interact with the neurotransmitter gamma-aminobutyric acid-A or GABA-A. Like alcohol and barbiturates, benzodiazepines are also a central nervous depressant known for similar effects including sedation, anxiety relief, and relaxed mood. When combined with opioids, benzodiazepines can cause dangerous levels of sedation, respiratory depression, coma, and death.</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Cannabinoids are a group of chemical structures that derive from the cannabis plant. There are two main cannabinoids–delta-tetrahydrocannabinol (THC) and cannabinol (CBD). THC is believed to be the main active ingredient responsible for cannabis’ psychoactive effects including enhanced sensory perception and euphoria followed by relaxed mood, slowed reaction time, and problems with memory and coordination. Long-term use of cannabis is also associated with health problems such as bronchitis, emphysema, and suppressed immune systems.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Opioids are a group of drugs that contain either natural forms of opium derived from the poppy plant or those that are created chemically to produce the same effect. Opioids work by binding to and activating nerve cell receptors in the brain and central nervous system thereby blocking pain signals in the body. Like other central nervous system depressants, opioids (both prescribed and illicit) are known to produce high levels of euphoria placing individuals at high risk for misuse, overdose, and death. More detailed information on opioids and their effects is covered in module 9 of this toolkit.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(U.S. Drug Enforcement Administration, 2022; Juergens, 2022)</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U.S. Drug Enforcement Administration. (2022). </a:t>
            </a:r>
            <a:r>
              <a:rPr lang="en-US" b="0" i="1" u="none" strike="noStrike">
                <a:solidFill>
                  <a:srgbClr val="000000"/>
                </a:solidFill>
                <a:effectLst/>
                <a:latin typeface="Arial" panose="020B0604020202020204" pitchFamily="34" charset="0"/>
                <a:cs typeface="Arial" panose="020B0604020202020204" pitchFamily="34" charset="0"/>
              </a:rPr>
              <a:t>Drug fact sheet: Benzodiazepines </a:t>
            </a:r>
            <a:r>
              <a:rPr lang="en-US" b="0" i="0" u="none" strike="noStrike">
                <a:solidFill>
                  <a:srgbClr val="000000"/>
                </a:solidFill>
                <a:effectLst/>
                <a:latin typeface="Arial" panose="020B0604020202020204" pitchFamily="34" charset="0"/>
                <a:cs typeface="Arial" panose="020B0604020202020204" pitchFamily="34" charset="0"/>
              </a:rPr>
              <a:t>[Fact Sheet]. U.S. Department of Justice. </a:t>
            </a:r>
            <a:r>
              <a:rPr lang="en-US" b="0" i="0" u="sng" strike="noStrike">
                <a:solidFill>
                  <a:srgbClr val="5351AF"/>
                </a:solidFill>
                <a:effectLst/>
                <a:latin typeface="Arial" panose="020B0604020202020204" pitchFamily="34" charset="0"/>
                <a:cs typeface="Arial" panose="020B0604020202020204" pitchFamily="34" charset="0"/>
                <a:hlinkClick r:id="rId3"/>
              </a:rPr>
              <a:t>https://www.getsmartaboutdrugs.gov/sites/default/files/2022-11/Benzodiazepines%202022%20Drug%20Fact%20Sheet_1.pdf</a:t>
            </a:r>
            <a:r>
              <a:rPr lang="en-US" b="0" i="0" u="sng" strike="noStrike">
                <a:solidFill>
                  <a:srgbClr val="5351AF"/>
                </a:solidFill>
                <a:effectLst/>
                <a:latin typeface="Arial" panose="020B0604020202020204" pitchFamily="34" charset="0"/>
                <a:cs typeface="Arial" panose="020B0604020202020204" pitchFamily="34" charset="0"/>
              </a:rPr>
              <a:t>  </a:t>
            </a: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a:latin typeface="Arial" panose="020B0604020202020204" pitchFamily="34" charset="0"/>
                <a:cs typeface="Arial" panose="020B0604020202020204" pitchFamily="34" charset="0"/>
              </a:rPr>
              <a:t>Juergens, J. (2022). </a:t>
            </a:r>
            <a:r>
              <a:rPr lang="en-US" i="1">
                <a:latin typeface="Arial" panose="020B0604020202020204" pitchFamily="34" charset="0"/>
                <a:cs typeface="Arial" panose="020B0604020202020204" pitchFamily="34" charset="0"/>
              </a:rPr>
              <a:t>Drug classifications</a:t>
            </a:r>
            <a:r>
              <a:rPr lang="en-US">
                <a:latin typeface="Arial" panose="020B0604020202020204" pitchFamily="34" charset="0"/>
                <a:cs typeface="Arial" panose="020B0604020202020204" pitchFamily="34" charset="0"/>
              </a:rPr>
              <a:t>. Addiction Center, Recovery Worldwide, LLC. </a:t>
            </a:r>
            <a:r>
              <a:rPr lang="en-US">
                <a:latin typeface="Arial" panose="020B0604020202020204" pitchFamily="34" charset="0"/>
                <a:cs typeface="Arial" panose="020B0604020202020204" pitchFamily="34" charset="0"/>
                <a:hlinkClick r:id="rId4"/>
              </a:rPr>
              <a:t>https://www.addictioncenter.com/drugs/drug-classifications/</a:t>
            </a:r>
            <a:endParaRPr lang="en-US">
              <a:latin typeface="Arial" panose="020B0604020202020204" pitchFamily="34" charset="0"/>
              <a:cs typeface="Arial" panose="020B0604020202020204" pitchFamily="34" charset="0"/>
            </a:endParaRP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1576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60</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150540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lvl="0"/>
            <a:endParaRPr lang="en-US" kern="100">
              <a:highlight>
                <a:srgbClr val="FFFF00"/>
              </a:highlight>
              <a:latin typeface="Arial" panose="020B0604020202020204" pitchFamily="34" charset="0"/>
              <a:ea typeface="Aptos" panose="020B00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293103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9F64-6B11-4CF9-24D8-796C770D8B1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88A8B5-898E-3D68-74D6-BC2C6E567078}"/>
              </a:ext>
            </a:extLst>
          </p:cNvPr>
          <p:cNvSpPr>
            <a:spLocks noGrp="1"/>
          </p:cNvSpPr>
          <p:nvPr>
            <p:ph type="sldNum" sz="quarter" idx="10"/>
          </p:nvPr>
        </p:nvSpPr>
        <p:spPr/>
        <p:txBody>
          <a:bodyPr/>
          <a:lstStyle/>
          <a:p>
            <a:fld id="{2E1BCB87-4CC9-4D37-BDC3-E8A0FA5D025D}" type="slidenum">
              <a:rPr lang="en-US" smtClean="0"/>
              <a:pPr/>
              <a:t>62</a:t>
            </a:fld>
            <a:endParaRPr lang="en-US"/>
          </a:p>
        </p:txBody>
      </p:sp>
      <p:sp>
        <p:nvSpPr>
          <p:cNvPr id="9" name="Slide Image Placeholder 8">
            <a:extLst>
              <a:ext uri="{FF2B5EF4-FFF2-40B4-BE49-F238E27FC236}">
                <a16:creationId xmlns:a16="http://schemas.microsoft.com/office/drawing/2014/main" id="{2F854D75-7041-75EC-D729-E47A103D0CDD}"/>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872D2C2A-B99D-CB12-90BF-65F00B6369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9387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63</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800933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FE7E7-4ECC-F4B7-E933-6AFBA460DD5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1BFA34-BE08-A5B5-0093-3AFDA1038D18}"/>
              </a:ext>
            </a:extLst>
          </p:cNvPr>
          <p:cNvSpPr>
            <a:spLocks noGrp="1"/>
          </p:cNvSpPr>
          <p:nvPr>
            <p:ph type="sldNum" sz="quarter" idx="10"/>
          </p:nvPr>
        </p:nvSpPr>
        <p:spPr/>
        <p:txBody>
          <a:bodyPr/>
          <a:lstStyle/>
          <a:p>
            <a:fld id="{2E1BCB87-4CC9-4D37-BDC3-E8A0FA5D025D}" type="slidenum">
              <a:rPr lang="en-US" smtClean="0"/>
              <a:pPr/>
              <a:t>64</a:t>
            </a:fld>
            <a:endParaRPr lang="en-US"/>
          </a:p>
        </p:txBody>
      </p:sp>
      <p:sp>
        <p:nvSpPr>
          <p:cNvPr id="9" name="Slide Image Placeholder 8">
            <a:extLst>
              <a:ext uri="{FF2B5EF4-FFF2-40B4-BE49-F238E27FC236}">
                <a16:creationId xmlns:a16="http://schemas.microsoft.com/office/drawing/2014/main" id="{56E60613-16AE-C313-3BB6-73D43524E2A2}"/>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3003F75D-A925-3C2E-2A59-D25EF169216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1658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EA9A-07DA-CF5A-894A-BEF7E8BAF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4D384-9534-95F2-0445-BF2C1B72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90338-45F7-B123-8D60-6EBF80A99C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Another common way to classify drugs is based on how they affect the mind and body…</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Depressants, also commonly referred to as ‘downers’, alter the mind and body by lowering mood and energy levels. As previously covered in the chemical component discussion, central nervous system depressants are known and commonly misused for their ability to produce feelings of calmness, relaxation, and euphoria. Alcohol, barbiturates, benzos, and opioids are all examples of central nervous system depressants.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Opposite of depressants are stimulants (or uppers) which alter the mind and body by increasing mood and energy levels. Stimulants are known and commonly misused for their ability to produce a rush leading to increased productivity, performance, and heightened euphoria. Adderall, cocaine, and methamphetamine are all examples of stimulants.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Hallucinogens are substances that work by altering perceptions of reality. These substances are often split into two subclassifications—classic and dissociative. Examples of classic hallucinogens include D-lysergic acid diethylamide (LSD), psilocybin, peyote, and ayahuasca; versus dissociative examples such as phencyclidine (PCP), ketamine, and salvia. While less addictive than other substances, hallucinogens propensity to induce auditory and visual hallucinations places individuals at high risk for adverse effects and dangers including paranoia and psychosis. </a:t>
            </a:r>
          </a:p>
          <a:p>
            <a:endParaRPr lang="en-US" i="0">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Inhalants are substances that are inhaled to achieve a euphoric high. While the euphoric effects of inhalants are brief in nature compared to other substances, they still present significant health risks due to the level of toxicity in the chemicals ingested. Nitrous oxide (or whippets), paint thinner, nail polish remover, aerosol sprays, and gasoline are all examples of inhalants.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(Juergens, 2022; National Institute on Drug Abuse, 2023)</a:t>
            </a:r>
            <a:endParaRPr lang="en-US" b="0" i="0" u="none" strike="noStrike">
              <a:solidFill>
                <a:srgbClr val="000000"/>
              </a:solidFill>
              <a:effectLst/>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lnSpc>
                <a:spcPct val="100000"/>
              </a:lnSpc>
            </a:pPr>
            <a:r>
              <a:rPr lang="en-US">
                <a:latin typeface="Arial" panose="020B0604020202020204" pitchFamily="34" charset="0"/>
                <a:cs typeface="Arial" panose="020B0604020202020204" pitchFamily="34" charset="0"/>
              </a:rPr>
              <a:t>Juergens, J. (2022). </a:t>
            </a:r>
            <a:r>
              <a:rPr lang="en-US" i="1">
                <a:latin typeface="Arial" panose="020B0604020202020204" pitchFamily="34" charset="0"/>
                <a:cs typeface="Arial" panose="020B0604020202020204" pitchFamily="34" charset="0"/>
              </a:rPr>
              <a:t>Drug classifications</a:t>
            </a:r>
            <a:r>
              <a:rPr lang="en-US">
                <a:latin typeface="Arial" panose="020B0604020202020204" pitchFamily="34" charset="0"/>
                <a:cs typeface="Arial" panose="020B0604020202020204" pitchFamily="34" charset="0"/>
              </a:rPr>
              <a:t>. Addiction Center, Recovery Worldwide, LLC. </a:t>
            </a:r>
            <a:r>
              <a:rPr lang="en-US">
                <a:latin typeface="Arial" panose="020B0604020202020204" pitchFamily="34" charset="0"/>
                <a:cs typeface="Arial" panose="020B0604020202020204" pitchFamily="34" charset="0"/>
                <a:hlinkClick r:id="rId3"/>
              </a:rPr>
              <a:t>https://www.addictioncenter.com/drugs/drug-classifications/</a:t>
            </a:r>
            <a:endParaRPr lang="en-US">
              <a:latin typeface="Arial" panose="020B0604020202020204" pitchFamily="34" charset="0"/>
              <a:cs typeface="Arial" panose="020B0604020202020204" pitchFamily="34" charset="0"/>
            </a:endParaRPr>
          </a:p>
          <a:p>
            <a:pPr algn="l" rtl="0" fontAlgn="base">
              <a:buFont typeface="Arial" panose="020B0604020202020204" pitchFamily="34" charset="0"/>
              <a:buNone/>
            </a:pPr>
            <a:endParaRPr lang="en-US"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a:solidFill>
                  <a:srgbClr val="000000"/>
                </a:solidFill>
                <a:effectLst/>
                <a:latin typeface="Arial" panose="020B0604020202020204" pitchFamily="34" charset="0"/>
                <a:cs typeface="Arial" panose="020B0604020202020204" pitchFamily="34" charset="0"/>
              </a:rPr>
              <a:t>National Institute on Drug Abuse. (2023).</a:t>
            </a:r>
            <a:r>
              <a:rPr lang="en-US" b="0" i="1">
                <a:solidFill>
                  <a:srgbClr val="000000"/>
                </a:solidFill>
                <a:effectLst/>
                <a:latin typeface="Arial" panose="020B0604020202020204" pitchFamily="34" charset="0"/>
                <a:cs typeface="Arial" panose="020B0604020202020204" pitchFamily="34" charset="0"/>
              </a:rPr>
              <a:t> Psychedelic and dissociative drugs. </a:t>
            </a:r>
            <a:r>
              <a:rPr lang="en-US" b="0" i="0">
                <a:solidFill>
                  <a:srgbClr val="000000"/>
                </a:solidFill>
                <a:effectLst/>
                <a:latin typeface="Arial" panose="020B0604020202020204" pitchFamily="34" charset="0"/>
                <a:cs typeface="Arial" panose="020B0604020202020204" pitchFamily="34" charset="0"/>
              </a:rPr>
              <a:t>U.S. Department of Health and Human Services, National Institutes of Health. </a:t>
            </a:r>
            <a:r>
              <a:rPr lang="en-US" b="0" i="0" u="sng" strike="noStrike">
                <a:solidFill>
                  <a:srgbClr val="0563C1"/>
                </a:solidFill>
                <a:effectLst/>
                <a:latin typeface="Arial" panose="020B0604020202020204" pitchFamily="34" charset="0"/>
                <a:cs typeface="Arial" panose="020B0604020202020204" pitchFamily="34" charset="0"/>
                <a:hlinkClick r:id="rId4"/>
              </a:rPr>
              <a:t>https://nida.nih.gov/research-topics/psychedelic-dissociative-drugs</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1A50BA46-1ABF-5C97-1C6C-873098F3E025}"/>
              </a:ext>
            </a:extLst>
          </p:cNvPr>
          <p:cNvSpPr>
            <a:spLocks noGrp="1"/>
          </p:cNvSpPr>
          <p:nvPr>
            <p:ph type="sldNum" sz="quarter" idx="5"/>
          </p:nvPr>
        </p:nvSpPr>
        <p:spPr/>
        <p:txBody>
          <a:bodyPr/>
          <a:lstStyle/>
          <a:p>
            <a:pPr>
              <a:defRPr/>
            </a:pPr>
            <a:fld id="{E9AA6ACD-CDDF-45BC-960F-EFD5DE7BA707}" type="slidenum">
              <a:rPr lang="en-US" altLang="en-US" smtClean="0"/>
              <a:pPr>
                <a:defRPr/>
              </a:pPr>
              <a:t>7</a:t>
            </a:fld>
            <a:endParaRPr lang="en-US" altLang="en-US"/>
          </a:p>
        </p:txBody>
      </p:sp>
    </p:spTree>
    <p:extLst>
      <p:ext uri="{BB962C8B-B14F-4D97-AF65-F5344CB8AC3E}">
        <p14:creationId xmlns:p14="http://schemas.microsoft.com/office/powerpoint/2010/main" val="142976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The final classification of drugs is based on their legality. In 1970, the federal government passed the Controlled Substances Act (CSA) which established five schedules of drugs. These five schedules are organized with consideration to legitimacy and value in medical use along with potential for misuse and abuse.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 drugs represent the classification with the most regulations and legal penalties. This schedule of drugs does not have legitimate medical use and have a high potential for abuse. Examples include heroin, LSD, and ecstasy. Also, important to note here is that marijuana (or cannabis) remains classified as a schedule I controlled substance despite decades of legal petitions and federal appeals to have the drug rescheduled by the Drug Enforcement Agency (DEA). The latest on this includes requests to the United States Attorney General to further review the classification schedule as part of larger federal marijuana reform efforts. We should also mention that state classifications may differ from federal classifications—wherein states can pass laws to legalize marijuana or cannabis. To date, this includes 38 states, 3 territories, and the District of Columbia who have legalized for medicinal use and 24 states, 2 territories, and the District of Columbia who have legalized for recreational use.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II drugs have the next highest level of regulations and legal penalties. This schedule includes substances with legitimate medical use—both licit and illicit with a high potential for abuse. Examples include cocaine, methamphetamine, and many opioids including fentanyl, methadone, morphine, and oxycodone.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III drugs have more moderate regulations and legal penalties compared to the previous schedules and while they also have legitimate medical use, they tend to have a lower potential for abuse. Examples of schedule III drugs include buprenorphine, ketamine, and prescription medications that mix codeine or hydrocodone with aspirin or acetaminophen such Vicodin or Percocet.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Schedule IV drugs have fewer regulations and legal penalties and are often prescription medications that have an even lower potential for misuse or abuse. Examples of schedule IV drugs include prescription brand names such as Ativan, </a:t>
            </a:r>
            <a:r>
              <a:rPr lang="en-US" i="0" u="none" err="1">
                <a:latin typeface="Arial" panose="020B0604020202020204" pitchFamily="34" charset="0"/>
                <a:cs typeface="Arial" panose="020B0604020202020204" pitchFamily="34" charset="0"/>
              </a:rPr>
              <a:t>Klonopin</a:t>
            </a:r>
            <a:r>
              <a:rPr lang="en-US" i="0" u="none">
                <a:latin typeface="Arial" panose="020B0604020202020204" pitchFamily="34" charset="0"/>
                <a:cs typeface="Arial" panose="020B0604020202020204" pitchFamily="34" charset="0"/>
              </a:rPr>
              <a:t>, Valium, and Xanax. </a:t>
            </a:r>
          </a:p>
          <a:p>
            <a:endParaRPr lang="en-US" i="0" u="none">
              <a:latin typeface="Arial" panose="020B0604020202020204" pitchFamily="34" charset="0"/>
              <a:cs typeface="Arial" panose="020B0604020202020204" pitchFamily="34" charset="0"/>
            </a:endParaRPr>
          </a:p>
          <a:p>
            <a:r>
              <a:rPr lang="en-US" i="0" u="none">
                <a:latin typeface="Arial" panose="020B0604020202020204" pitchFamily="34" charset="0"/>
                <a:cs typeface="Arial" panose="020B0604020202020204" pitchFamily="34" charset="0"/>
              </a:rPr>
              <a:t>Lastly, schedule V drugs have the least number of regulations and penalties of all classifications combined with the lowest risk for potential misuse. Examples include cough medicines that contain codeine and prescription brand names like Lomotil (treatment of diarrhea) and Lyrica (treatment of nerve pain).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(U.S. Drug Enforcement Administration, 2022; The White House, 2022; National Conference of State Legislatures, 2023; Bryan, 2024)</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U.S. Drug Enforcement Administration. (2022). </a:t>
            </a:r>
            <a:r>
              <a:rPr lang="en-US" b="0" i="1" u="none" strike="noStrike">
                <a:solidFill>
                  <a:srgbClr val="000000"/>
                </a:solidFill>
                <a:effectLst/>
                <a:latin typeface="Arial" panose="020B0604020202020204" pitchFamily="34" charset="0"/>
                <a:cs typeface="Arial" panose="020B0604020202020204" pitchFamily="34" charset="0"/>
              </a:rPr>
              <a:t>Drug fact sheet: Benzodiazepines. </a:t>
            </a:r>
            <a:r>
              <a:rPr lang="en-US" b="0" i="0" u="none" strike="noStrike">
                <a:solidFill>
                  <a:srgbClr val="000000"/>
                </a:solidFill>
                <a:effectLst/>
                <a:latin typeface="Arial" panose="020B0604020202020204" pitchFamily="34" charset="0"/>
                <a:cs typeface="Arial" panose="020B0604020202020204" pitchFamily="34" charset="0"/>
              </a:rPr>
              <a:t>[Fact sheet]. U.S. Department of Justice. </a:t>
            </a:r>
            <a:r>
              <a:rPr lang="en-US" b="0" i="0" u="sng" strike="noStrike">
                <a:solidFill>
                  <a:srgbClr val="5351AF"/>
                </a:solidFill>
                <a:effectLst/>
                <a:latin typeface="Arial" panose="020B0604020202020204" pitchFamily="34" charset="0"/>
                <a:cs typeface="Arial" panose="020B0604020202020204" pitchFamily="34" charset="0"/>
                <a:hlinkClick r:id="rId3"/>
              </a:rPr>
              <a:t>https://www.getsmartaboutdrugs.gov/sites/default/files/2022-11/Benzodiazepines%202022%20Drug%20Fact%20Sheet_1.pdf</a:t>
            </a:r>
            <a:r>
              <a:rPr lang="en-US" b="0" i="0" u="sng" strike="noStrike">
                <a:solidFill>
                  <a:srgbClr val="5351AF"/>
                </a:solidFill>
                <a:effectLst/>
                <a:latin typeface="Arial" panose="020B0604020202020204" pitchFamily="34" charset="0"/>
                <a:cs typeface="Arial" panose="020B0604020202020204" pitchFamily="34" charset="0"/>
              </a:rPr>
              <a:t>    </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The White House. (2022). </a:t>
            </a:r>
            <a:r>
              <a:rPr lang="en-US" b="0" i="1" u="none" strike="noStrike">
                <a:solidFill>
                  <a:srgbClr val="000000"/>
                </a:solidFill>
                <a:effectLst/>
                <a:latin typeface="Arial" panose="020B0604020202020204" pitchFamily="34" charset="0"/>
                <a:cs typeface="Arial" panose="020B0604020202020204" pitchFamily="34" charset="0"/>
              </a:rPr>
              <a:t>Statement from President Biden on marijuana reform </a:t>
            </a:r>
            <a:r>
              <a:rPr lang="en-US" b="0" i="0" u="none" strike="noStrike">
                <a:solidFill>
                  <a:srgbClr val="000000"/>
                </a:solidFill>
                <a:effectLst/>
                <a:latin typeface="Arial" panose="020B0604020202020204" pitchFamily="34" charset="0"/>
                <a:cs typeface="Arial" panose="020B0604020202020204" pitchFamily="34" charset="0"/>
              </a:rPr>
              <a:t>[Statements and releases]. </a:t>
            </a:r>
            <a:r>
              <a:rPr lang="en-US" b="0" i="0" u="sng" strike="noStrike">
                <a:solidFill>
                  <a:srgbClr val="5351AF"/>
                </a:solidFill>
                <a:effectLst/>
                <a:latin typeface="Arial" panose="020B0604020202020204" pitchFamily="34" charset="0"/>
                <a:cs typeface="Arial" panose="020B0604020202020204" pitchFamily="34" charset="0"/>
                <a:hlinkClick r:id="rId4"/>
              </a:rPr>
              <a:t>https://www.whitehouse.gov/briefing-room/statements-releases/2022/10/06/statement-from-president-biden-on-marijuana-reform/</a:t>
            </a:r>
            <a:r>
              <a:rPr lang="en-US" b="0" i="0" u="none" strike="noStrike">
                <a:solidFill>
                  <a:srgbClr val="000000"/>
                </a:solidFill>
                <a:effectLst/>
                <a:latin typeface="Arial" panose="020B0604020202020204" pitchFamily="34" charset="0"/>
                <a:cs typeface="Arial" panose="020B0604020202020204" pitchFamily="34" charset="0"/>
              </a:rPr>
              <a:t> </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National Conference of State Legislatures. (2023). </a:t>
            </a:r>
            <a:r>
              <a:rPr lang="en-US" b="0" i="1" u="none" strike="noStrike">
                <a:solidFill>
                  <a:srgbClr val="000000"/>
                </a:solidFill>
                <a:effectLst/>
                <a:latin typeface="Arial" panose="020B0604020202020204" pitchFamily="34" charset="0"/>
                <a:cs typeface="Arial" panose="020B0604020202020204" pitchFamily="34" charset="0"/>
              </a:rPr>
              <a:t>State medical cannabis laws</a:t>
            </a:r>
            <a:r>
              <a:rPr lang="en-US" b="0" i="0"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5"/>
              </a:rPr>
              <a:t>https://www.ncsl.org/health/state-medical-cannabis-laws</a:t>
            </a:r>
            <a:r>
              <a:rPr lang="en-US" b="0" i="0" u="none" strike="noStrike">
                <a:solidFill>
                  <a:srgbClr val="000000"/>
                </a:solidFill>
                <a:effectLst/>
                <a:latin typeface="Arial" panose="020B0604020202020204" pitchFamily="34" charset="0"/>
                <a:cs typeface="Arial" panose="020B0604020202020204" pitchFamily="34" charset="0"/>
              </a:rPr>
              <a:t> </a:t>
            </a:r>
          </a:p>
          <a:p>
            <a:endParaRPr lang="en-US">
              <a:solidFill>
                <a:srgbClr val="000000"/>
              </a:solidFill>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Bryan, K. (2024). </a:t>
            </a:r>
            <a:r>
              <a:rPr lang="en-US" b="0" i="1" u="none" strike="noStrike">
                <a:solidFill>
                  <a:srgbClr val="000000"/>
                </a:solidFill>
                <a:effectLst/>
                <a:latin typeface="Arial" panose="020B0604020202020204" pitchFamily="34" charset="0"/>
                <a:cs typeface="Arial" panose="020B0604020202020204" pitchFamily="34" charset="0"/>
              </a:rPr>
              <a:t>Cannabis overview. </a:t>
            </a:r>
            <a:r>
              <a:rPr lang="en-US" b="0" i="0" u="none" strike="noStrike">
                <a:solidFill>
                  <a:srgbClr val="000000"/>
                </a:solidFill>
                <a:effectLst/>
                <a:latin typeface="Arial" panose="020B0604020202020204" pitchFamily="34" charset="0"/>
                <a:cs typeface="Arial" panose="020B0604020202020204" pitchFamily="34" charset="0"/>
              </a:rPr>
              <a:t>National Conference of State Legislatures. </a:t>
            </a:r>
            <a:r>
              <a:rPr lang="en-US" b="0" i="0" u="none" strike="noStrike">
                <a:solidFill>
                  <a:srgbClr val="000000"/>
                </a:solidFill>
                <a:effectLst/>
                <a:latin typeface="Arial" panose="020B0604020202020204" pitchFamily="34" charset="0"/>
                <a:cs typeface="Arial" panose="020B0604020202020204" pitchFamily="34" charset="0"/>
                <a:hlinkClick r:id="rId6"/>
              </a:rPr>
              <a:t>https://www.ncsl.org/civil-and-criminal-justice/cannabis-overview#legalization</a:t>
            </a:r>
            <a:r>
              <a:rPr lang="en-US" b="0" i="0" u="none" strike="noStrike">
                <a:solidFill>
                  <a:srgbClr val="000000"/>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972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Facilitator Notes: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Divide learners up for a small group activity titled Common Drugs Matching Game. Using pre-filled large easel paper that lists de-identified descriptions of short and long-term effects of drugs and pre-filled </a:t>
            </a:r>
            <a:r>
              <a:rPr lang="en-US" i="1" kern="100" err="1">
                <a:effectLst/>
                <a:latin typeface="Arial" panose="020B0604020202020204" pitchFamily="34" charset="0"/>
                <a:ea typeface="Calibri" panose="020F0502020204030204" pitchFamily="34" charset="0"/>
                <a:cs typeface="Arial" panose="020B0604020202020204" pitchFamily="34" charset="0"/>
              </a:rPr>
              <a:t>post-it</a:t>
            </a:r>
            <a:r>
              <a:rPr lang="en-US" i="1" kern="100">
                <a:effectLst/>
                <a:latin typeface="Arial" panose="020B0604020202020204" pitchFamily="34" charset="0"/>
                <a:ea typeface="Calibri" panose="020F0502020204030204" pitchFamily="34" charset="0"/>
                <a:cs typeface="Arial" panose="020B0604020202020204" pitchFamily="34" charset="0"/>
              </a:rPr>
              <a:t> notes with names of common drugs (six total–alcohol, cocaine, heroin, methamphetamine, marijuana, fentanyl). Ask learners to work with their team members to quickly and accurately match the descriptions. Set a timer for 3 minutes and track to notice which group completes the task first. Ask them to walk through their answers with the larger group and verify that all matches are correct; use this as an opportunity to redirect to another group should there be any incorrect matches identified. Let learners know we will circle back to these large easel papers for part II of the activity in this next section of the training.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Key:</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reduced inhibitions, slurred speech, motor impairment, confusion, memory problems, concentration problems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high blood pressure, heart disease, stroke, liver and kidney disease, increased risk for certain types of cancers (head and neck, esophageal, liver, colorectal, and breast)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Cocaine: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narrowed blood vessels, enlarged pupils, increased body temperature, heart rate, and blood pressure, headache, abdominal pain and nausea​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loss of sense of smell, chronic nosebleeds, nasal damage and trouble swallowing, infection and death of bowel tissue from decreased blood flow​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Heroin: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dry mouth, itching, nausea, vomiting, analgesia (loss of pain sensation), slowed breathing and heart rate​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 collapsed veins, abscesses (swollen tissue with pus), infection of the lining and valves in the heart, constipation and bowel obstruction, liver or kidney disease, and pulmonary infections​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increased energy including physical and sexual activity, decreased appetite and weight loss, increased heart rate, blood pressure, temperature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anxiety, confusion, insomnia, mood problems, violent behavior, paranoia, hallucinations,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Marijuana: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enhanced sensory perception and euphoria followed by drowsiness and relaxation; slowed reaction time; memory impairment, problems with balance and coordination​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chronic bronchitis, higher risk for respiratory infections​, psychosis including paranoia, hallucinations, and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Fentanyl: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extreme euphoria, drowsiness, confusion, nausea, vomiting, constipation, sedation, slowed breathing​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bowel obstruction, heart attack or heart failure, hypoxia (decrease in amount of oxygen that reaches the brain), overdose, and death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 </a:t>
            </a:r>
          </a:p>
          <a:p>
            <a:pPr marL="0" marR="0">
              <a:lnSpc>
                <a:spcPct val="107000"/>
              </a:lnSpc>
              <a:spcBef>
                <a:spcPts val="0"/>
              </a:spcBef>
              <a:spcAft>
                <a:spcPts val="0"/>
              </a:spcAft>
            </a:pPr>
            <a:br>
              <a:rPr lang="en-US" kern="100">
                <a:effectLst/>
                <a:latin typeface="Arial" panose="020B0604020202020204" pitchFamily="34" charset="0"/>
                <a:ea typeface="Calibri" panose="020F0502020204030204" pitchFamily="34" charset="0"/>
                <a:cs typeface="Arial" panose="020B0604020202020204" pitchFamily="34" charset="0"/>
              </a:rPr>
            </a:br>
            <a:r>
              <a:rPr lang="en-US" i="1" kern="100">
                <a:effectLst/>
                <a:latin typeface="Arial" panose="020B0604020202020204" pitchFamily="34" charset="0"/>
                <a:ea typeface="Calibri" panose="020F0502020204030204" pitchFamily="34" charset="0"/>
                <a:cs typeface="Arial" panose="020B0604020202020204" pitchFamily="34" charset="0"/>
              </a:rPr>
              <a:t>*Alternative Instructions for Virtual Training</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i="1" kern="100">
                <a:effectLst/>
                <a:latin typeface="Arial" panose="020B0604020202020204" pitchFamily="34" charset="0"/>
                <a:ea typeface="Calibri" panose="020F0502020204030204" pitchFamily="34" charset="0"/>
                <a:cs typeface="Arial" panose="020B0604020202020204" pitchFamily="34" charset="0"/>
              </a:rPr>
              <a:t>Use your virtual platform’s polling feature to create the following prompts:</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reduced inhibitions, slurred speech, motor impairment, confusion, memory problems, concentration problems</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high blood pressure, heart disease, stroke, liver and kidney disease, increased risk for certain types of cancers (head and neck, esophageal, liver, colorectal, and breast)</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Alcohol</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increased energy including physical and sexual activity, decreased appetite and weight loss, increased heart rate, blood pressure, temperature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anxiety, confusion, insomnia, mood problems, violent behavior, paranoia, hallucinations,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Methamphetamine</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extreme euphoria, drowsiness, confusion, nausea, vomiting, constipation, sedation, slowed breathing​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bowel obstruction, heart attack or heart failure, hypoxia (decrease in amount of oxygen that reaches the brain), overdose, and death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Fentanyl</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narrowed blood vessels, enlarged pupils, increased body temperature, heart rate, and blood pressure, headache, abdominal pain and nausea​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loss of sense of smell, chronic nosebleeds, nasal damage and trouble swallowing, infection and death of bowel tissue from decreased blood flow​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Cocaine</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enhanced sensory perception and euphoria followed by drowsiness and relaxation; slowed reaction time; memory impairment, problems with balance and coordination​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effects: chronic bronchitis, higher risk for respiratory infections​, psychosis including paranoia, hallucinations, and delusions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Marijuana</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Match the short- and long-term effects to its respective substance (Choose one answer)</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Short-term effects: euphoria, dry mouth, itching, nausea, vomiting, analgesia (loss of pain sensation), slowed breathing and heart rate​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Long-term effect: collapsed veins, abscesses (swollen tissue with pus), infection of the lining and valves in the heart, constipation and bowel obstruction, liver or kidney disease, and pulmonary infections​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Alcohol</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Cocaine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Heroin</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Methamphetamine</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Marijuana</a:t>
            </a:r>
          </a:p>
          <a:p>
            <a:pPr marL="342900" marR="0" lvl="0" indent="-342900">
              <a:lnSpc>
                <a:spcPct val="107000"/>
              </a:lnSpc>
              <a:spcBef>
                <a:spcPts val="0"/>
              </a:spcBef>
              <a:spcAft>
                <a:spcPts val="0"/>
              </a:spcAft>
              <a:buFont typeface="+mj-lt"/>
              <a:buAutoNum type="arabicPeriod"/>
              <a:tabLst>
                <a:tab pos="457200" algn="l"/>
              </a:tabLst>
            </a:pPr>
            <a:r>
              <a:rPr lang="en-US" kern="100">
                <a:effectLst/>
                <a:latin typeface="Arial" panose="020B0604020202020204" pitchFamily="34" charset="0"/>
                <a:ea typeface="Calibri" panose="020F0502020204030204" pitchFamily="34" charset="0"/>
                <a:cs typeface="Arial" panose="020B0604020202020204" pitchFamily="34" charset="0"/>
              </a:rPr>
              <a:t>Fentanyl</a:t>
            </a:r>
          </a:p>
          <a:p>
            <a:pPr marL="45720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Answer: Heroin</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(U.S. Drug Enforcement Administration, 2022; National Institute on Drug Abuse, 2019)</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U.S. Drug Enforcement Administration. (2022). </a:t>
            </a:r>
            <a:r>
              <a:rPr lang="en-US" i="1" kern="100">
                <a:effectLst/>
                <a:latin typeface="Arial" panose="020B0604020202020204" pitchFamily="34" charset="0"/>
                <a:ea typeface="Calibri" panose="020F0502020204030204" pitchFamily="34" charset="0"/>
                <a:cs typeface="Arial" panose="020B0604020202020204" pitchFamily="34" charset="0"/>
              </a:rPr>
              <a:t>Drug fact sheet: Benzodiazepines. </a:t>
            </a:r>
            <a:r>
              <a:rPr lang="en-US" kern="100">
                <a:effectLst/>
                <a:latin typeface="Arial" panose="020B0604020202020204" pitchFamily="34" charset="0"/>
                <a:ea typeface="Calibri" panose="020F0502020204030204" pitchFamily="34" charset="0"/>
                <a:cs typeface="Arial" panose="020B0604020202020204" pitchFamily="34" charset="0"/>
              </a:rPr>
              <a:t>[Fact sheet]. U.S. Department of Justice. </a:t>
            </a:r>
            <a:r>
              <a:rPr lang="en-US" u="sng" kern="100">
                <a:effectLst/>
                <a:latin typeface="Arial" panose="020B0604020202020204" pitchFamily="34" charset="0"/>
                <a:ea typeface="Calibri" panose="020F0502020204030204" pitchFamily="34" charset="0"/>
                <a:cs typeface="Arial" panose="020B0604020202020204" pitchFamily="34" charset="0"/>
                <a:hlinkClick r:id="rId3"/>
              </a:rPr>
              <a:t>https://www.getsmartaboutdrugs.gov/sites/default/files/2022-11/Benzodiazepines%202022%20Drug%20Fact%20Sheet_1.pdf</a:t>
            </a:r>
            <a:r>
              <a:rPr lang="en-US" u="sng" kern="100">
                <a:effectLst/>
                <a:latin typeface="Arial" panose="020B0604020202020204" pitchFamily="34" charset="0"/>
                <a:ea typeface="Calibri" panose="020F0502020204030204" pitchFamily="34" charset="0"/>
                <a:cs typeface="Arial" panose="020B0604020202020204" pitchFamily="34" charset="0"/>
              </a:rPr>
              <a:t>   </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National Institute on Drug Abuse. (2019). </a:t>
            </a:r>
            <a:r>
              <a:rPr lang="en-US" i="1" kern="100">
                <a:effectLst/>
                <a:latin typeface="Arial" panose="020B0604020202020204" pitchFamily="34" charset="0"/>
                <a:ea typeface="Calibri" panose="020F0502020204030204" pitchFamily="34" charset="0"/>
                <a:cs typeface="Arial" panose="020B0604020202020204" pitchFamily="34" charset="0"/>
              </a:rPr>
              <a:t>Methamphetamine research report. </a:t>
            </a:r>
            <a:r>
              <a:rPr lang="en-US" kern="100">
                <a:effectLst/>
                <a:latin typeface="Arial" panose="020B0604020202020204" pitchFamily="34" charset="0"/>
                <a:ea typeface="Calibri" panose="020F0502020204030204" pitchFamily="34" charset="0"/>
                <a:cs typeface="Arial" panose="020B0604020202020204" pitchFamily="34" charset="0"/>
              </a:rPr>
              <a:t>U.S. Department of Health and Human Services, National Institutes of Health.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https://nida.nih.gov/publications/research-reports/methamphetamine/overview</a:t>
            </a:r>
            <a:r>
              <a:rPr lang="en-US" kern="10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8764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7192EFD5-B1D7-8062-6E9D-295EE3850F13}"/>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288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7897793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6503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8251923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6601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62442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089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0120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7308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36577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4583202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266382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8332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114751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541388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222333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727971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noFill/>
          <a:ln>
            <a:solidFill>
              <a:schemeClr val="bg1"/>
            </a:solidFill>
          </a:ln>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ED104776-7CE8-354A-E43B-6CF8209C4C0E}"/>
              </a:ext>
            </a:extLst>
          </p:cNvPr>
          <p:cNvSpPr>
            <a:spLocks noGrp="1"/>
          </p:cNvSpPr>
          <p:nvPr>
            <p:ph sz="quarter" idx="16"/>
          </p:nvPr>
        </p:nvSpPr>
        <p:spPr>
          <a:xfrm>
            <a:off x="412750" y="6486525"/>
            <a:ext cx="5457825"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6292199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710764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6937659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7160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579931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05776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705814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66346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254601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56841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390345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1114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5351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767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7070198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0165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2147F98-D2C0-51D6-996A-9512ABBC1BB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73447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433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41559836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5173931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15904403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00997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6044426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26006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327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9746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6582156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4250345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E41B0568-8FFA-0632-8A24-299DAE943481}"/>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9052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panose="020B0604020202020204"/>
                <a:ea typeface="+mn-ea"/>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2796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476221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Tree>
    <p:extLst>
      <p:ext uri="{BB962C8B-B14F-4D97-AF65-F5344CB8AC3E}">
        <p14:creationId xmlns:p14="http://schemas.microsoft.com/office/powerpoint/2010/main" val="133978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8467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410481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0910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69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7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7704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62160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654354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26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6" name="Title 5">
            <a:extLst>
              <a:ext uri="{FF2B5EF4-FFF2-40B4-BE49-F238E27FC236}">
                <a16:creationId xmlns:a16="http://schemas.microsoft.com/office/drawing/2014/main" id="{8BFB89B9-692F-F14B-E5BF-BAEB0AC080A6}"/>
              </a:ext>
            </a:extLst>
          </p:cNvPr>
          <p:cNvSpPr>
            <a:spLocks noGrp="1"/>
          </p:cNvSpPr>
          <p:nvPr>
            <p:ph type="title"/>
          </p:nvPr>
        </p:nvSpPr>
        <p:spPr>
          <a:xfrm>
            <a:off x="838200" y="1119103"/>
            <a:ext cx="10515600" cy="1325563"/>
          </a:xfrm>
        </p:spPr>
        <p:txBody>
          <a:bodyPr/>
          <a:lstStyle/>
          <a:p>
            <a:r>
              <a:rPr lang="en-US"/>
              <a:t>Click to edit Master title style</a:t>
            </a:r>
          </a:p>
        </p:txBody>
      </p:sp>
    </p:spTree>
    <p:extLst>
      <p:ext uri="{BB962C8B-B14F-4D97-AF65-F5344CB8AC3E}">
        <p14:creationId xmlns:p14="http://schemas.microsoft.com/office/powerpoint/2010/main" val="42686361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8665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19263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43004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19924874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6618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29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899482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17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606F5BE-B2CD-B36F-284D-A68D379A319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C5FE348-C17F-5C42-A816-5D0F56DBC28E}"/>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E472F8D-8B9F-0B7B-BF23-9A48065EE45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256198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66820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01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53580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76D31BB-6DF2-DB34-3D9E-008BC670BFE3}"/>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059173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4846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7147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10690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638830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892792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8800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49277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598285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73752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295386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1360232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53822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310220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467804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121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761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3680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911346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14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781243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908652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91266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730460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559173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553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25425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336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7192EFD5-B1D7-8062-6E9D-295EE3850F13}"/>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2880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0590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54994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53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112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806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26396082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91309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0915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771632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005329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59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280097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269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180305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736815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69328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24906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870738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784122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00443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338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2155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1695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4123534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5960660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045289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0788516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228411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2926539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770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22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978765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7858367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Tree>
    <p:extLst>
      <p:ext uri="{BB962C8B-B14F-4D97-AF65-F5344CB8AC3E}">
        <p14:creationId xmlns:p14="http://schemas.microsoft.com/office/powerpoint/2010/main" val="27838394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554361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63930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133229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51671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99505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llage of a group of diverse people and families. ">
            <a:extLst>
              <a:ext uri="{FF2B5EF4-FFF2-40B4-BE49-F238E27FC236}">
                <a16:creationId xmlns:a16="http://schemas.microsoft.com/office/drawing/2014/main" id="{78243070-1549-05F3-1249-B488FA737943}"/>
              </a:ext>
            </a:extLst>
          </p:cNvPr>
          <p:cNvPicPr>
            <a:picLocks noChangeAspect="1"/>
          </p:cNvPicPr>
          <p:nvPr userDrawn="1"/>
        </p:nvPicPr>
        <p:blipFill rotWithShape="1">
          <a:blip r:embed="rId3">
            <a:duotone>
              <a:schemeClr val="bg2">
                <a:shade val="45000"/>
                <a:satMod val="135000"/>
              </a:schemeClr>
              <a:prstClr val="white"/>
            </a:duotone>
          </a:blip>
          <a:srcRect l="27778" r="27778"/>
          <a:stretch/>
        </p:blipFill>
        <p:spPr>
          <a:xfrm>
            <a:off x="0" y="0"/>
            <a:ext cx="12191980" cy="6857990"/>
          </a:xfrm>
          <a:prstGeom prst="rect">
            <a:avLst/>
          </a:prstGeom>
        </p:spPr>
      </p:pic>
      <p:sp>
        <p:nvSpPr>
          <p:cNvPr id="7" name="Rectangle 6">
            <a:extLst>
              <a:ext uri="{FF2B5EF4-FFF2-40B4-BE49-F238E27FC236}">
                <a16:creationId xmlns:a16="http://schemas.microsoft.com/office/drawing/2014/main" id="{16EB0F87-804A-1303-ECDA-92660E4D24A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0" y="3988708"/>
            <a:ext cx="9906000" cy="1922246"/>
          </a:xfrm>
          <a:prstGeom prst="rect">
            <a:avLst/>
          </a:prstGeom>
          <a:solidFill>
            <a:srgbClr val="333F50">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9" name="Title 8">
            <a:extLst>
              <a:ext uri="{FF2B5EF4-FFF2-40B4-BE49-F238E27FC236}">
                <a16:creationId xmlns:a16="http://schemas.microsoft.com/office/drawing/2014/main" id="{A5589A8A-65B7-228D-98C1-740512DF3D45}"/>
              </a:ext>
            </a:extLst>
          </p:cNvPr>
          <p:cNvSpPr>
            <a:spLocks noGrp="1"/>
          </p:cNvSpPr>
          <p:nvPr>
            <p:ph type="title"/>
          </p:nvPr>
        </p:nvSpPr>
        <p:spPr>
          <a:xfrm>
            <a:off x="342900" y="4287049"/>
            <a:ext cx="10515600" cy="1325563"/>
          </a:xfrm>
        </p:spPr>
        <p:txBody>
          <a:bodyPr/>
          <a:lstStyle/>
          <a:p>
            <a:r>
              <a:rPr lang="en-US"/>
              <a:t>Click to edit Master title style</a:t>
            </a:r>
            <a:endParaRPr lang="en-IN"/>
          </a:p>
        </p:txBody>
      </p:sp>
    </p:spTree>
    <p:extLst>
      <p:ext uri="{BB962C8B-B14F-4D97-AF65-F5344CB8AC3E}">
        <p14:creationId xmlns:p14="http://schemas.microsoft.com/office/powerpoint/2010/main" val="23394073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70459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heme" Target="../theme/theme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4.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slideLayout" Target="../slideLayouts/slideLayout15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theme" Target="../theme/theme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86" r:id="rId1"/>
    <p:sldLayoutId id="2147483711" r:id="rId2"/>
    <p:sldLayoutId id="2147483710" r:id="rId3"/>
    <p:sldLayoutId id="2147483649" r:id="rId4"/>
    <p:sldLayoutId id="2147483684" r:id="rId5"/>
    <p:sldLayoutId id="2147483660" r:id="rId6"/>
    <p:sldLayoutId id="2147483677" r:id="rId7"/>
    <p:sldLayoutId id="2147483655" r:id="rId8"/>
    <p:sldLayoutId id="2147483663" r:id="rId9"/>
    <p:sldLayoutId id="2147483665" r:id="rId10"/>
    <p:sldLayoutId id="2147483690" r:id="rId11"/>
    <p:sldLayoutId id="2147483650" r:id="rId12"/>
    <p:sldLayoutId id="2147483685" r:id="rId13"/>
    <p:sldLayoutId id="2147483668" r:id="rId14"/>
    <p:sldLayoutId id="2147483674" r:id="rId15"/>
    <p:sldLayoutId id="2147483669" r:id="rId16"/>
    <p:sldLayoutId id="2147483664" r:id="rId17"/>
    <p:sldLayoutId id="2147483651" r:id="rId18"/>
    <p:sldLayoutId id="2147483672" r:id="rId19"/>
    <p:sldLayoutId id="2147483687" r:id="rId20"/>
    <p:sldLayoutId id="2147483661" r:id="rId21"/>
    <p:sldLayoutId id="2147483688" r:id="rId22"/>
    <p:sldLayoutId id="2147483662" r:id="rId23"/>
    <p:sldLayoutId id="2147483667" r:id="rId24"/>
    <p:sldLayoutId id="2147483671" r:id="rId25"/>
    <p:sldLayoutId id="2147483787" r:id="rId2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1751428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24133604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87579482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60442469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 id="2147483838" r:id="rId50"/>
    <p:sldLayoutId id="2147483839" r:id="rId51"/>
    <p:sldLayoutId id="2147483840" r:id="rId52"/>
    <p:sldLayoutId id="2147483841" r:id="rId53"/>
    <p:sldLayoutId id="2147483842" r:id="rId54"/>
    <p:sldLayoutId id="2147483843" r:id="rId55"/>
    <p:sldLayoutId id="2147483844" r:id="rId56"/>
    <p:sldLayoutId id="2147483845" r:id="rId57"/>
    <p:sldLayoutId id="2147483846" r:id="rId58"/>
    <p:sldLayoutId id="2147483847" r:id="rId59"/>
    <p:sldLayoutId id="2147483848" r:id="rId60"/>
    <p:sldLayoutId id="2147483850" r:id="rId61"/>
    <p:sldLayoutId id="2147483851" r:id="rId62"/>
    <p:sldLayoutId id="2147483852" r:id="rId63"/>
    <p:sldLayoutId id="2147483853" r:id="rId6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YefKGTu_Xf8"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hyperlink" Target="https://www.hopkinsmedicine.org/johns_hopkins_healthcare/downloads/all_plans/CAGE%20Substance%20Screening%20Tool.pdf" TargetMode="External"/><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hyperlink" Target="https://ncsacw.acf.hhs.gov/files/TrainingPackage/MOD2/ExampleScreenQuestionsUNCOPE.pdf" TargetMode="External"/><Relationship Id="rId10" Type="http://schemas.openxmlformats.org/officeDocument/2006/relationships/image" Target="../media/image29.png"/><Relationship Id="rId4" Type="http://schemas.openxmlformats.org/officeDocument/2006/relationships/hyperlink" Target="https://gaincc.org/instruments/" TargetMode="External"/><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6B4Z65TQZp4?si=J3MdRHmYqS3imUhD"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8.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28.xml"/><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2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28.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2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28.xml"/><Relationship Id="rId4" Type="http://schemas.openxmlformats.org/officeDocument/2006/relationships/image" Target="../media/image70.sv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07.xml"/><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sv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51.xml.rels><?xml version="1.0" encoding="UTF-8" standalone="yes"?>
<Relationships xmlns="http://schemas.openxmlformats.org/package/2006/relationships"><Relationship Id="rId3" Type="http://schemas.openxmlformats.org/officeDocument/2006/relationships/hyperlink" Target="https://vimeo.com/677817271" TargetMode="External"/><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88.svg"/></Relationships>
</file>

<file path=ppt/slides/_rels/slide53.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hyperlink" Target="https://www.cffutures.org/family-treatment-courts-focus/" TargetMode="External"/><Relationship Id="rId3" Type="http://schemas.openxmlformats.org/officeDocument/2006/relationships/hyperlink" Target="https://www.addictionpolicy.org/post/dsm-5-facts-and-figures" TargetMode="External"/><Relationship Id="rId7" Type="http://schemas.openxmlformats.org/officeDocument/2006/relationships/hyperlink" Target="https://www.cffutures.org/start/" TargetMode="External"/><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hyperlink" Target="http://www.cffutures.org/files/cvi.pdf" TargetMode="External"/><Relationship Id="rId11" Type="http://schemas.openxmlformats.org/officeDocument/2006/relationships/hyperlink" Target="https://ncsacw.acf.hhs.gov/topics/trauma-informed-care.aspx" TargetMode="External"/><Relationship Id="rId5" Type="http://schemas.openxmlformats.org/officeDocument/2006/relationships/hyperlink" Target="https://www.ncsl.org/civil-and-criminal-justice/cannabis-overview#legalization" TargetMode="External"/><Relationship Id="rId10" Type="http://schemas.openxmlformats.org/officeDocument/2006/relationships/hyperlink" Target="https://www.addictioncenter.com/drugs/drug-classifications/" TargetMode="External"/><Relationship Id="rId4" Type="http://schemas.openxmlformats.org/officeDocument/2006/relationships/hyperlink" Target="https://www.asam.org/asam-criteria/about-the-asam-criteria" TargetMode="External"/><Relationship Id="rId9" Type="http://schemas.openxmlformats.org/officeDocument/2006/relationships/hyperlink" Target="https://www.justice.gov/archives/ovw/blog/dvam-2023-ending-domestic-violence-requires-us-all-work-together#:~:text=Data%20from%20the%20last%20National,intimate%20partner%20violence%2Drelated%20impact"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nida.nih.gov/research-topics/psychedelic-dissociative-drugs" TargetMode="External"/><Relationship Id="rId3" Type="http://schemas.openxmlformats.org/officeDocument/2006/relationships/hyperlink" Target="https://ncsacw.acf.hhs.gov/files/peer19_brief.pdf" TargetMode="External"/><Relationship Id="rId7" Type="http://schemas.openxmlformats.org/officeDocument/2006/relationships/hyperlink" Target="https://nida.nih.gov/publications/research-reports/methamphetamine/overview" TargetMode="External"/><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hyperlink" Target="https://www.drugabuse.gov/publications/drugs-brains-behavior-science-addiction/preface" TargetMode="External"/><Relationship Id="rId5" Type="http://schemas.openxmlformats.org/officeDocument/2006/relationships/hyperlink" Target="https://www.ncsl.org/health/state-medical-cannabis-laws" TargetMode="External"/><Relationship Id="rId10" Type="http://schemas.openxmlformats.org/officeDocument/2006/relationships/hyperlink" Target="https://www.fatherhood.gov/sites/default/files/resource_files/e000004132.pdf" TargetMode="External"/><Relationship Id="rId4" Type="http://schemas.openxmlformats.org/officeDocument/2006/relationships/hyperlink" Target="https://ncsacw.acf.hhs.gov/files/fca-practice-module-1.pdf" TargetMode="External"/><Relationship Id="rId9" Type="http://schemas.openxmlformats.org/officeDocument/2006/relationships/hyperlink" Target="https://www.fatherhood.gov/for-dads/father-presence"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samhsa.gov/sbirt" TargetMode="External"/><Relationship Id="rId3" Type="http://schemas.openxmlformats.org/officeDocument/2006/relationships/hyperlink" Target="https://www.peerrecoverynow.org/ResourceMaterials/Recovery" TargetMode="External"/><Relationship Id="rId7" Type="http://schemas.openxmlformats.org/officeDocument/2006/relationships/hyperlink" Target="https://store.samhsa.gov/product/TIP-63-Medications-for-Opioid-Use-Disorder-Full-Document/PEP21-02-01-002" TargetMode="External"/><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hyperlink" Target="https://store.samhsa.gov/sites/default/files/pep20-06-04-002.pdf" TargetMode="External"/><Relationship Id="rId5" Type="http://schemas.openxmlformats.org/officeDocument/2006/relationships/hyperlink" Target="https://store.samhsa.gov/product/tip-56-addressing-specific-behavioral-health-needs-men/sma14-4736" TargetMode="External"/><Relationship Id="rId4" Type="http://schemas.openxmlformats.org/officeDocument/2006/relationships/hyperlink" Target="https://store.samhsa.gov/product/SAMHSA-s-Working-Definition-of-Recovery/PEP12-RECDEF" TargetMode="External"/><Relationship Id="rId9" Type="http://schemas.openxmlformats.org/officeDocument/2006/relationships/hyperlink" Target="https://www.hazeldenbettyford.org/research-studies/addiction-research/trauma-informed-care"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zerotothree.org/our-work/itcp/the-safe-babies-court-team-approach/" TargetMode="External"/><Relationship Id="rId3" Type="http://schemas.openxmlformats.org/officeDocument/2006/relationships/hyperlink" Target="https://doi.org/10.1111/dar.12580" TargetMode="External"/><Relationship Id="rId7" Type="http://schemas.openxmlformats.org/officeDocument/2006/relationships/hyperlink" Target="https://www.whitehouse.gov/briefing-room/statements-releases/2022/10/06/statement-from-president-biden-on-marijuana-reform/" TargetMode="External"/><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hyperlink" Target="https://www.samhsa.gov/sites/default/files/family_treatment_paper508v.pdf" TargetMode="External"/><Relationship Id="rId5" Type="http://schemas.openxmlformats.org/officeDocument/2006/relationships/hyperlink" Target="https://doi.org/10.1056/NEJMra1511480" TargetMode="External"/><Relationship Id="rId4" Type="http://schemas.openxmlformats.org/officeDocument/2006/relationships/hyperlink" Target="https://www.getsmartaboutdrugs.gov/sites/default/files/2022-11/Benzodiazepines%202022%20Drug%20Fact%20Sheet_1.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hyperlink" Target="https://ncsacw.acf.hhs.gov/files/collaborative-capacity-module-5.pdf" TargetMode="External"/><Relationship Id="rId3" Type="http://schemas.openxmlformats.org/officeDocument/2006/relationships/hyperlink" Target="https://www.casey.org/family-treatment-courts/" TargetMode="External"/><Relationship Id="rId7" Type="http://schemas.openxmlformats.org/officeDocument/2006/relationships/hyperlink" Target="https://ncsacw.acf.hhs.gov/files/collaborative-capacity-module-2.pdf" TargetMode="External"/><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hyperlink" Target="https://www.fatherhood.gov/for-dads/father-presence" TargetMode="External"/><Relationship Id="rId11" Type="http://schemas.openxmlformats.org/officeDocument/2006/relationships/hyperlink" Target="https://ncsacw.acf.hhs.gov/files/trauma-informed-care/trauma-toolkit-tipsheet.pdf" TargetMode="External"/><Relationship Id="rId5" Type="http://schemas.openxmlformats.org/officeDocument/2006/relationships/hyperlink" Target="https://www.ncbi.nlm.nih.gov/pmc/articles/PMC3725219/" TargetMode="External"/><Relationship Id="rId10" Type="http://schemas.openxmlformats.org/officeDocument/2006/relationships/hyperlink" Target="https://youtu.be/wT9vMdMQcsg" TargetMode="External"/><Relationship Id="rId4" Type="http://schemas.openxmlformats.org/officeDocument/2006/relationships/hyperlink" Target="http://www.cffutures.org/files/cvi.pdf" TargetMode="External"/><Relationship Id="rId9" Type="http://schemas.openxmlformats.org/officeDocument/2006/relationships/hyperlink" Target="https://ncsacw.acf.hhs.gov/topics/building-capacity/building-hope-for-families-serie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ncsacw.acf.hhs.gov/topics/family-centered-approach/fca-modules-series/" TargetMode="External"/><Relationship Id="rId3" Type="http://schemas.openxmlformats.org/officeDocument/2006/relationships/hyperlink" Target="https://youtu.be/mKBi0yG5Exo?si=-fdBrKsfOheVqaVH" TargetMode="External"/><Relationship Id="rId7" Type="http://schemas.openxmlformats.org/officeDocument/2006/relationships/hyperlink" Target="https://www.youtube.com/watch?v=ptC2XAhfZjA" TargetMode="External"/><Relationship Id="rId2" Type="http://schemas.openxmlformats.org/officeDocument/2006/relationships/notesSlide" Target="../notesSlides/notesSlide62.xml"/><Relationship Id="rId1" Type="http://schemas.openxmlformats.org/officeDocument/2006/relationships/slideLayout" Target="../slideLayouts/slideLayout16.xml"/><Relationship Id="rId6" Type="http://schemas.openxmlformats.org/officeDocument/2006/relationships/hyperlink" Target="https://www.youtube.com/watch?v=LHWc80ORsyQ" TargetMode="External"/><Relationship Id="rId11" Type="http://schemas.openxmlformats.org/officeDocument/2006/relationships/hyperlink" Target="https://www.youtube.com/watch?v=6B4Z65TQZp4" TargetMode="External"/><Relationship Id="rId5" Type="http://schemas.openxmlformats.org/officeDocument/2006/relationships/hyperlink" Target="https://www.youtube.com/watch?v=AH7JyrqagiE" TargetMode="External"/><Relationship Id="rId10" Type="http://schemas.openxmlformats.org/officeDocument/2006/relationships/hyperlink" Target="https://cffutures.org/files/TA_Materials/RPG_Brief_ReferralAndEngagement.pdf" TargetMode="External"/><Relationship Id="rId4" Type="http://schemas.openxmlformats.org/officeDocument/2006/relationships/hyperlink" Target="https://ncsacw.acf.hhs.gov/files/trauma-informed-care/trauma-toolkit-tool.pdf" TargetMode="External"/><Relationship Id="rId9" Type="http://schemas.openxmlformats.org/officeDocument/2006/relationships/hyperlink" Target="https://ncsacw.acf.hhs.gov/topics/recovery-specialists/peer-support-toolkit-series/"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nida.nih.gov/research-topics/commonly-used-drugs-charts" TargetMode="External"/><Relationship Id="rId3" Type="http://schemas.openxmlformats.org/officeDocument/2006/relationships/hyperlink" Target="https://ncsacw.acf.hhs.gov/files/peer19_brief.pdf" TargetMode="External"/><Relationship Id="rId7" Type="http://schemas.openxmlformats.org/officeDocument/2006/relationships/hyperlink" Target="https://ncsacw.acf.hhs.gov/topics/medication-assisted-treatment/civil-rights-video-series/" TargetMode="External"/><Relationship Id="rId12" Type="http://schemas.openxmlformats.org/officeDocument/2006/relationships/hyperlink" Target="https://store.samhsa.gov/product/Finding-Quality-Treatment-for-Substance-Use-Disorders/PEP18-TREATMENT-LOC" TargetMode="External"/><Relationship Id="rId2" Type="http://schemas.openxmlformats.org/officeDocument/2006/relationships/notesSlide" Target="../notesSlides/notesSlide63.xml"/><Relationship Id="rId1" Type="http://schemas.openxmlformats.org/officeDocument/2006/relationships/slideLayout" Target="../slideLayouts/slideLayout16.xml"/><Relationship Id="rId6" Type="http://schemas.openxmlformats.org/officeDocument/2006/relationships/hyperlink" Target="https://www.youtube.com/watch?v=_RP27Qh1hZY" TargetMode="External"/><Relationship Id="rId11" Type="http://schemas.openxmlformats.org/officeDocument/2006/relationships/hyperlink" Target="https://ncsacw.acf.hhs.gov/files/Collaborative_Approach_508.pdf" TargetMode="External"/><Relationship Id="rId5" Type="http://schemas.openxmlformats.org/officeDocument/2006/relationships/hyperlink" Target="https://ncsacw.acf.hhs.gov/files/understanding-treatment-508.pdf" TargetMode="External"/><Relationship Id="rId10" Type="http://schemas.openxmlformats.org/officeDocument/2006/relationships/hyperlink" Target="https://www.fatherhood.gov/dadication" TargetMode="External"/><Relationship Id="rId4" Type="http://schemas.openxmlformats.org/officeDocument/2006/relationships/hyperlink" Target="https://ncsacw.acf.hhs.gov/files/tips-screening-assessment-508.pdf" TargetMode="External"/><Relationship Id="rId9" Type="http://schemas.openxmlformats.org/officeDocument/2006/relationships/hyperlink" Target="https://archives.nida.nih.gov/publications/principles-drug-addiction-treatment-research-based-guide-third-edition"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zerotothree.org/resource/safe-babies-court-team-approach-infographic/" TargetMode="External"/><Relationship Id="rId3" Type="http://schemas.openxmlformats.org/officeDocument/2006/relationships/hyperlink" Target="https://store.samhsa.gov/product/substance-abuse-specialists-child-welfare-agencies-and-dependency-courts/sma10-4557" TargetMode="External"/><Relationship Id="rId7" Type="http://schemas.openxmlformats.org/officeDocument/2006/relationships/hyperlink" Target="https://store.samhsa.gov/product/SAMHSA-s-Working-Definition-of-Recovery/PEP12-RECDEF" TargetMode="External"/><Relationship Id="rId2" Type="http://schemas.openxmlformats.org/officeDocument/2006/relationships/notesSlide" Target="../notesSlides/notesSlide64.xml"/><Relationship Id="rId1" Type="http://schemas.openxmlformats.org/officeDocument/2006/relationships/slideLayout" Target="../slideLayouts/slideLayout16.xml"/><Relationship Id="rId6" Type="http://schemas.openxmlformats.org/officeDocument/2006/relationships/hyperlink" Target="https://www.ncbi.nlm.nih.gov/books/NBK144297/" TargetMode="External"/><Relationship Id="rId5" Type="http://schemas.openxmlformats.org/officeDocument/2006/relationships/hyperlink" Target="https://store.samhsa.gov/product/TIP-51-Substance-Abuse-Treatment-Addressing-the-Specific-Needs-of-Women/SMA15-4426" TargetMode="External"/><Relationship Id="rId4" Type="http://schemas.openxmlformats.org/officeDocument/2006/relationships/hyperlink" Target="https://store.samhsa.gov/product/treatment-improvement-protocol-tip-39-substance-use-disorder-treatment-and-family-therapy/PEP20-02-02-012"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648510" y="607219"/>
            <a:ext cx="10894979" cy="2387600"/>
          </a:xfrm>
        </p:spPr>
        <p:txBody>
          <a:bodyPr anchor="ctr">
            <a:normAutofit/>
          </a:bodyPr>
          <a:lstStyle/>
          <a:p>
            <a:r>
              <a:rPr lang="en-US" dirty="0">
                <a:latin typeface="+mj-lt"/>
              </a:rPr>
              <a:t>Module 2: </a:t>
            </a:r>
            <a:br>
              <a:rPr lang="en-US" dirty="0">
                <a:latin typeface="+mj-lt"/>
              </a:rPr>
            </a:br>
            <a:r>
              <a:rPr lang="en-US" dirty="0">
                <a:latin typeface="+mj-lt"/>
              </a:rPr>
              <a:t>Understanding Substance Use Disorders, Treatment &amp; Recovery</a:t>
            </a:r>
          </a:p>
        </p:txBody>
      </p:sp>
      <p:sp>
        <p:nvSpPr>
          <p:cNvPr id="3" name="Subtitle 2"/>
          <p:cNvSpPr>
            <a:spLocks noGrp="1"/>
          </p:cNvSpPr>
          <p:nvPr>
            <p:ph type="subTitle" idx="1"/>
          </p:nvPr>
        </p:nvSpPr>
        <p:spPr>
          <a:xfrm>
            <a:off x="1524000" y="3602038"/>
            <a:ext cx="9144000" cy="715962"/>
          </a:xfrm>
        </p:spPr>
        <p:txBody>
          <a:bodyPr/>
          <a:lstStyle/>
          <a:p>
            <a:r>
              <a:rPr lang="en-US" dirty="0"/>
              <a:t>Child Welfare Training Toolkit</a:t>
            </a:r>
          </a:p>
        </p:txBody>
      </p:sp>
      <p:pic>
        <p:nvPicPr>
          <p:cNvPr id="4" name="Picture 3" descr="National Center on Substance Abuse and Child Welfare logo">
            <a:extLst>
              <a:ext uri="{FF2B5EF4-FFF2-40B4-BE49-F238E27FC236}">
                <a16:creationId xmlns:a16="http://schemas.microsoft.com/office/drawing/2014/main" id="{DAB19702-E824-76AD-376D-B88B75EA4DAE}"/>
              </a:ext>
            </a:extLst>
          </p:cNvPr>
          <p:cNvPicPr>
            <a:picLocks noChangeAspect="1"/>
          </p:cNvPicPr>
          <p:nvPr/>
        </p:nvPicPr>
        <p:blipFill>
          <a:blip r:embed="rId4"/>
          <a:stretch>
            <a:fillRect/>
          </a:stretch>
        </p:blipFill>
        <p:spPr>
          <a:xfrm>
            <a:off x="3703320" y="5074920"/>
            <a:ext cx="4791456" cy="1159354"/>
          </a:xfrm>
          <a:prstGeom prst="rect">
            <a:avLst/>
          </a:prstGeom>
        </p:spPr>
      </p:pic>
    </p:spTree>
    <p:custDataLst>
      <p:tags r:id="rId1"/>
    </p:custDataLst>
    <p:extLst>
      <p:ext uri="{BB962C8B-B14F-4D97-AF65-F5344CB8AC3E}">
        <p14:creationId xmlns:p14="http://schemas.microsoft.com/office/powerpoint/2010/main" val="441135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D80388-C466-7488-AB85-9FAF395D5D63}"/>
              </a:ext>
            </a:extLst>
          </p:cNvPr>
          <p:cNvSpPr>
            <a:spLocks noGrp="1"/>
          </p:cNvSpPr>
          <p:nvPr>
            <p:ph type="title"/>
          </p:nvPr>
        </p:nvSpPr>
        <p:spPr>
          <a:xfrm>
            <a:off x="7330439" y="1124712"/>
            <a:ext cx="4522893" cy="3200400"/>
          </a:xfrm>
        </p:spPr>
        <p:txBody>
          <a:bodyPr/>
          <a:lstStyle/>
          <a:p>
            <a:r>
              <a:rPr lang="en-US" dirty="0">
                <a:latin typeface="+mj-lt"/>
              </a:rPr>
              <a:t>The Brain Science </a:t>
            </a:r>
            <a:br>
              <a:rPr lang="en-US" dirty="0">
                <a:latin typeface="+mj-lt"/>
              </a:rPr>
            </a:br>
            <a:r>
              <a:rPr lang="en-US" dirty="0">
                <a:latin typeface="+mj-lt"/>
              </a:rPr>
              <a:t>of Addiction</a:t>
            </a:r>
          </a:p>
        </p:txBody>
      </p:sp>
    </p:spTree>
    <p:extLst>
      <p:ext uri="{BB962C8B-B14F-4D97-AF65-F5344CB8AC3E}">
        <p14:creationId xmlns:p14="http://schemas.microsoft.com/office/powerpoint/2010/main" val="181972181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17A33-8A16-4027-4E8F-CC9016977A15}"/>
              </a:ext>
            </a:extLst>
          </p:cNvPr>
          <p:cNvSpPr>
            <a:spLocks noGrp="1"/>
          </p:cNvSpPr>
          <p:nvPr>
            <p:ph type="title"/>
          </p:nvPr>
        </p:nvSpPr>
        <p:spPr>
          <a:xfrm>
            <a:off x="431623" y="248194"/>
            <a:ext cx="4413509" cy="1331224"/>
          </a:xfrm>
        </p:spPr>
        <p:txBody>
          <a:bodyPr vert="horz" lIns="91440" tIns="45720" rIns="91440" bIns="45720" rtlCol="0" anchor="ctr">
            <a:normAutofit/>
          </a:bodyPr>
          <a:lstStyle/>
          <a:p>
            <a:r>
              <a:rPr lang="en-US" sz="4400" kern="1200" dirty="0">
                <a:solidFill>
                  <a:srgbClr val="FFFFFF"/>
                </a:solidFill>
                <a:latin typeface="+mj-lt"/>
                <a:ea typeface="+mj-ea"/>
                <a:cs typeface="+mj-cs"/>
              </a:rPr>
              <a:t>Let’s Take a Poll!</a:t>
            </a:r>
          </a:p>
        </p:txBody>
      </p:sp>
      <p:pic>
        <p:nvPicPr>
          <p:cNvPr id="14" name="Graphic 13" descr="Smart Phone outline">
            <a:extLst>
              <a:ext uri="{FF2B5EF4-FFF2-40B4-BE49-F238E27FC236}">
                <a16:creationId xmlns:a16="http://schemas.microsoft.com/office/drawing/2014/main" id="{C24FDFCB-715D-0CC8-22BC-E5CDAFB9D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03" y="1579418"/>
            <a:ext cx="5042942" cy="5042942"/>
          </a:xfrm>
          <a:prstGeom prst="rect">
            <a:avLst/>
          </a:prstGeom>
        </p:spPr>
      </p:pic>
      <p:pic>
        <p:nvPicPr>
          <p:cNvPr id="1026" name="Picture 2" descr="QR code to take poll">
            <a:extLst>
              <a:ext uri="{FF2B5EF4-FFF2-40B4-BE49-F238E27FC236}">
                <a16:creationId xmlns:a16="http://schemas.microsoft.com/office/drawing/2014/main" id="{27445CE5-0370-C4F9-D8C5-E0A09368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638" y="1756692"/>
            <a:ext cx="3385131" cy="33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533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4A05678-51A2-9C66-115C-F512E84035A5}"/>
              </a:ext>
            </a:extLst>
          </p:cNvPr>
          <p:cNvSpPr>
            <a:spLocks noGrp="1"/>
          </p:cNvSpPr>
          <p:nvPr>
            <p:ph type="title"/>
          </p:nvPr>
        </p:nvSpPr>
        <p:spPr>
          <a:xfrm>
            <a:off x="0" y="0"/>
            <a:ext cx="12192000" cy="1216152"/>
          </a:xfrm>
        </p:spPr>
        <p:txBody>
          <a:bodyPr>
            <a:normAutofit/>
          </a:bodyPr>
          <a:lstStyle/>
          <a:p>
            <a:r>
              <a:rPr lang="en-US" dirty="0"/>
              <a:t>Substance Use Disorder Values</a:t>
            </a:r>
          </a:p>
        </p:txBody>
      </p:sp>
      <p:sp>
        <p:nvSpPr>
          <p:cNvPr id="6" name="Rectangle 5">
            <a:extLst>
              <a:ext uri="{FF2B5EF4-FFF2-40B4-BE49-F238E27FC236}">
                <a16:creationId xmlns:a16="http://schemas.microsoft.com/office/drawing/2014/main" id="{A59297C4-CEAC-6DC7-4164-472795881D88}"/>
              </a:ext>
              <a:ext uri="{C183D7F6-B498-43B3-948B-1728B52AA6E4}">
                <adec:decorative xmlns:adec="http://schemas.microsoft.com/office/drawing/2017/decorative" val="1"/>
              </a:ext>
            </a:extLst>
          </p:cNvPr>
          <p:cNvSpPr/>
          <p:nvPr/>
        </p:nvSpPr>
        <p:spPr>
          <a:xfrm>
            <a:off x="1664366" y="5543024"/>
            <a:ext cx="8843058" cy="223907"/>
          </a:xfrm>
          <a:prstGeom prst="rect">
            <a:avLst/>
          </a:prstGeom>
          <a:solidFill>
            <a:srgbClr val="336B90"/>
          </a:solidFill>
          <a:ln>
            <a:solidFill>
              <a:schemeClr val="accent1"/>
            </a:solidFill>
          </a:ln>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076DA0">
                  <a:lumMod val="75000"/>
                </a:srgbClr>
              </a:solidFill>
              <a:effectLst/>
              <a:uLnTx/>
              <a:uFillTx/>
              <a:latin typeface="Arial" panose="020B0604020202020204"/>
              <a:ea typeface="+mn-ea"/>
              <a:cs typeface="+mn-cs"/>
              <a:sym typeface="Helvetica Light"/>
            </a:endParaRPr>
          </a:p>
        </p:txBody>
      </p:sp>
      <p:sp>
        <p:nvSpPr>
          <p:cNvPr id="12" name="Oval 11">
            <a:extLst>
              <a:ext uri="{FF2B5EF4-FFF2-40B4-BE49-F238E27FC236}">
                <a16:creationId xmlns:a16="http://schemas.microsoft.com/office/drawing/2014/main" id="{1B165609-10A4-B951-97E6-2D7A5D576E7B}"/>
              </a:ext>
              <a:ext uri="{C183D7F6-B498-43B3-948B-1728B52AA6E4}">
                <adec:decorative xmlns:adec="http://schemas.microsoft.com/office/drawing/2017/decorative" val="1"/>
              </a:ext>
            </a:extLst>
          </p:cNvPr>
          <p:cNvSpPr/>
          <p:nvPr/>
        </p:nvSpPr>
        <p:spPr>
          <a:xfrm>
            <a:off x="389327" y="2136685"/>
            <a:ext cx="2587287" cy="2530804"/>
          </a:xfrm>
          <a:prstGeom prst="ellipse">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8" name="Oval 7">
            <a:extLst>
              <a:ext uri="{FF2B5EF4-FFF2-40B4-BE49-F238E27FC236}">
                <a16:creationId xmlns:a16="http://schemas.microsoft.com/office/drawing/2014/main" id="{38742CBD-5D26-4BCF-B631-5E448EB25B10}"/>
              </a:ext>
              <a:ext uri="{C183D7F6-B498-43B3-948B-1728B52AA6E4}">
                <adec:decorative xmlns:adec="http://schemas.microsoft.com/office/drawing/2017/decorative" val="1"/>
              </a:ext>
            </a:extLst>
          </p:cNvPr>
          <p:cNvSpPr/>
          <p:nvPr/>
        </p:nvSpPr>
        <p:spPr>
          <a:xfrm>
            <a:off x="2678869" y="2126704"/>
            <a:ext cx="2587286" cy="2583940"/>
          </a:xfrm>
          <a:prstGeom prst="ellipse">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9" name="Oval 8">
            <a:extLst>
              <a:ext uri="{FF2B5EF4-FFF2-40B4-BE49-F238E27FC236}">
                <a16:creationId xmlns:a16="http://schemas.microsoft.com/office/drawing/2014/main" id="{655B6929-1B21-540B-65AF-018EDCE91E48}"/>
              </a:ext>
              <a:ext uri="{C183D7F6-B498-43B3-948B-1728B52AA6E4}">
                <adec:decorative xmlns:adec="http://schemas.microsoft.com/office/drawing/2017/decorative" val="1"/>
              </a:ext>
            </a:extLst>
          </p:cNvPr>
          <p:cNvSpPr/>
          <p:nvPr/>
        </p:nvSpPr>
        <p:spPr>
          <a:xfrm>
            <a:off x="4802460" y="2162910"/>
            <a:ext cx="2585147" cy="2530804"/>
          </a:xfrm>
          <a:prstGeom prst="ellipse">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SimSun" panose="02010600030101010101" pitchFamily="2" charset="-122"/>
              <a:cs typeface="+mn-cs"/>
              <a:sym typeface="Helvetica Light"/>
            </a:endParaRPr>
          </a:p>
        </p:txBody>
      </p:sp>
      <p:sp>
        <p:nvSpPr>
          <p:cNvPr id="10" name="Oval 9">
            <a:extLst>
              <a:ext uri="{FF2B5EF4-FFF2-40B4-BE49-F238E27FC236}">
                <a16:creationId xmlns:a16="http://schemas.microsoft.com/office/drawing/2014/main" id="{ACB31230-B683-B8B4-5170-0EA2D4B3893B}"/>
              </a:ext>
              <a:ext uri="{C183D7F6-B498-43B3-948B-1728B52AA6E4}">
                <adec:decorative xmlns:adec="http://schemas.microsoft.com/office/drawing/2017/decorative" val="1"/>
              </a:ext>
            </a:extLst>
          </p:cNvPr>
          <p:cNvSpPr/>
          <p:nvPr/>
        </p:nvSpPr>
        <p:spPr>
          <a:xfrm>
            <a:off x="7150567" y="2180978"/>
            <a:ext cx="2585147" cy="2525518"/>
          </a:xfrm>
          <a:prstGeom prst="ellipse">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11" name="Oval 10">
            <a:extLst>
              <a:ext uri="{FF2B5EF4-FFF2-40B4-BE49-F238E27FC236}">
                <a16:creationId xmlns:a16="http://schemas.microsoft.com/office/drawing/2014/main" id="{1BF87A88-E33F-C598-9756-C034A7824B5F}"/>
              </a:ext>
              <a:ext uri="{C183D7F6-B498-43B3-948B-1728B52AA6E4}">
                <adec:decorative xmlns:adec="http://schemas.microsoft.com/office/drawing/2017/decorative" val="1"/>
              </a:ext>
            </a:extLst>
          </p:cNvPr>
          <p:cNvSpPr/>
          <p:nvPr/>
        </p:nvSpPr>
        <p:spPr>
          <a:xfrm>
            <a:off x="9272019" y="2255666"/>
            <a:ext cx="2530654" cy="2454978"/>
          </a:xfrm>
          <a:prstGeom prst="ellipse">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a:ea typeface="+mn-ea"/>
              <a:cs typeface="+mn-cs"/>
              <a:sym typeface="Helvetica Light"/>
            </a:endParaRPr>
          </a:p>
        </p:txBody>
      </p:sp>
      <p:sp>
        <p:nvSpPr>
          <p:cNvPr id="28" name="Content Placeholder 27" descr="Strongly Disagree">
            <a:extLst>
              <a:ext uri="{FF2B5EF4-FFF2-40B4-BE49-F238E27FC236}">
                <a16:creationId xmlns:a16="http://schemas.microsoft.com/office/drawing/2014/main" id="{FB38F25B-AE9F-0CEF-F593-BE52F6A363B7}"/>
              </a:ext>
            </a:extLst>
          </p:cNvPr>
          <p:cNvSpPr>
            <a:spLocks noGrp="1"/>
          </p:cNvSpPr>
          <p:nvPr>
            <p:ph sz="quarter" idx="11"/>
          </p:nvPr>
        </p:nvSpPr>
        <p:spPr>
          <a:xfrm>
            <a:off x="636458" y="3001821"/>
            <a:ext cx="1970227" cy="78431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20000"/>
              </a:lnSpc>
            </a:pPr>
            <a:r>
              <a:rPr lang="en-US" sz="2400" b="1" dirty="0">
                <a:solidFill>
                  <a:schemeClr val="bg1"/>
                </a:solidFill>
              </a:rPr>
              <a:t>Strongly Disagree</a:t>
            </a:r>
          </a:p>
        </p:txBody>
      </p:sp>
      <p:sp>
        <p:nvSpPr>
          <p:cNvPr id="29" name="Content Placeholder 28" descr="Disagree">
            <a:extLst>
              <a:ext uri="{FF2B5EF4-FFF2-40B4-BE49-F238E27FC236}">
                <a16:creationId xmlns:a16="http://schemas.microsoft.com/office/drawing/2014/main" id="{FDFC6163-CDD1-85E6-2D37-1CEC5DE2895B}"/>
              </a:ext>
            </a:extLst>
          </p:cNvPr>
          <p:cNvSpPr>
            <a:spLocks noGrp="1"/>
          </p:cNvSpPr>
          <p:nvPr>
            <p:ph sz="quarter" idx="12"/>
          </p:nvPr>
        </p:nvSpPr>
        <p:spPr>
          <a:xfrm>
            <a:off x="3165139" y="3136167"/>
            <a:ext cx="1508760" cy="62179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sz="2400" b="1">
                <a:solidFill>
                  <a:schemeClr val="bg1"/>
                </a:solidFill>
              </a:rPr>
              <a:t>Disagree</a:t>
            </a:r>
          </a:p>
        </p:txBody>
      </p:sp>
      <p:sp>
        <p:nvSpPr>
          <p:cNvPr id="30" name="Content Placeholder 29" descr="Neutral or Unsure">
            <a:extLst>
              <a:ext uri="{FF2B5EF4-FFF2-40B4-BE49-F238E27FC236}">
                <a16:creationId xmlns:a16="http://schemas.microsoft.com/office/drawing/2014/main" id="{88BCAD2F-0EDA-C692-8B54-459DD3653A95}"/>
              </a:ext>
            </a:extLst>
          </p:cNvPr>
          <p:cNvSpPr>
            <a:spLocks noGrp="1"/>
          </p:cNvSpPr>
          <p:nvPr>
            <p:ph sz="quarter" idx="13"/>
          </p:nvPr>
        </p:nvSpPr>
        <p:spPr>
          <a:xfrm>
            <a:off x="5032646" y="2450258"/>
            <a:ext cx="2124777" cy="173554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20000"/>
              </a:lnSpc>
            </a:pPr>
            <a:r>
              <a:rPr lang="en-US" sz="2400" b="1">
                <a:solidFill>
                  <a:schemeClr val="bg1"/>
                </a:solidFill>
              </a:rPr>
              <a:t>Neutral </a:t>
            </a:r>
          </a:p>
          <a:p>
            <a:pPr algn="ctr">
              <a:lnSpc>
                <a:spcPct val="120000"/>
              </a:lnSpc>
            </a:pPr>
            <a:r>
              <a:rPr lang="en-US" sz="2400" b="1">
                <a:solidFill>
                  <a:schemeClr val="bg1"/>
                </a:solidFill>
              </a:rPr>
              <a:t>or </a:t>
            </a:r>
          </a:p>
          <a:p>
            <a:pPr algn="ctr">
              <a:lnSpc>
                <a:spcPct val="120000"/>
              </a:lnSpc>
            </a:pPr>
            <a:r>
              <a:rPr lang="en-US" sz="2400" b="1">
                <a:solidFill>
                  <a:schemeClr val="bg1"/>
                </a:solidFill>
              </a:rPr>
              <a:t>Unsure</a:t>
            </a:r>
          </a:p>
        </p:txBody>
      </p:sp>
      <p:sp>
        <p:nvSpPr>
          <p:cNvPr id="31" name="Content Placeholder 30" descr="Agree">
            <a:extLst>
              <a:ext uri="{FF2B5EF4-FFF2-40B4-BE49-F238E27FC236}">
                <a16:creationId xmlns:a16="http://schemas.microsoft.com/office/drawing/2014/main" id="{A6398656-7FD4-5127-8709-4182BCBC0188}"/>
              </a:ext>
            </a:extLst>
          </p:cNvPr>
          <p:cNvSpPr>
            <a:spLocks noGrp="1"/>
          </p:cNvSpPr>
          <p:nvPr>
            <p:ph sz="quarter" idx="14"/>
          </p:nvPr>
        </p:nvSpPr>
        <p:spPr>
          <a:xfrm>
            <a:off x="7458026" y="3013358"/>
            <a:ext cx="1970227" cy="86075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sz="2400" b="1">
                <a:solidFill>
                  <a:schemeClr val="bg1"/>
                </a:solidFill>
              </a:rPr>
              <a:t>Agree</a:t>
            </a:r>
          </a:p>
        </p:txBody>
      </p:sp>
      <p:sp>
        <p:nvSpPr>
          <p:cNvPr id="32" name="Content Placeholder 31" descr="Strongly Agree">
            <a:extLst>
              <a:ext uri="{FF2B5EF4-FFF2-40B4-BE49-F238E27FC236}">
                <a16:creationId xmlns:a16="http://schemas.microsoft.com/office/drawing/2014/main" id="{84DAFA89-F3F5-D2EE-7FA9-B1F702995F7D}"/>
              </a:ext>
            </a:extLst>
          </p:cNvPr>
          <p:cNvSpPr>
            <a:spLocks noGrp="1"/>
          </p:cNvSpPr>
          <p:nvPr>
            <p:ph sz="quarter" idx="15"/>
          </p:nvPr>
        </p:nvSpPr>
        <p:spPr>
          <a:xfrm>
            <a:off x="9546337" y="3052776"/>
            <a:ext cx="2124777" cy="86075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20000"/>
              </a:lnSpc>
            </a:pPr>
            <a:r>
              <a:rPr lang="en-US" sz="2400" b="1">
                <a:solidFill>
                  <a:schemeClr val="bg1"/>
                </a:solidFill>
              </a:rPr>
              <a:t>Strongly</a:t>
            </a:r>
            <a:br>
              <a:rPr lang="en-US" sz="2400" b="1">
                <a:solidFill>
                  <a:schemeClr val="bg1"/>
                </a:solidFill>
              </a:rPr>
            </a:br>
            <a:r>
              <a:rPr lang="en-US" sz="2400" b="1">
                <a:solidFill>
                  <a:schemeClr val="bg1"/>
                </a:solidFill>
              </a:rPr>
              <a:t>Agree</a:t>
            </a:r>
          </a:p>
        </p:txBody>
      </p:sp>
      <p:sp>
        <p:nvSpPr>
          <p:cNvPr id="2" name="Footer Placeholder 1">
            <a:extLst>
              <a:ext uri="{FF2B5EF4-FFF2-40B4-BE49-F238E27FC236}">
                <a16:creationId xmlns:a16="http://schemas.microsoft.com/office/drawing/2014/main" id="{6633EA27-0462-7686-01D2-B3CB1C60DE19}"/>
              </a:ext>
            </a:extLst>
          </p:cNvPr>
          <p:cNvSpPr>
            <a:spLocks noGrp="1"/>
          </p:cNvSpPr>
          <p:nvPr>
            <p:ph type="ftr" sz="quarter" idx="16"/>
          </p:nvPr>
        </p:nvSpPr>
        <p:spPr/>
        <p:txBody>
          <a:bodyPr/>
          <a:lstStyle/>
          <a:p>
            <a:r>
              <a:rPr lang="en-US">
                <a:cs typeface="Arial"/>
              </a:rPr>
              <a:t>(Children and Family Futures, 2017)</a:t>
            </a:r>
          </a:p>
        </p:txBody>
      </p:sp>
    </p:spTree>
    <p:extLst>
      <p:ext uri="{BB962C8B-B14F-4D97-AF65-F5344CB8AC3E}">
        <p14:creationId xmlns:p14="http://schemas.microsoft.com/office/powerpoint/2010/main" val="1043593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713508" y="1201488"/>
            <a:ext cx="10515600" cy="1320040"/>
          </a:xfrm>
        </p:spPr>
        <p:txBody>
          <a:bodyPr vert="horz" lIns="91440" tIns="45720" rIns="91440" bIns="45720" rtlCol="0" anchor="ctr">
            <a:normAutofit fontScale="90000"/>
          </a:bodyPr>
          <a:lstStyle/>
          <a:p>
            <a:r>
              <a:rPr lang="en-US" sz="4800" dirty="0"/>
              <a:t>Substance Use Disorder Values</a:t>
            </a:r>
            <a:br>
              <a:rPr lang="en-US" sz="4800" dirty="0"/>
            </a:br>
            <a:br>
              <a:rPr lang="en-US" sz="1800" b="1" dirty="0"/>
            </a:br>
            <a:endParaRPr lang="en-US" sz="4800" dirty="0"/>
          </a:p>
        </p:txBody>
      </p:sp>
      <p:sp>
        <p:nvSpPr>
          <p:cNvPr id="2" name="TextBox 1">
            <a:extLst>
              <a:ext uri="{FF2B5EF4-FFF2-40B4-BE49-F238E27FC236}">
                <a16:creationId xmlns:a16="http://schemas.microsoft.com/office/drawing/2014/main" id="{453B9CD6-B706-67B7-320C-038DCA698553}"/>
              </a:ext>
            </a:extLst>
          </p:cNvPr>
          <p:cNvSpPr txBox="1"/>
          <p:nvPr/>
        </p:nvSpPr>
        <p:spPr>
          <a:xfrm>
            <a:off x="1406235" y="2321004"/>
            <a:ext cx="9379527" cy="2585323"/>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How has our understanding of substance use disorders changed over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How have these advancements shaped or reshaped the values that drive decision-making in our work </a:t>
            </a:r>
            <a:r>
              <a:rPr lang="en-US" sz="2400" dirty="0">
                <a:solidFill>
                  <a:srgbClr val="000000"/>
                </a:solidFill>
                <a:latin typeface="Arial" panose="020B0604020202020204"/>
              </a:rPr>
              <a:t>with children, parents, and families affected by substance use disorders</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dirty="0"/>
              <a:t>Reflection Exercise</a:t>
            </a:r>
          </a:p>
        </p:txBody>
      </p:sp>
    </p:spTree>
    <p:extLst>
      <p:ext uri="{BB962C8B-B14F-4D97-AF65-F5344CB8AC3E}">
        <p14:creationId xmlns:p14="http://schemas.microsoft.com/office/powerpoint/2010/main" val="325394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p:txBody>
          <a:bodyPr anchor="ctr">
            <a:normAutofit/>
          </a:bodyPr>
          <a:lstStyle/>
          <a:p>
            <a:r>
              <a:rPr lang="en-US" dirty="0">
                <a:latin typeface="+mj-lt"/>
              </a:rPr>
              <a:t>Understanding the Role of Dopamine</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sz="quarter" idx="14"/>
          </p:nvPr>
        </p:nvSpPr>
        <p:spPr/>
        <p:txBody>
          <a:bodyPr anchor="ctr">
            <a:normAutofit/>
          </a:bodyPr>
          <a:lstStyle/>
          <a:p>
            <a:pPr marL="0" indent="0">
              <a:lnSpc>
                <a:spcPct val="100000"/>
              </a:lnSpc>
              <a:spcBef>
                <a:spcPts val="600"/>
              </a:spcBef>
              <a:spcAft>
                <a:spcPts val="600"/>
              </a:spcAft>
              <a:buNone/>
            </a:pPr>
            <a:r>
              <a:rPr lang="en-US" sz="2000" dirty="0"/>
              <a:t>Dopamine is a neurotransmitter that is released during a pleasurable experience and acts by</a:t>
            </a:r>
          </a:p>
          <a:p>
            <a:pPr indent="-228600">
              <a:lnSpc>
                <a:spcPct val="100000"/>
              </a:lnSpc>
              <a:spcBef>
                <a:spcPts val="600"/>
              </a:spcBef>
              <a:spcAft>
                <a:spcPts val="600"/>
              </a:spcAft>
            </a:pPr>
            <a:r>
              <a:rPr lang="en-US" sz="2000" dirty="0"/>
              <a:t>Connecting to the reward circuit of the brain</a:t>
            </a:r>
          </a:p>
          <a:p>
            <a:pPr indent="-228600">
              <a:lnSpc>
                <a:spcPct val="100000"/>
              </a:lnSpc>
              <a:spcBef>
                <a:spcPts val="600"/>
              </a:spcBef>
              <a:spcAft>
                <a:spcPts val="600"/>
              </a:spcAft>
            </a:pPr>
            <a:r>
              <a:rPr lang="en-US" sz="2000" dirty="0"/>
              <a:t>Reinforcing behaviors that are pleasurable</a:t>
            </a:r>
          </a:p>
          <a:p>
            <a:pPr indent="-228600">
              <a:lnSpc>
                <a:spcPct val="100000"/>
              </a:lnSpc>
              <a:spcBef>
                <a:spcPts val="600"/>
              </a:spcBef>
              <a:spcAft>
                <a:spcPts val="600"/>
              </a:spcAft>
            </a:pPr>
            <a:r>
              <a:rPr lang="en-US" sz="2000" dirty="0"/>
              <a:t>Producing neural changes that help form habits</a:t>
            </a:r>
          </a:p>
          <a:p>
            <a:pPr indent="-228600">
              <a:lnSpc>
                <a:spcPct val="100000"/>
              </a:lnSpc>
              <a:spcBef>
                <a:spcPts val="600"/>
              </a:spcBef>
              <a:spcAft>
                <a:spcPts val="600"/>
              </a:spcAft>
            </a:pPr>
            <a:r>
              <a:rPr lang="en-US" sz="2000" dirty="0"/>
              <a:t>Training the brain to repeat the pleasurable experience </a:t>
            </a:r>
          </a:p>
        </p:txBody>
      </p:sp>
      <p:sp>
        <p:nvSpPr>
          <p:cNvPr id="5" name="Footer Placeholder 4">
            <a:extLst>
              <a:ext uri="{FF2B5EF4-FFF2-40B4-BE49-F238E27FC236}">
                <a16:creationId xmlns:a16="http://schemas.microsoft.com/office/drawing/2014/main" id="{D5C89720-6B66-D915-D98C-310CB08B7547}"/>
              </a:ext>
            </a:extLst>
          </p:cNvPr>
          <p:cNvSpPr>
            <a:spLocks noGrp="1"/>
          </p:cNvSpPr>
          <p:nvPr>
            <p:ph type="ftr" sz="quarter" idx="15"/>
          </p:nvPr>
        </p:nvSpPr>
        <p:spPr>
          <a:xfrm>
            <a:off x="6348730" y="6492875"/>
            <a:ext cx="4114800" cy="365125"/>
          </a:xfrm>
        </p:spPr>
        <p:txBody>
          <a:bodyPr/>
          <a:lstStyle/>
          <a:p>
            <a:r>
              <a:rPr lang="en-US" dirty="0">
                <a:cs typeface="Arial"/>
              </a:rPr>
              <a:t>(National Institute on Drug Abuse, 2018)</a:t>
            </a:r>
          </a:p>
        </p:txBody>
      </p:sp>
    </p:spTree>
    <p:extLst>
      <p:ext uri="{BB962C8B-B14F-4D97-AF65-F5344CB8AC3E}">
        <p14:creationId xmlns:p14="http://schemas.microsoft.com/office/powerpoint/2010/main" val="255567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5" name="Rectangle 14">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 name="Title 7">
            <a:extLst>
              <a:ext uri="{FF2B5EF4-FFF2-40B4-BE49-F238E27FC236}">
                <a16:creationId xmlns:a16="http://schemas.microsoft.com/office/drawing/2014/main" id="{CEB352C5-E36F-993C-F7C0-59BF1DD0554B}"/>
              </a:ext>
            </a:extLst>
          </p:cNvPr>
          <p:cNvSpPr>
            <a:spLocks noGrp="1"/>
          </p:cNvSpPr>
          <p:nvPr>
            <p:ph type="title"/>
          </p:nvPr>
        </p:nvSpPr>
        <p:spPr>
          <a:xfrm>
            <a:off x="755484" y="739835"/>
            <a:ext cx="3702580" cy="1616203"/>
          </a:xfrm>
        </p:spPr>
        <p:txBody>
          <a:bodyPr vert="horz" lIns="91440" tIns="45720" rIns="91440" bIns="45720" rtlCol="0" anchor="b">
            <a:normAutofit/>
          </a:bodyPr>
          <a:lstStyle/>
          <a:p>
            <a:pPr algn="l"/>
            <a:r>
              <a:rPr lang="en-US" altLang="en-US" sz="3200" kern="1200" dirty="0">
                <a:solidFill>
                  <a:srgbClr val="FFFFFF"/>
                </a:solidFill>
                <a:latin typeface="+mj-lt"/>
                <a:ea typeface="+mj-ea"/>
                <a:cs typeface="+mj-cs"/>
              </a:rPr>
              <a:t>Substance Use </a:t>
            </a:r>
            <a:br>
              <a:rPr lang="en-US" altLang="en-US" sz="3200" kern="1200" dirty="0">
                <a:solidFill>
                  <a:srgbClr val="FFFFFF"/>
                </a:solidFill>
                <a:latin typeface="+mj-lt"/>
                <a:ea typeface="+mj-ea"/>
                <a:cs typeface="+mj-cs"/>
              </a:rPr>
            </a:br>
            <a:r>
              <a:rPr lang="en-US" altLang="en-US" sz="3200" kern="1200" dirty="0">
                <a:solidFill>
                  <a:srgbClr val="FFFFFF"/>
                </a:solidFill>
                <a:latin typeface="+mj-lt"/>
                <a:ea typeface="+mj-ea"/>
                <a:cs typeface="+mj-cs"/>
              </a:rPr>
              <a:t>&amp; Brain Circuitry</a:t>
            </a:r>
            <a:endParaRPr lang="en-US" sz="3200" kern="1200" dirty="0">
              <a:solidFill>
                <a:srgbClr val="FFFFFF"/>
              </a:solidFill>
              <a:latin typeface="+mj-lt"/>
              <a:ea typeface="+mj-ea"/>
              <a:cs typeface="+mj-cs"/>
            </a:endParaRPr>
          </a:p>
        </p:txBody>
      </p:sp>
      <p:sp>
        <p:nvSpPr>
          <p:cNvPr id="9" name="Content Placeholder 8">
            <a:extLst>
              <a:ext uri="{FF2B5EF4-FFF2-40B4-BE49-F238E27FC236}">
                <a16:creationId xmlns:a16="http://schemas.microsoft.com/office/drawing/2014/main" id="{0D506FC6-10A7-8D64-48E1-4407A953AABA}"/>
              </a:ext>
            </a:extLst>
          </p:cNvPr>
          <p:cNvSpPr>
            <a:spLocks noGrp="1"/>
          </p:cNvSpPr>
          <p:nvPr>
            <p:ph sz="quarter" idx="11"/>
          </p:nvPr>
        </p:nvSpPr>
        <p:spPr>
          <a:xfrm>
            <a:off x="755484" y="2459116"/>
            <a:ext cx="3702579" cy="3524823"/>
          </a:xfrm>
        </p:spPr>
        <p:txBody>
          <a:bodyPr vert="horz" lIns="91440" tIns="45720" rIns="91440" bIns="45720" rtlCol="0">
            <a:normAutofit/>
          </a:bodyPr>
          <a:lstStyle/>
          <a:p>
            <a:pPr>
              <a:lnSpc>
                <a:spcPct val="90000"/>
              </a:lnSpc>
            </a:pPr>
            <a:r>
              <a:rPr lang="en-US" dirty="0">
                <a:solidFill>
                  <a:srgbClr val="FFFFFF"/>
                </a:solidFill>
              </a:rPr>
              <a:t>Brain imaging studies show physical changes in areas of the brain when a drug is ingested that are critical to: </a:t>
            </a:r>
          </a:p>
          <a:p>
            <a:pPr marL="798392" indent="-228600">
              <a:lnSpc>
                <a:spcPct val="90000"/>
              </a:lnSpc>
              <a:buFont typeface="Arial" panose="020B0604020202020204" pitchFamily="34" charset="0"/>
              <a:buChar char="•"/>
            </a:pPr>
            <a:r>
              <a:rPr lang="en-US" dirty="0">
                <a:solidFill>
                  <a:srgbClr val="FFFFFF"/>
                </a:solidFill>
              </a:rPr>
              <a:t>Judgment</a:t>
            </a:r>
          </a:p>
          <a:p>
            <a:pPr marL="798392" indent="-228600">
              <a:lnSpc>
                <a:spcPct val="90000"/>
              </a:lnSpc>
              <a:buFont typeface="Arial" panose="020B0604020202020204" pitchFamily="34" charset="0"/>
              <a:buChar char="•"/>
            </a:pPr>
            <a:r>
              <a:rPr lang="en-US" dirty="0">
                <a:solidFill>
                  <a:srgbClr val="FFFFFF"/>
                </a:solidFill>
              </a:rPr>
              <a:t>Decision-making </a:t>
            </a:r>
          </a:p>
          <a:p>
            <a:pPr marL="798392" indent="-228600">
              <a:lnSpc>
                <a:spcPct val="90000"/>
              </a:lnSpc>
              <a:buFont typeface="Arial" panose="020B0604020202020204" pitchFamily="34" charset="0"/>
              <a:buChar char="•"/>
            </a:pPr>
            <a:r>
              <a:rPr lang="en-US" dirty="0">
                <a:solidFill>
                  <a:srgbClr val="FFFFFF"/>
                </a:solidFill>
              </a:rPr>
              <a:t>Learning</a:t>
            </a:r>
          </a:p>
          <a:p>
            <a:pPr marL="798392" indent="-228600">
              <a:lnSpc>
                <a:spcPct val="90000"/>
              </a:lnSpc>
              <a:buFont typeface="Arial" panose="020B0604020202020204" pitchFamily="34" charset="0"/>
              <a:buChar char="•"/>
            </a:pPr>
            <a:r>
              <a:rPr lang="en-US" dirty="0">
                <a:solidFill>
                  <a:srgbClr val="FFFFFF"/>
                </a:solidFill>
              </a:rPr>
              <a:t>Behavior </a:t>
            </a:r>
          </a:p>
        </p:txBody>
      </p:sp>
      <p:pic>
        <p:nvPicPr>
          <p:cNvPr id="5" name="Content Placeholder 4" descr="A profile of a person">
            <a:extLst>
              <a:ext uri="{FF2B5EF4-FFF2-40B4-BE49-F238E27FC236}">
                <a16:creationId xmlns:a16="http://schemas.microsoft.com/office/drawing/2014/main" id="{873605F3-1053-E0BF-A30C-214E70CF23D5}"/>
              </a:ext>
            </a:extLst>
          </p:cNvPr>
          <p:cNvPicPr>
            <a:picLocks noGrp="1" noChangeAspect="1"/>
          </p:cNvPicPr>
          <p:nvPr>
            <p:ph sz="quarter" idx="12"/>
          </p:nvPr>
        </p:nvPicPr>
        <p:blipFill>
          <a:blip r:embed="rId3"/>
          <a:stretch>
            <a:fillRect/>
          </a:stretch>
        </p:blipFill>
        <p:spPr>
          <a:xfrm>
            <a:off x="6119757" y="787114"/>
            <a:ext cx="5178095" cy="5283771"/>
          </a:xfrm>
          <a:prstGeom prst="rect">
            <a:avLst/>
          </a:prstGeom>
          <a:blipFill>
            <a:blip r:embed="rId4"/>
            <a:tile tx="0" ty="0" sx="100000" sy="100000" flip="none" algn="tl"/>
          </a:blipFill>
        </p:spPr>
      </p:pic>
      <p:sp>
        <p:nvSpPr>
          <p:cNvPr id="3" name="Footer Placeholder 2">
            <a:extLst>
              <a:ext uri="{FF2B5EF4-FFF2-40B4-BE49-F238E27FC236}">
                <a16:creationId xmlns:a16="http://schemas.microsoft.com/office/drawing/2014/main" id="{1B339706-CEFF-ABF6-FBB1-B7500EDCBBEE}"/>
              </a:ext>
            </a:extLst>
          </p:cNvPr>
          <p:cNvSpPr>
            <a:spLocks noGrp="1"/>
          </p:cNvSpPr>
          <p:nvPr>
            <p:ph type="ftr" sz="quarter" idx="10"/>
          </p:nvPr>
        </p:nvSpPr>
        <p:spPr/>
        <p:txBody>
          <a:bodyPr/>
          <a:lstStyle/>
          <a:p>
            <a:r>
              <a:rPr lang="en-US">
                <a:cs typeface="Arial"/>
              </a:rPr>
              <a:t>(National Institute on Drug Abuse, 2018)</a:t>
            </a:r>
          </a:p>
        </p:txBody>
      </p:sp>
    </p:spTree>
    <p:extLst>
      <p:ext uri="{BB962C8B-B14F-4D97-AF65-F5344CB8AC3E}">
        <p14:creationId xmlns:p14="http://schemas.microsoft.com/office/powerpoint/2010/main" val="67436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45A9C8-9C15-D826-654E-899A744109C9}"/>
              </a:ext>
            </a:extLst>
          </p:cNvPr>
          <p:cNvSpPr>
            <a:spLocks noGrp="1"/>
          </p:cNvSpPr>
          <p:nvPr>
            <p:ph type="title"/>
          </p:nvPr>
        </p:nvSpPr>
        <p:spPr>
          <a:xfrm>
            <a:off x="838200" y="2309850"/>
            <a:ext cx="10515600" cy="1325563"/>
          </a:xfrm>
        </p:spPr>
        <p:txBody>
          <a:bodyPr/>
          <a:lstStyle/>
          <a:p>
            <a:r>
              <a:rPr lang="en-US" sz="4800" dirty="0"/>
              <a:t>Why are Drugs so Hard to Quit?</a:t>
            </a:r>
          </a:p>
        </p:txBody>
      </p:sp>
      <p:sp>
        <p:nvSpPr>
          <p:cNvPr id="5" name="Content Placeholder 4">
            <a:extLst>
              <a:ext uri="{FF2B5EF4-FFF2-40B4-BE49-F238E27FC236}">
                <a16:creationId xmlns:a16="http://schemas.microsoft.com/office/drawing/2014/main" id="{F2504115-4501-54B4-7A12-24B6386C5D5E}"/>
              </a:ext>
            </a:extLst>
          </p:cNvPr>
          <p:cNvSpPr>
            <a:spLocks noGrp="1"/>
          </p:cNvSpPr>
          <p:nvPr>
            <p:ph sz="quarter" idx="14"/>
          </p:nvPr>
        </p:nvSpPr>
        <p:spPr>
          <a:xfrm>
            <a:off x="1523999" y="5513832"/>
            <a:ext cx="9144000" cy="649224"/>
          </a:xfrm>
        </p:spPr>
        <p:txBody>
          <a:bodyPr/>
          <a:lstStyle/>
          <a:p>
            <a:r>
              <a:rPr lang="en-US" dirty="0">
                <a:hlinkClick r:id="rId3"/>
              </a:rPr>
              <a:t>Animated Video by NIDA</a:t>
            </a:r>
            <a:endParaRPr lang="en-US" dirty="0"/>
          </a:p>
        </p:txBody>
      </p:sp>
    </p:spTree>
    <p:extLst>
      <p:ext uri="{BB962C8B-B14F-4D97-AF65-F5344CB8AC3E}">
        <p14:creationId xmlns:p14="http://schemas.microsoft.com/office/powerpoint/2010/main" val="1794417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iracial couple holding their infant and looking down and smiling at the child. ">
            <a:extLst>
              <a:ext uri="{FF2B5EF4-FFF2-40B4-BE49-F238E27FC236}">
                <a16:creationId xmlns:a16="http://schemas.microsoft.com/office/drawing/2014/main" id="{26247AF7-F240-5B2A-3DDD-EA5B1B55317E}"/>
              </a:ext>
            </a:extLst>
          </p:cNvPr>
          <p:cNvPicPr>
            <a:picLocks noChangeAspect="1"/>
          </p:cNvPicPr>
          <p:nvPr/>
        </p:nvPicPr>
        <p:blipFill>
          <a:blip r:embed="rId3"/>
          <a:srcRect t="7798" b="7798"/>
          <a:stretch/>
        </p:blipFill>
        <p:spPr>
          <a:xfrm>
            <a:off x="20" y="10"/>
            <a:ext cx="12191980" cy="6857990"/>
          </a:xfrm>
          <a:prstGeom prst="rect">
            <a:avLst/>
          </a:prstGeom>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0" y="5206999"/>
            <a:ext cx="12191980" cy="1291078"/>
          </a:xfrm>
          <a:solidFill>
            <a:schemeClr val="accent5">
              <a:lumMod val="40000"/>
              <a:lumOff val="60000"/>
            </a:schemeClr>
          </a:solidFill>
        </p:spPr>
        <p:txBody>
          <a:bodyPr/>
          <a:lstStyle/>
          <a:p>
            <a:r>
              <a:rPr lang="en-US" dirty="0">
                <a:latin typeface="+mj-lt"/>
              </a:rPr>
              <a:t>Early Intervention, Treatment &amp;</a:t>
            </a:r>
            <a:br>
              <a:rPr lang="en-US" dirty="0">
                <a:latin typeface="+mj-lt"/>
              </a:rPr>
            </a:br>
            <a:r>
              <a:rPr lang="en-US" dirty="0">
                <a:latin typeface="+mj-lt"/>
              </a:rPr>
              <a:t> Management of Substance Use Disorders</a:t>
            </a:r>
          </a:p>
        </p:txBody>
      </p:sp>
    </p:spTree>
    <p:extLst>
      <p:ext uri="{BB962C8B-B14F-4D97-AF65-F5344CB8AC3E}">
        <p14:creationId xmlns:p14="http://schemas.microsoft.com/office/powerpoint/2010/main" val="4107096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5BCB87-E1E2-A6F8-6D8E-D759C4B5F6F4}"/>
              </a:ext>
            </a:extLst>
          </p:cNvPr>
          <p:cNvSpPr>
            <a:spLocks noGrp="1"/>
          </p:cNvSpPr>
          <p:nvPr>
            <p:ph type="title"/>
          </p:nvPr>
        </p:nvSpPr>
        <p:spPr>
          <a:xfrm>
            <a:off x="0" y="6986"/>
            <a:ext cx="12191999" cy="1354068"/>
          </a:xfrm>
        </p:spPr>
        <p:txBody>
          <a:bodyPr/>
          <a:lstStyle/>
          <a:p>
            <a:r>
              <a:rPr lang="en-US" dirty="0"/>
              <a:t>Overview of the Screening, Referral,</a:t>
            </a:r>
            <a:br>
              <a:rPr lang="en-US" dirty="0"/>
            </a:br>
            <a:r>
              <a:rPr lang="en-US" dirty="0"/>
              <a:t> Assessment &amp; Treatment Process</a:t>
            </a:r>
          </a:p>
        </p:txBody>
      </p:sp>
      <p:sp>
        <p:nvSpPr>
          <p:cNvPr id="4" name="Content Placeholder 3">
            <a:extLst>
              <a:ext uri="{FF2B5EF4-FFF2-40B4-BE49-F238E27FC236}">
                <a16:creationId xmlns:a16="http://schemas.microsoft.com/office/drawing/2014/main" id="{DC1CCE9E-E6F6-56CC-9922-1936299479C2}"/>
              </a:ext>
            </a:extLst>
          </p:cNvPr>
          <p:cNvSpPr>
            <a:spLocks noGrp="1"/>
          </p:cNvSpPr>
          <p:nvPr>
            <p:ph idx="1"/>
          </p:nvPr>
        </p:nvSpPr>
        <p:spPr>
          <a:xfrm>
            <a:off x="271528" y="1502422"/>
            <a:ext cx="5580856" cy="103568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Primary Question | Tools</a:t>
            </a:r>
            <a:b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Is substance use a factor? Yes, or no? </a:t>
            </a:r>
          </a:p>
        </p:txBody>
      </p:sp>
      <p:sp>
        <p:nvSpPr>
          <p:cNvPr id="5" name="Content Placeholder 4" descr="Screening Tools">
            <a:extLst>
              <a:ext uri="{FF2B5EF4-FFF2-40B4-BE49-F238E27FC236}">
                <a16:creationId xmlns:a16="http://schemas.microsoft.com/office/drawing/2014/main" id="{B3F17B54-B834-6EF5-7324-044E62BE231A}"/>
              </a:ext>
            </a:extLst>
          </p:cNvPr>
          <p:cNvSpPr>
            <a:spLocks noGrp="1"/>
          </p:cNvSpPr>
          <p:nvPr>
            <p:ph sz="quarter" idx="11"/>
          </p:nvPr>
        </p:nvSpPr>
        <p:spPr>
          <a:xfrm>
            <a:off x="271528" y="2779105"/>
            <a:ext cx="2279167" cy="1881671"/>
          </a:xfrm>
          <a:gradFill>
            <a:gsLst>
              <a:gs pos="16000">
                <a:srgbClr val="116889"/>
              </a:gs>
              <a:gs pos="0">
                <a:schemeClr val="accent2"/>
              </a:gs>
              <a:gs pos="100000">
                <a:schemeClr val="tx2"/>
              </a:gs>
            </a:gsLst>
            <a:lin ang="13500000" scaled="0"/>
          </a:gra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Arial" panose="020B0604020202020204"/>
                <a:ea typeface="+mn-ea"/>
                <a:cs typeface="+mn-cs"/>
              </a:rPr>
              <a:t>Screening Tools</a:t>
            </a:r>
            <a:endParaRPr lang="en-US">
              <a:solidFill>
                <a:schemeClr val="bg1"/>
              </a:solidFill>
            </a:endParaRPr>
          </a:p>
        </p:txBody>
      </p:sp>
      <p:sp>
        <p:nvSpPr>
          <p:cNvPr id="20" name="Freeform 19">
            <a:extLst>
              <a:ext uri="{FF2B5EF4-FFF2-40B4-BE49-F238E27FC236}">
                <a16:creationId xmlns:a16="http://schemas.microsoft.com/office/drawing/2014/main" id="{1CB9D9AC-6178-A830-749A-48E8E7B1E3D4}"/>
              </a:ext>
              <a:ext uri="{C183D7F6-B498-43B3-948B-1728B52AA6E4}">
                <adec:decorative xmlns:adec="http://schemas.microsoft.com/office/drawing/2017/decorative" val="1"/>
              </a:ext>
            </a:extLst>
          </p:cNvPr>
          <p:cNvSpPr/>
          <p:nvPr/>
        </p:nvSpPr>
        <p:spPr>
          <a:xfrm rot="10800000">
            <a:off x="2650772" y="2779105"/>
            <a:ext cx="1607430" cy="566928"/>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6" name="Content Placeholder 5" descr="CAGE-AID">
            <a:extLst>
              <a:ext uri="{FF2B5EF4-FFF2-40B4-BE49-F238E27FC236}">
                <a16:creationId xmlns:a16="http://schemas.microsoft.com/office/drawing/2014/main" id="{3E286291-EC51-27D9-2B35-1A890D3383DF}"/>
              </a:ext>
            </a:extLst>
          </p:cNvPr>
          <p:cNvSpPr>
            <a:spLocks noGrp="1"/>
          </p:cNvSpPr>
          <p:nvPr>
            <p:ph sz="quarter" idx="12"/>
          </p:nvPr>
        </p:nvSpPr>
        <p:spPr>
          <a:xfrm>
            <a:off x="2698761" y="2747021"/>
            <a:ext cx="1487857" cy="56693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CAGE-AID</a:t>
            </a: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7100D5AB-5B3C-85A6-FEAC-4F7AF0D70BCF}"/>
              </a:ext>
              <a:ext uri="{C183D7F6-B498-43B3-948B-1728B52AA6E4}">
                <adec:decorative xmlns:adec="http://schemas.microsoft.com/office/drawing/2017/decorative" val="1"/>
              </a:ext>
            </a:extLst>
          </p:cNvPr>
          <p:cNvGrpSpPr/>
          <p:nvPr/>
        </p:nvGrpSpPr>
        <p:grpSpPr>
          <a:xfrm>
            <a:off x="4346985" y="2722510"/>
            <a:ext cx="488607" cy="630460"/>
            <a:chOff x="10579341" y="1635289"/>
            <a:chExt cx="719557" cy="928460"/>
          </a:xfrm>
          <a:solidFill>
            <a:schemeClr val="accent2"/>
          </a:solidFill>
        </p:grpSpPr>
        <p:sp>
          <p:nvSpPr>
            <p:cNvPr id="24" name="Freeform 23">
              <a:extLst>
                <a:ext uri="{FF2B5EF4-FFF2-40B4-BE49-F238E27FC236}">
                  <a16:creationId xmlns:a16="http://schemas.microsoft.com/office/drawing/2014/main" id="{72780C22-102D-803E-6CB0-A99D2E7237BC}"/>
                </a:ext>
              </a:extLst>
            </p:cNvPr>
            <p:cNvSpPr/>
            <p:nvPr/>
          </p:nvSpPr>
          <p:spPr>
            <a:xfrm>
              <a:off x="10579341" y="1635289"/>
              <a:ext cx="719557" cy="928460"/>
            </a:xfrm>
            <a:custGeom>
              <a:avLst/>
              <a:gdLst>
                <a:gd name="connsiteX0" fmla="*/ 69635 w 719557"/>
                <a:gd name="connsiteY0" fmla="*/ 69635 h 928460"/>
                <a:gd name="connsiteX1" fmla="*/ 649923 w 719557"/>
                <a:gd name="connsiteY1" fmla="*/ 69635 h 928460"/>
                <a:gd name="connsiteX2" fmla="*/ 649923 w 719557"/>
                <a:gd name="connsiteY2" fmla="*/ 858826 h 928460"/>
                <a:gd name="connsiteX3" fmla="*/ 69635 w 719557"/>
                <a:gd name="connsiteY3" fmla="*/ 858826 h 928460"/>
                <a:gd name="connsiteX4" fmla="*/ 69635 w 719557"/>
                <a:gd name="connsiteY4" fmla="*/ 69635 h 928460"/>
                <a:gd name="connsiteX5" fmla="*/ 0 w 719557"/>
                <a:gd name="connsiteY5" fmla="*/ 928461 h 928460"/>
                <a:gd name="connsiteX6" fmla="*/ 719557 w 719557"/>
                <a:gd name="connsiteY6" fmla="*/ 928461 h 928460"/>
                <a:gd name="connsiteX7" fmla="*/ 719557 w 719557"/>
                <a:gd name="connsiteY7" fmla="*/ 0 h 928460"/>
                <a:gd name="connsiteX8" fmla="*/ 0 w 719557"/>
                <a:gd name="connsiteY8" fmla="*/ 0 h 928460"/>
                <a:gd name="connsiteX9" fmla="*/ 0 w 719557"/>
                <a:gd name="connsiteY9" fmla="*/ 928461 h 9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557" h="928460">
                  <a:moveTo>
                    <a:pt x="69635" y="69635"/>
                  </a:moveTo>
                  <a:lnTo>
                    <a:pt x="649923" y="69635"/>
                  </a:lnTo>
                  <a:lnTo>
                    <a:pt x="649923" y="858826"/>
                  </a:lnTo>
                  <a:lnTo>
                    <a:pt x="69635" y="858826"/>
                  </a:lnTo>
                  <a:lnTo>
                    <a:pt x="69635" y="69635"/>
                  </a:lnTo>
                  <a:close/>
                  <a:moveTo>
                    <a:pt x="0" y="928461"/>
                  </a:moveTo>
                  <a:lnTo>
                    <a:pt x="719557" y="928461"/>
                  </a:lnTo>
                  <a:lnTo>
                    <a:pt x="719557" y="0"/>
                  </a:lnTo>
                  <a:lnTo>
                    <a:pt x="0" y="0"/>
                  </a:lnTo>
                  <a:lnTo>
                    <a:pt x="0" y="928461"/>
                  </a:lnTo>
                  <a:close/>
                </a:path>
              </a:pathLst>
            </a:custGeom>
            <a:grpFill/>
            <a:ln w="1150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8920249-5CD1-3BA2-77F8-1A3149B04F2E}"/>
                </a:ext>
              </a:extLst>
            </p:cNvPr>
            <p:cNvSpPr/>
            <p:nvPr/>
          </p:nvSpPr>
          <p:spPr>
            <a:xfrm>
              <a:off x="10962332" y="1809375"/>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0C41527-7556-D3F5-85BA-CC0D0F9A53B0}"/>
                </a:ext>
              </a:extLst>
            </p:cNvPr>
            <p:cNvSpPr/>
            <p:nvPr/>
          </p:nvSpPr>
          <p:spPr>
            <a:xfrm>
              <a:off x="10962332" y="1995067"/>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ABA6E3B-7780-3EE5-BF7A-BD3B568904B1}"/>
                </a:ext>
              </a:extLst>
            </p:cNvPr>
            <p:cNvSpPr/>
            <p:nvPr/>
          </p:nvSpPr>
          <p:spPr>
            <a:xfrm>
              <a:off x="10962332" y="2366451"/>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3698DAB-3141-87C0-3861-F7EDEF8EB165}"/>
                </a:ext>
              </a:extLst>
            </p:cNvPr>
            <p:cNvSpPr/>
            <p:nvPr/>
          </p:nvSpPr>
          <p:spPr>
            <a:xfrm>
              <a:off x="10962332" y="2180759"/>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B82DEE1-05E6-9CCE-FA8D-B0848C6760C0}"/>
                </a:ext>
              </a:extLst>
            </p:cNvPr>
            <p:cNvSpPr/>
            <p:nvPr/>
          </p:nvSpPr>
          <p:spPr>
            <a:xfrm>
              <a:off x="10718611" y="1751346"/>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5351430-C2FF-6BBD-81DC-2354F7681796}"/>
                </a:ext>
              </a:extLst>
            </p:cNvPr>
            <p:cNvSpPr/>
            <p:nvPr/>
          </p:nvSpPr>
          <p:spPr>
            <a:xfrm>
              <a:off x="10718611" y="1937038"/>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87C9655-53EF-4173-D37D-593E360F3652}"/>
                </a:ext>
              </a:extLst>
            </p:cNvPr>
            <p:cNvSpPr/>
            <p:nvPr/>
          </p:nvSpPr>
          <p:spPr>
            <a:xfrm>
              <a:off x="10718611" y="2122731"/>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2D4CB33-8879-FC15-D17E-BD9DB0113042}"/>
                </a:ext>
              </a:extLst>
            </p:cNvPr>
            <p:cNvSpPr/>
            <p:nvPr/>
          </p:nvSpPr>
          <p:spPr>
            <a:xfrm>
              <a:off x="10718611" y="2306102"/>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640D20A6-2735-B406-BF4E-1911A8A9D409}"/>
              </a:ext>
              <a:ext uri="{C183D7F6-B498-43B3-948B-1728B52AA6E4}">
                <adec:decorative xmlns:adec="http://schemas.microsoft.com/office/drawing/2017/decorative" val="1"/>
              </a:ext>
            </a:extLst>
          </p:cNvPr>
          <p:cNvSpPr/>
          <p:nvPr/>
        </p:nvSpPr>
        <p:spPr>
          <a:xfrm rot="10800000">
            <a:off x="2650772" y="3442055"/>
            <a:ext cx="1607430" cy="566928"/>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7" name="Content Placeholder 6" descr="GAIN-SS">
            <a:extLst>
              <a:ext uri="{FF2B5EF4-FFF2-40B4-BE49-F238E27FC236}">
                <a16:creationId xmlns:a16="http://schemas.microsoft.com/office/drawing/2014/main" id="{47AB61E7-D563-4195-9105-F3AB252D50E5}"/>
              </a:ext>
            </a:extLst>
          </p:cNvPr>
          <p:cNvSpPr>
            <a:spLocks noGrp="1"/>
          </p:cNvSpPr>
          <p:nvPr>
            <p:ph sz="quarter" idx="13"/>
          </p:nvPr>
        </p:nvSpPr>
        <p:spPr>
          <a:xfrm>
            <a:off x="2698761" y="3442055"/>
            <a:ext cx="1509309" cy="515225"/>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GAIN-SS</a:t>
            </a:r>
            <a:endParaRPr lang="en-US"/>
          </a:p>
        </p:txBody>
      </p:sp>
      <p:grpSp>
        <p:nvGrpSpPr>
          <p:cNvPr id="33" name="Group 32">
            <a:extLst>
              <a:ext uri="{FF2B5EF4-FFF2-40B4-BE49-F238E27FC236}">
                <a16:creationId xmlns:a16="http://schemas.microsoft.com/office/drawing/2014/main" id="{597ED5CE-A918-7C27-10A5-9FBC01FF62AA}"/>
              </a:ext>
              <a:ext uri="{C183D7F6-B498-43B3-948B-1728B52AA6E4}">
                <adec:decorative xmlns:adec="http://schemas.microsoft.com/office/drawing/2017/decorative" val="1"/>
              </a:ext>
            </a:extLst>
          </p:cNvPr>
          <p:cNvGrpSpPr/>
          <p:nvPr/>
        </p:nvGrpSpPr>
        <p:grpSpPr>
          <a:xfrm>
            <a:off x="4346985" y="3402995"/>
            <a:ext cx="488607" cy="630460"/>
            <a:chOff x="10579341" y="1635289"/>
            <a:chExt cx="719557" cy="928460"/>
          </a:xfrm>
          <a:solidFill>
            <a:schemeClr val="accent2"/>
          </a:solidFill>
        </p:grpSpPr>
        <p:sp>
          <p:nvSpPr>
            <p:cNvPr id="34" name="Freeform 33">
              <a:extLst>
                <a:ext uri="{FF2B5EF4-FFF2-40B4-BE49-F238E27FC236}">
                  <a16:creationId xmlns:a16="http://schemas.microsoft.com/office/drawing/2014/main" id="{C5848C8F-A904-F5CF-8547-DEEEC87CB9BF}"/>
                </a:ext>
              </a:extLst>
            </p:cNvPr>
            <p:cNvSpPr/>
            <p:nvPr/>
          </p:nvSpPr>
          <p:spPr>
            <a:xfrm>
              <a:off x="10579341" y="1635289"/>
              <a:ext cx="719557" cy="928460"/>
            </a:xfrm>
            <a:custGeom>
              <a:avLst/>
              <a:gdLst>
                <a:gd name="connsiteX0" fmla="*/ 69635 w 719557"/>
                <a:gd name="connsiteY0" fmla="*/ 69635 h 928460"/>
                <a:gd name="connsiteX1" fmla="*/ 649923 w 719557"/>
                <a:gd name="connsiteY1" fmla="*/ 69635 h 928460"/>
                <a:gd name="connsiteX2" fmla="*/ 649923 w 719557"/>
                <a:gd name="connsiteY2" fmla="*/ 858826 h 928460"/>
                <a:gd name="connsiteX3" fmla="*/ 69635 w 719557"/>
                <a:gd name="connsiteY3" fmla="*/ 858826 h 928460"/>
                <a:gd name="connsiteX4" fmla="*/ 69635 w 719557"/>
                <a:gd name="connsiteY4" fmla="*/ 69635 h 928460"/>
                <a:gd name="connsiteX5" fmla="*/ 0 w 719557"/>
                <a:gd name="connsiteY5" fmla="*/ 928461 h 928460"/>
                <a:gd name="connsiteX6" fmla="*/ 719557 w 719557"/>
                <a:gd name="connsiteY6" fmla="*/ 928461 h 928460"/>
                <a:gd name="connsiteX7" fmla="*/ 719557 w 719557"/>
                <a:gd name="connsiteY7" fmla="*/ 0 h 928460"/>
                <a:gd name="connsiteX8" fmla="*/ 0 w 719557"/>
                <a:gd name="connsiteY8" fmla="*/ 0 h 928460"/>
                <a:gd name="connsiteX9" fmla="*/ 0 w 719557"/>
                <a:gd name="connsiteY9" fmla="*/ 928461 h 9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557" h="928460">
                  <a:moveTo>
                    <a:pt x="69635" y="69635"/>
                  </a:moveTo>
                  <a:lnTo>
                    <a:pt x="649923" y="69635"/>
                  </a:lnTo>
                  <a:lnTo>
                    <a:pt x="649923" y="858826"/>
                  </a:lnTo>
                  <a:lnTo>
                    <a:pt x="69635" y="858826"/>
                  </a:lnTo>
                  <a:lnTo>
                    <a:pt x="69635" y="69635"/>
                  </a:lnTo>
                  <a:close/>
                  <a:moveTo>
                    <a:pt x="0" y="928461"/>
                  </a:moveTo>
                  <a:lnTo>
                    <a:pt x="719557" y="928461"/>
                  </a:lnTo>
                  <a:lnTo>
                    <a:pt x="719557" y="0"/>
                  </a:lnTo>
                  <a:lnTo>
                    <a:pt x="0" y="0"/>
                  </a:lnTo>
                  <a:lnTo>
                    <a:pt x="0" y="928461"/>
                  </a:lnTo>
                  <a:close/>
                </a:path>
              </a:pathLst>
            </a:custGeom>
            <a:grpFill/>
            <a:ln w="1150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89B6824-F3E4-E0ED-52D3-716B30F67986}"/>
                </a:ext>
              </a:extLst>
            </p:cNvPr>
            <p:cNvSpPr/>
            <p:nvPr/>
          </p:nvSpPr>
          <p:spPr>
            <a:xfrm>
              <a:off x="10962332" y="1809375"/>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8E1C9A5-875B-276B-E781-ED030D2EF12A}"/>
                </a:ext>
              </a:extLst>
            </p:cNvPr>
            <p:cNvSpPr/>
            <p:nvPr/>
          </p:nvSpPr>
          <p:spPr>
            <a:xfrm>
              <a:off x="10962332" y="1995067"/>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75D2204-FC90-CA00-B3E8-B064281B1129}"/>
                </a:ext>
              </a:extLst>
            </p:cNvPr>
            <p:cNvSpPr/>
            <p:nvPr/>
          </p:nvSpPr>
          <p:spPr>
            <a:xfrm>
              <a:off x="10962332" y="2366451"/>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4E26C6D-DC2C-1315-E183-B6F5A0BE4B3C}"/>
                </a:ext>
              </a:extLst>
            </p:cNvPr>
            <p:cNvSpPr/>
            <p:nvPr/>
          </p:nvSpPr>
          <p:spPr>
            <a:xfrm>
              <a:off x="10962332" y="2180759"/>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943B492-0F58-7DA2-8AF4-664F3D60023F}"/>
                </a:ext>
              </a:extLst>
            </p:cNvPr>
            <p:cNvSpPr/>
            <p:nvPr/>
          </p:nvSpPr>
          <p:spPr>
            <a:xfrm>
              <a:off x="10718611" y="1751346"/>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5E4EA99-3D87-084B-6CB4-3B69910A7C15}"/>
                </a:ext>
              </a:extLst>
            </p:cNvPr>
            <p:cNvSpPr/>
            <p:nvPr/>
          </p:nvSpPr>
          <p:spPr>
            <a:xfrm>
              <a:off x="10718611" y="1937038"/>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43AD95E-6CAC-1CF7-EB40-F6F36E7B32C7}"/>
                </a:ext>
              </a:extLst>
            </p:cNvPr>
            <p:cNvSpPr/>
            <p:nvPr/>
          </p:nvSpPr>
          <p:spPr>
            <a:xfrm>
              <a:off x="10718611" y="2122731"/>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AA18820-61ED-3496-1A8F-5DBC9FA8DB2E}"/>
                </a:ext>
              </a:extLst>
            </p:cNvPr>
            <p:cNvSpPr/>
            <p:nvPr/>
          </p:nvSpPr>
          <p:spPr>
            <a:xfrm>
              <a:off x="10718611" y="2306102"/>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grpSp>
      <p:sp>
        <p:nvSpPr>
          <p:cNvPr id="22" name="Freeform 21">
            <a:extLst>
              <a:ext uri="{FF2B5EF4-FFF2-40B4-BE49-F238E27FC236}">
                <a16:creationId xmlns:a16="http://schemas.microsoft.com/office/drawing/2014/main" id="{DA7CBCDA-97BD-5F83-ED51-B6AD99C1AC95}"/>
              </a:ext>
              <a:ext uri="{C183D7F6-B498-43B3-948B-1728B52AA6E4}">
                <adec:decorative xmlns:adec="http://schemas.microsoft.com/office/drawing/2017/decorative" val="1"/>
              </a:ext>
            </a:extLst>
          </p:cNvPr>
          <p:cNvSpPr/>
          <p:nvPr/>
        </p:nvSpPr>
        <p:spPr>
          <a:xfrm rot="10800000">
            <a:off x="2650772" y="4100698"/>
            <a:ext cx="1607430" cy="566928"/>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8" name="Content Placeholder 7" descr="UNCOPE">
            <a:extLst>
              <a:ext uri="{FF2B5EF4-FFF2-40B4-BE49-F238E27FC236}">
                <a16:creationId xmlns:a16="http://schemas.microsoft.com/office/drawing/2014/main" id="{41E79B73-991B-5C2D-3770-F5763DCB0FD7}"/>
              </a:ext>
            </a:extLst>
          </p:cNvPr>
          <p:cNvSpPr>
            <a:spLocks noGrp="1"/>
          </p:cNvSpPr>
          <p:nvPr>
            <p:ph sz="quarter" idx="14"/>
          </p:nvPr>
        </p:nvSpPr>
        <p:spPr>
          <a:xfrm>
            <a:off x="2698761" y="4079432"/>
            <a:ext cx="1455936" cy="566928"/>
          </a:xfrm>
        </p:spPr>
        <p:txBody>
          <a:bodyPr/>
          <a:lstStyle/>
          <a:p>
            <a:pPr marL="0" indent="0">
              <a:buNone/>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UNCOPE</a:t>
            </a:r>
            <a:endParaRPr lang="en-US"/>
          </a:p>
        </p:txBody>
      </p:sp>
      <p:grpSp>
        <p:nvGrpSpPr>
          <p:cNvPr id="43" name="Group 42">
            <a:extLst>
              <a:ext uri="{FF2B5EF4-FFF2-40B4-BE49-F238E27FC236}">
                <a16:creationId xmlns:a16="http://schemas.microsoft.com/office/drawing/2014/main" id="{2EF4F0E4-6337-21CF-42AA-9A9FC9772A4B}"/>
              </a:ext>
              <a:ext uri="{C183D7F6-B498-43B3-948B-1728B52AA6E4}">
                <adec:decorative xmlns:adec="http://schemas.microsoft.com/office/drawing/2017/decorative" val="1"/>
              </a:ext>
            </a:extLst>
          </p:cNvPr>
          <p:cNvGrpSpPr/>
          <p:nvPr/>
        </p:nvGrpSpPr>
        <p:grpSpPr>
          <a:xfrm>
            <a:off x="4346985" y="4083481"/>
            <a:ext cx="488607" cy="630460"/>
            <a:chOff x="10579341" y="1635289"/>
            <a:chExt cx="719557" cy="928460"/>
          </a:xfrm>
          <a:solidFill>
            <a:schemeClr val="accent2"/>
          </a:solidFill>
        </p:grpSpPr>
        <p:sp>
          <p:nvSpPr>
            <p:cNvPr id="44" name="Freeform 43">
              <a:extLst>
                <a:ext uri="{FF2B5EF4-FFF2-40B4-BE49-F238E27FC236}">
                  <a16:creationId xmlns:a16="http://schemas.microsoft.com/office/drawing/2014/main" id="{99E14AFC-837C-A96C-7FCA-618F93B1A33E}"/>
                </a:ext>
              </a:extLst>
            </p:cNvPr>
            <p:cNvSpPr/>
            <p:nvPr/>
          </p:nvSpPr>
          <p:spPr>
            <a:xfrm>
              <a:off x="10579341" y="1635289"/>
              <a:ext cx="719557" cy="928460"/>
            </a:xfrm>
            <a:custGeom>
              <a:avLst/>
              <a:gdLst>
                <a:gd name="connsiteX0" fmla="*/ 69635 w 719557"/>
                <a:gd name="connsiteY0" fmla="*/ 69635 h 928460"/>
                <a:gd name="connsiteX1" fmla="*/ 649923 w 719557"/>
                <a:gd name="connsiteY1" fmla="*/ 69635 h 928460"/>
                <a:gd name="connsiteX2" fmla="*/ 649923 w 719557"/>
                <a:gd name="connsiteY2" fmla="*/ 858826 h 928460"/>
                <a:gd name="connsiteX3" fmla="*/ 69635 w 719557"/>
                <a:gd name="connsiteY3" fmla="*/ 858826 h 928460"/>
                <a:gd name="connsiteX4" fmla="*/ 69635 w 719557"/>
                <a:gd name="connsiteY4" fmla="*/ 69635 h 928460"/>
                <a:gd name="connsiteX5" fmla="*/ 0 w 719557"/>
                <a:gd name="connsiteY5" fmla="*/ 928461 h 928460"/>
                <a:gd name="connsiteX6" fmla="*/ 719557 w 719557"/>
                <a:gd name="connsiteY6" fmla="*/ 928461 h 928460"/>
                <a:gd name="connsiteX7" fmla="*/ 719557 w 719557"/>
                <a:gd name="connsiteY7" fmla="*/ 0 h 928460"/>
                <a:gd name="connsiteX8" fmla="*/ 0 w 719557"/>
                <a:gd name="connsiteY8" fmla="*/ 0 h 928460"/>
                <a:gd name="connsiteX9" fmla="*/ 0 w 719557"/>
                <a:gd name="connsiteY9" fmla="*/ 928461 h 9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557" h="928460">
                  <a:moveTo>
                    <a:pt x="69635" y="69635"/>
                  </a:moveTo>
                  <a:lnTo>
                    <a:pt x="649923" y="69635"/>
                  </a:lnTo>
                  <a:lnTo>
                    <a:pt x="649923" y="858826"/>
                  </a:lnTo>
                  <a:lnTo>
                    <a:pt x="69635" y="858826"/>
                  </a:lnTo>
                  <a:lnTo>
                    <a:pt x="69635" y="69635"/>
                  </a:lnTo>
                  <a:close/>
                  <a:moveTo>
                    <a:pt x="0" y="928461"/>
                  </a:moveTo>
                  <a:lnTo>
                    <a:pt x="719557" y="928461"/>
                  </a:lnTo>
                  <a:lnTo>
                    <a:pt x="719557" y="0"/>
                  </a:lnTo>
                  <a:lnTo>
                    <a:pt x="0" y="0"/>
                  </a:lnTo>
                  <a:lnTo>
                    <a:pt x="0" y="928461"/>
                  </a:lnTo>
                  <a:close/>
                </a:path>
              </a:pathLst>
            </a:custGeom>
            <a:grpFill/>
            <a:ln w="1150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3A7363B-8060-8AD9-1180-D2A2902EBF7D}"/>
                </a:ext>
              </a:extLst>
            </p:cNvPr>
            <p:cNvSpPr/>
            <p:nvPr/>
          </p:nvSpPr>
          <p:spPr>
            <a:xfrm>
              <a:off x="10962332" y="1809375"/>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C591572-918C-DDDC-DA51-C3DEE3AA3358}"/>
                </a:ext>
              </a:extLst>
            </p:cNvPr>
            <p:cNvSpPr/>
            <p:nvPr/>
          </p:nvSpPr>
          <p:spPr>
            <a:xfrm>
              <a:off x="10962332" y="1995067"/>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05BB075-605C-6A97-0A60-5E5361AF576F}"/>
                </a:ext>
              </a:extLst>
            </p:cNvPr>
            <p:cNvSpPr/>
            <p:nvPr/>
          </p:nvSpPr>
          <p:spPr>
            <a:xfrm>
              <a:off x="10962332" y="2366451"/>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E4EE031-D559-B6A3-EC80-DB5B1A94228C}"/>
                </a:ext>
              </a:extLst>
            </p:cNvPr>
            <p:cNvSpPr/>
            <p:nvPr/>
          </p:nvSpPr>
          <p:spPr>
            <a:xfrm>
              <a:off x="10962332" y="2180759"/>
              <a:ext cx="197297" cy="46423"/>
            </a:xfrm>
            <a:custGeom>
              <a:avLst/>
              <a:gdLst>
                <a:gd name="connsiteX0" fmla="*/ 0 w 197297"/>
                <a:gd name="connsiteY0" fmla="*/ 0 h 46423"/>
                <a:gd name="connsiteX1" fmla="*/ 197298 w 197297"/>
                <a:gd name="connsiteY1" fmla="*/ 0 h 46423"/>
                <a:gd name="connsiteX2" fmla="*/ 197298 w 197297"/>
                <a:gd name="connsiteY2" fmla="*/ 46423 h 46423"/>
                <a:gd name="connsiteX3" fmla="*/ 0 w 197297"/>
                <a:gd name="connsiteY3" fmla="*/ 46423 h 46423"/>
              </a:gdLst>
              <a:ahLst/>
              <a:cxnLst>
                <a:cxn ang="0">
                  <a:pos x="connsiteX0" y="connsiteY0"/>
                </a:cxn>
                <a:cxn ang="0">
                  <a:pos x="connsiteX1" y="connsiteY1"/>
                </a:cxn>
                <a:cxn ang="0">
                  <a:pos x="connsiteX2" y="connsiteY2"/>
                </a:cxn>
                <a:cxn ang="0">
                  <a:pos x="connsiteX3" y="connsiteY3"/>
                </a:cxn>
              </a:cxnLst>
              <a:rect l="l" t="t" r="r" b="b"/>
              <a:pathLst>
                <a:path w="197297" h="46423">
                  <a:moveTo>
                    <a:pt x="0" y="0"/>
                  </a:moveTo>
                  <a:lnTo>
                    <a:pt x="197298" y="0"/>
                  </a:lnTo>
                  <a:lnTo>
                    <a:pt x="197298" y="46423"/>
                  </a:lnTo>
                  <a:lnTo>
                    <a:pt x="0" y="46423"/>
                  </a:lnTo>
                  <a:close/>
                </a:path>
              </a:pathLst>
            </a:custGeom>
            <a:grpFill/>
            <a:ln w="1150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0E200A6-C971-DF84-6B1B-03DAAD59210D}"/>
                </a:ext>
              </a:extLst>
            </p:cNvPr>
            <p:cNvSpPr/>
            <p:nvPr/>
          </p:nvSpPr>
          <p:spPr>
            <a:xfrm>
              <a:off x="10718611" y="1751346"/>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028845F-7850-9272-C516-7129F5595CAA}"/>
                </a:ext>
              </a:extLst>
            </p:cNvPr>
            <p:cNvSpPr/>
            <p:nvPr/>
          </p:nvSpPr>
          <p:spPr>
            <a:xfrm>
              <a:off x="10718611" y="1937038"/>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E1EF78-9ED9-2092-72E4-A2ACA2AD9C23}"/>
                </a:ext>
              </a:extLst>
            </p:cNvPr>
            <p:cNvSpPr/>
            <p:nvPr/>
          </p:nvSpPr>
          <p:spPr>
            <a:xfrm>
              <a:off x="10718611" y="2122731"/>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FA24935-5E0D-E39E-74BE-5502360A5494}"/>
                </a:ext>
              </a:extLst>
            </p:cNvPr>
            <p:cNvSpPr/>
            <p:nvPr/>
          </p:nvSpPr>
          <p:spPr>
            <a:xfrm>
              <a:off x="10718611" y="2306102"/>
              <a:ext cx="171765" cy="141590"/>
            </a:xfrm>
            <a:custGeom>
              <a:avLst/>
              <a:gdLst>
                <a:gd name="connsiteX0" fmla="*/ 171765 w 171765"/>
                <a:gd name="connsiteY0" fmla="*/ 32496 h 141590"/>
                <a:gd name="connsiteX1" fmla="*/ 139269 w 171765"/>
                <a:gd name="connsiteY1" fmla="*/ 0 h 141590"/>
                <a:gd name="connsiteX2" fmla="*/ 62671 w 171765"/>
                <a:gd name="connsiteY2" fmla="*/ 76598 h 141590"/>
                <a:gd name="connsiteX3" fmla="*/ 32496 w 171765"/>
                <a:gd name="connsiteY3" fmla="*/ 46423 h 141590"/>
                <a:gd name="connsiteX4" fmla="*/ 0 w 171765"/>
                <a:gd name="connsiteY4" fmla="*/ 78919 h 141590"/>
                <a:gd name="connsiteX5" fmla="*/ 62671 w 171765"/>
                <a:gd name="connsiteY5" fmla="*/ 141590 h 14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5" h="141590">
                  <a:moveTo>
                    <a:pt x="171765" y="32496"/>
                  </a:moveTo>
                  <a:lnTo>
                    <a:pt x="139269" y="0"/>
                  </a:lnTo>
                  <a:lnTo>
                    <a:pt x="62671" y="76598"/>
                  </a:lnTo>
                  <a:lnTo>
                    <a:pt x="32496" y="46423"/>
                  </a:lnTo>
                  <a:lnTo>
                    <a:pt x="0" y="78919"/>
                  </a:lnTo>
                  <a:lnTo>
                    <a:pt x="62671" y="141590"/>
                  </a:lnTo>
                  <a:close/>
                </a:path>
              </a:pathLst>
            </a:custGeom>
            <a:grpFill/>
            <a:ln w="11509" cap="flat">
              <a:noFill/>
              <a:prstDash val="solid"/>
              <a:miter/>
            </a:ln>
          </p:spPr>
          <p:txBody>
            <a:bodyPr rtlCol="0" anchor="ctr"/>
            <a:lstStyle/>
            <a:p>
              <a:endParaRPr lang="en-US"/>
            </a:p>
          </p:txBody>
        </p:sp>
      </p:grpSp>
      <p:grpSp>
        <p:nvGrpSpPr>
          <p:cNvPr id="119" name="Group 118" descr="Visual representation of the process of critical points of intervention: screening, referral, SUD/MH Assessment, and Treatment. ">
            <a:extLst>
              <a:ext uri="{FF2B5EF4-FFF2-40B4-BE49-F238E27FC236}">
                <a16:creationId xmlns:a16="http://schemas.microsoft.com/office/drawing/2014/main" id="{E2361276-361C-5BED-C5A1-D368E50BA531}"/>
              </a:ext>
            </a:extLst>
          </p:cNvPr>
          <p:cNvGrpSpPr/>
          <p:nvPr/>
        </p:nvGrpSpPr>
        <p:grpSpPr>
          <a:xfrm>
            <a:off x="790575" y="1726179"/>
            <a:ext cx="10166232" cy="4597400"/>
            <a:chOff x="826831" y="1434097"/>
            <a:chExt cx="10682075" cy="4597400"/>
          </a:xfrm>
        </p:grpSpPr>
        <p:grpSp>
          <p:nvGrpSpPr>
            <p:cNvPr id="120" name="Group 119">
              <a:extLst>
                <a:ext uri="{FF2B5EF4-FFF2-40B4-BE49-F238E27FC236}">
                  <a16:creationId xmlns:a16="http://schemas.microsoft.com/office/drawing/2014/main" id="{F48A842F-5CF8-1C0A-F26D-E24F48A6E095}"/>
                </a:ext>
              </a:extLst>
            </p:cNvPr>
            <p:cNvGrpSpPr/>
            <p:nvPr/>
          </p:nvGrpSpPr>
          <p:grpSpPr>
            <a:xfrm>
              <a:off x="826831" y="1434097"/>
              <a:ext cx="10682075" cy="4597400"/>
              <a:chOff x="826831" y="1434097"/>
              <a:chExt cx="10682075" cy="4597400"/>
            </a:xfrm>
          </p:grpSpPr>
          <p:grpSp>
            <p:nvGrpSpPr>
              <p:cNvPr id="146" name="Group 145">
                <a:extLst>
                  <a:ext uri="{FF2B5EF4-FFF2-40B4-BE49-F238E27FC236}">
                    <a16:creationId xmlns:a16="http://schemas.microsoft.com/office/drawing/2014/main" id="{1347F520-178A-E1DA-2CC7-7127F6A04F03}"/>
                  </a:ext>
                </a:extLst>
              </p:cNvPr>
              <p:cNvGrpSpPr/>
              <p:nvPr/>
            </p:nvGrpSpPr>
            <p:grpSpPr>
              <a:xfrm>
                <a:off x="2484121" y="1434097"/>
                <a:ext cx="9024785" cy="4597400"/>
                <a:chOff x="2484121" y="1682153"/>
                <a:chExt cx="9024785" cy="4597400"/>
              </a:xfrm>
            </p:grpSpPr>
            <p:sp>
              <p:nvSpPr>
                <p:cNvPr id="150" name="Freeform: Shape 44">
                  <a:extLst>
                    <a:ext uri="{FF2B5EF4-FFF2-40B4-BE49-F238E27FC236}">
                      <a16:creationId xmlns:a16="http://schemas.microsoft.com/office/drawing/2014/main" id="{9DA6E8EC-3278-27E4-FE20-D9BF24C2DDA8}"/>
                    </a:ext>
                    <a:ext uri="{C183D7F6-B498-43B3-948B-1728B52AA6E4}">
                      <adec:decorative xmlns:adec="http://schemas.microsoft.com/office/drawing/2017/decorative" val="1"/>
                    </a:ext>
                  </a:extLst>
                </p:cNvPr>
                <p:cNvSpPr/>
                <p:nvPr/>
              </p:nvSpPr>
              <p:spPr>
                <a:xfrm>
                  <a:off x="4765206" y="1682153"/>
                  <a:ext cx="6743700" cy="4597400"/>
                </a:xfrm>
                <a:custGeom>
                  <a:avLst/>
                  <a:gdLst>
                    <a:gd name="connsiteX0" fmla="*/ 4949622 w 6743700"/>
                    <a:gd name="connsiteY0" fmla="*/ 0 h 4597400"/>
                    <a:gd name="connsiteX1" fmla="*/ 4975069 w 6743700"/>
                    <a:gd name="connsiteY1" fmla="*/ 0 h 4597400"/>
                    <a:gd name="connsiteX2" fmla="*/ 5009000 w 6743700"/>
                    <a:gd name="connsiteY2" fmla="*/ 0 h 4597400"/>
                    <a:gd name="connsiteX3" fmla="*/ 5093826 w 6743700"/>
                    <a:gd name="connsiteY3" fmla="*/ 8490 h 4597400"/>
                    <a:gd name="connsiteX4" fmla="*/ 5148964 w 6743700"/>
                    <a:gd name="connsiteY4" fmla="*/ 12735 h 4597400"/>
                    <a:gd name="connsiteX5" fmla="*/ 5212583 w 6743700"/>
                    <a:gd name="connsiteY5" fmla="*/ 29716 h 4597400"/>
                    <a:gd name="connsiteX6" fmla="*/ 5344064 w 6743700"/>
                    <a:gd name="connsiteY6" fmla="*/ 76411 h 4597400"/>
                    <a:gd name="connsiteX7" fmla="*/ 5377994 w 6743700"/>
                    <a:gd name="connsiteY7" fmla="*/ 89147 h 4597400"/>
                    <a:gd name="connsiteX8" fmla="*/ 5407684 w 6743700"/>
                    <a:gd name="connsiteY8" fmla="*/ 110372 h 4597400"/>
                    <a:gd name="connsiteX9" fmla="*/ 5467062 w 6743700"/>
                    <a:gd name="connsiteY9" fmla="*/ 144332 h 4597400"/>
                    <a:gd name="connsiteX10" fmla="*/ 5517958 w 6743700"/>
                    <a:gd name="connsiteY10" fmla="*/ 182538 h 4597400"/>
                    <a:gd name="connsiteX11" fmla="*/ 5560372 w 6743700"/>
                    <a:gd name="connsiteY11" fmla="*/ 216498 h 4597400"/>
                    <a:gd name="connsiteX12" fmla="*/ 5598544 w 6743700"/>
                    <a:gd name="connsiteY12" fmla="*/ 250459 h 4597400"/>
                    <a:gd name="connsiteX13" fmla="*/ 5602784 w 6743700"/>
                    <a:gd name="connsiteY13" fmla="*/ 254704 h 4597400"/>
                    <a:gd name="connsiteX14" fmla="*/ 5602784 w 6743700"/>
                    <a:gd name="connsiteY14" fmla="*/ 258949 h 4597400"/>
                    <a:gd name="connsiteX15" fmla="*/ 6586771 w 6743700"/>
                    <a:gd name="connsiteY15" fmla="*/ 258949 h 4597400"/>
                    <a:gd name="connsiteX16" fmla="*/ 6599495 w 6743700"/>
                    <a:gd name="connsiteY16" fmla="*/ 258949 h 4597400"/>
                    <a:gd name="connsiteX17" fmla="*/ 6616460 w 6743700"/>
                    <a:gd name="connsiteY17" fmla="*/ 258949 h 4597400"/>
                    <a:gd name="connsiteX18" fmla="*/ 6743700 w 6743700"/>
                    <a:gd name="connsiteY18" fmla="*/ 386301 h 4597400"/>
                    <a:gd name="connsiteX19" fmla="*/ 6616460 w 6743700"/>
                    <a:gd name="connsiteY19" fmla="*/ 513652 h 4597400"/>
                    <a:gd name="connsiteX20" fmla="*/ 6599495 w 6743700"/>
                    <a:gd name="connsiteY20" fmla="*/ 513652 h 4597400"/>
                    <a:gd name="connsiteX21" fmla="*/ 6586771 w 6743700"/>
                    <a:gd name="connsiteY21" fmla="*/ 513652 h 4597400"/>
                    <a:gd name="connsiteX22" fmla="*/ 5547648 w 6743700"/>
                    <a:gd name="connsiteY22" fmla="*/ 513652 h 4597400"/>
                    <a:gd name="connsiteX23" fmla="*/ 5458580 w 6743700"/>
                    <a:gd name="connsiteY23" fmla="*/ 475447 h 4597400"/>
                    <a:gd name="connsiteX24" fmla="*/ 5454338 w 6743700"/>
                    <a:gd name="connsiteY24" fmla="*/ 466957 h 4597400"/>
                    <a:gd name="connsiteX25" fmla="*/ 5437373 w 6743700"/>
                    <a:gd name="connsiteY25" fmla="*/ 449976 h 4597400"/>
                    <a:gd name="connsiteX26" fmla="*/ 5394960 w 6743700"/>
                    <a:gd name="connsiteY26" fmla="*/ 407526 h 4597400"/>
                    <a:gd name="connsiteX27" fmla="*/ 5361030 w 6743700"/>
                    <a:gd name="connsiteY27" fmla="*/ 382056 h 4597400"/>
                    <a:gd name="connsiteX28" fmla="*/ 5327099 w 6743700"/>
                    <a:gd name="connsiteY28" fmla="*/ 356585 h 4597400"/>
                    <a:gd name="connsiteX29" fmla="*/ 5284686 w 6743700"/>
                    <a:gd name="connsiteY29" fmla="*/ 331115 h 4597400"/>
                    <a:gd name="connsiteX30" fmla="*/ 5263479 w 6743700"/>
                    <a:gd name="connsiteY30" fmla="*/ 318380 h 4597400"/>
                    <a:gd name="connsiteX31" fmla="*/ 5238031 w 6743700"/>
                    <a:gd name="connsiteY31" fmla="*/ 309890 h 4597400"/>
                    <a:gd name="connsiteX32" fmla="*/ 5144722 w 6743700"/>
                    <a:gd name="connsiteY32" fmla="*/ 275929 h 4597400"/>
                    <a:gd name="connsiteX33" fmla="*/ 5102309 w 6743700"/>
                    <a:gd name="connsiteY33" fmla="*/ 263194 h 4597400"/>
                    <a:gd name="connsiteX34" fmla="*/ 5064137 w 6743700"/>
                    <a:gd name="connsiteY34" fmla="*/ 258949 h 4597400"/>
                    <a:gd name="connsiteX35" fmla="*/ 5000517 w 6743700"/>
                    <a:gd name="connsiteY35" fmla="*/ 254704 h 4597400"/>
                    <a:gd name="connsiteX36" fmla="*/ 4979310 w 6743700"/>
                    <a:gd name="connsiteY36" fmla="*/ 254704 h 4597400"/>
                    <a:gd name="connsiteX37" fmla="*/ 4962346 w 6743700"/>
                    <a:gd name="connsiteY37" fmla="*/ 254704 h 4597400"/>
                    <a:gd name="connsiteX38" fmla="*/ 4911450 w 6743700"/>
                    <a:gd name="connsiteY38" fmla="*/ 258949 h 4597400"/>
                    <a:gd name="connsiteX39" fmla="*/ 4771486 w 6743700"/>
                    <a:gd name="connsiteY39" fmla="*/ 292909 h 4597400"/>
                    <a:gd name="connsiteX40" fmla="*/ 4703624 w 6743700"/>
                    <a:gd name="connsiteY40" fmla="*/ 326870 h 4597400"/>
                    <a:gd name="connsiteX41" fmla="*/ 4673936 w 6743700"/>
                    <a:gd name="connsiteY41" fmla="*/ 343850 h 4597400"/>
                    <a:gd name="connsiteX42" fmla="*/ 4644246 w 6743700"/>
                    <a:gd name="connsiteY42" fmla="*/ 360830 h 4597400"/>
                    <a:gd name="connsiteX43" fmla="*/ 4593350 w 6743700"/>
                    <a:gd name="connsiteY43" fmla="*/ 399036 h 4597400"/>
                    <a:gd name="connsiteX44" fmla="*/ 4576385 w 6743700"/>
                    <a:gd name="connsiteY44" fmla="*/ 416016 h 4597400"/>
                    <a:gd name="connsiteX45" fmla="*/ 4533972 w 6743700"/>
                    <a:gd name="connsiteY45" fmla="*/ 458467 h 4597400"/>
                    <a:gd name="connsiteX46" fmla="*/ 4508524 w 6743700"/>
                    <a:gd name="connsiteY46" fmla="*/ 488182 h 4597400"/>
                    <a:gd name="connsiteX47" fmla="*/ 4483076 w 6743700"/>
                    <a:gd name="connsiteY47" fmla="*/ 526388 h 4597400"/>
                    <a:gd name="connsiteX48" fmla="*/ 4457628 w 6743700"/>
                    <a:gd name="connsiteY48" fmla="*/ 568838 h 4597400"/>
                    <a:gd name="connsiteX49" fmla="*/ 4444904 w 6743700"/>
                    <a:gd name="connsiteY49" fmla="*/ 590063 h 4597400"/>
                    <a:gd name="connsiteX50" fmla="*/ 4432180 w 6743700"/>
                    <a:gd name="connsiteY50" fmla="*/ 611289 h 4597400"/>
                    <a:gd name="connsiteX51" fmla="*/ 4402491 w 6743700"/>
                    <a:gd name="connsiteY51" fmla="*/ 704680 h 4597400"/>
                    <a:gd name="connsiteX52" fmla="*/ 4389767 w 6743700"/>
                    <a:gd name="connsiteY52" fmla="*/ 751376 h 4597400"/>
                    <a:gd name="connsiteX53" fmla="*/ 4385526 w 6743700"/>
                    <a:gd name="connsiteY53" fmla="*/ 789581 h 4597400"/>
                    <a:gd name="connsiteX54" fmla="*/ 4381284 w 6743700"/>
                    <a:gd name="connsiteY54" fmla="*/ 849012 h 4597400"/>
                    <a:gd name="connsiteX55" fmla="*/ 4381284 w 6743700"/>
                    <a:gd name="connsiteY55" fmla="*/ 874482 h 4597400"/>
                    <a:gd name="connsiteX56" fmla="*/ 4381284 w 6743700"/>
                    <a:gd name="connsiteY56" fmla="*/ 891463 h 4597400"/>
                    <a:gd name="connsiteX57" fmla="*/ 4385526 w 6743700"/>
                    <a:gd name="connsiteY57" fmla="*/ 938158 h 4597400"/>
                    <a:gd name="connsiteX58" fmla="*/ 4419456 w 6743700"/>
                    <a:gd name="connsiteY58" fmla="*/ 1078245 h 4597400"/>
                    <a:gd name="connsiteX59" fmla="*/ 4449146 w 6743700"/>
                    <a:gd name="connsiteY59" fmla="*/ 1150411 h 4597400"/>
                    <a:gd name="connsiteX60" fmla="*/ 4470352 w 6743700"/>
                    <a:gd name="connsiteY60" fmla="*/ 1180127 h 4597400"/>
                    <a:gd name="connsiteX61" fmla="*/ 4483076 w 6743700"/>
                    <a:gd name="connsiteY61" fmla="*/ 1205597 h 4597400"/>
                    <a:gd name="connsiteX62" fmla="*/ 4525489 w 6743700"/>
                    <a:gd name="connsiteY62" fmla="*/ 1260783 h 4597400"/>
                    <a:gd name="connsiteX63" fmla="*/ 4542454 w 6743700"/>
                    <a:gd name="connsiteY63" fmla="*/ 1282008 h 4597400"/>
                    <a:gd name="connsiteX64" fmla="*/ 4580626 w 6743700"/>
                    <a:gd name="connsiteY64" fmla="*/ 1332949 h 4597400"/>
                    <a:gd name="connsiteX65" fmla="*/ 4606074 w 6743700"/>
                    <a:gd name="connsiteY65" fmla="*/ 1371155 h 4597400"/>
                    <a:gd name="connsiteX66" fmla="*/ 4631522 w 6743700"/>
                    <a:gd name="connsiteY66" fmla="*/ 1413605 h 4597400"/>
                    <a:gd name="connsiteX67" fmla="*/ 4673936 w 6743700"/>
                    <a:gd name="connsiteY67" fmla="*/ 1515487 h 4597400"/>
                    <a:gd name="connsiteX68" fmla="*/ 4724832 w 6743700"/>
                    <a:gd name="connsiteY68" fmla="*/ 1715004 h 4597400"/>
                    <a:gd name="connsiteX69" fmla="*/ 4729072 w 6743700"/>
                    <a:gd name="connsiteY69" fmla="*/ 1778680 h 4597400"/>
                    <a:gd name="connsiteX70" fmla="*/ 4733314 w 6743700"/>
                    <a:gd name="connsiteY70" fmla="*/ 1808396 h 4597400"/>
                    <a:gd name="connsiteX71" fmla="*/ 4729072 w 6743700"/>
                    <a:gd name="connsiteY71" fmla="*/ 1838111 h 4597400"/>
                    <a:gd name="connsiteX72" fmla="*/ 4724832 w 6743700"/>
                    <a:gd name="connsiteY72" fmla="*/ 1923012 h 4597400"/>
                    <a:gd name="connsiteX73" fmla="*/ 4716348 w 6743700"/>
                    <a:gd name="connsiteY73" fmla="*/ 1982443 h 4597400"/>
                    <a:gd name="connsiteX74" fmla="*/ 4703624 w 6743700"/>
                    <a:gd name="connsiteY74" fmla="*/ 2046119 h 4597400"/>
                    <a:gd name="connsiteX75" fmla="*/ 4652729 w 6743700"/>
                    <a:gd name="connsiteY75" fmla="*/ 2177716 h 4597400"/>
                    <a:gd name="connsiteX76" fmla="*/ 4640005 w 6743700"/>
                    <a:gd name="connsiteY76" fmla="*/ 2207431 h 4597400"/>
                    <a:gd name="connsiteX77" fmla="*/ 4623040 w 6743700"/>
                    <a:gd name="connsiteY77" fmla="*/ 2241392 h 4597400"/>
                    <a:gd name="connsiteX78" fmla="*/ 4589109 w 6743700"/>
                    <a:gd name="connsiteY78" fmla="*/ 2296578 h 4597400"/>
                    <a:gd name="connsiteX79" fmla="*/ 4550937 w 6743700"/>
                    <a:gd name="connsiteY79" fmla="*/ 2351763 h 4597400"/>
                    <a:gd name="connsiteX80" fmla="*/ 4512766 w 6743700"/>
                    <a:gd name="connsiteY80" fmla="*/ 2394214 h 4597400"/>
                    <a:gd name="connsiteX81" fmla="*/ 4453387 w 6743700"/>
                    <a:gd name="connsiteY81" fmla="*/ 2457890 h 4597400"/>
                    <a:gd name="connsiteX82" fmla="*/ 4427939 w 6743700"/>
                    <a:gd name="connsiteY82" fmla="*/ 2479115 h 4597400"/>
                    <a:gd name="connsiteX83" fmla="*/ 4406732 w 6743700"/>
                    <a:gd name="connsiteY83" fmla="*/ 2496095 h 4597400"/>
                    <a:gd name="connsiteX84" fmla="*/ 4355836 w 6743700"/>
                    <a:gd name="connsiteY84" fmla="*/ 2534301 h 4597400"/>
                    <a:gd name="connsiteX85" fmla="*/ 4317664 w 6743700"/>
                    <a:gd name="connsiteY85" fmla="*/ 2559771 h 4597400"/>
                    <a:gd name="connsiteX86" fmla="*/ 4271010 w 6743700"/>
                    <a:gd name="connsiteY86" fmla="*/ 2585242 h 4597400"/>
                    <a:gd name="connsiteX87" fmla="*/ 4173460 w 6743700"/>
                    <a:gd name="connsiteY87" fmla="*/ 2627692 h 4597400"/>
                    <a:gd name="connsiteX88" fmla="*/ 3974118 w 6743700"/>
                    <a:gd name="connsiteY88" fmla="*/ 2678633 h 4597400"/>
                    <a:gd name="connsiteX89" fmla="*/ 3906256 w 6743700"/>
                    <a:gd name="connsiteY89" fmla="*/ 2682878 h 4597400"/>
                    <a:gd name="connsiteX90" fmla="*/ 3880808 w 6743700"/>
                    <a:gd name="connsiteY90" fmla="*/ 2687123 h 4597400"/>
                    <a:gd name="connsiteX91" fmla="*/ 3851119 w 6743700"/>
                    <a:gd name="connsiteY91" fmla="*/ 2682878 h 4597400"/>
                    <a:gd name="connsiteX92" fmla="*/ 3762052 w 6743700"/>
                    <a:gd name="connsiteY92" fmla="*/ 2678633 h 4597400"/>
                    <a:gd name="connsiteX93" fmla="*/ 3706914 w 6743700"/>
                    <a:gd name="connsiteY93" fmla="*/ 2670143 h 4597400"/>
                    <a:gd name="connsiteX94" fmla="*/ 3643294 w 6743700"/>
                    <a:gd name="connsiteY94" fmla="*/ 2657408 h 4597400"/>
                    <a:gd name="connsiteX95" fmla="*/ 3511814 w 6743700"/>
                    <a:gd name="connsiteY95" fmla="*/ 2606467 h 4597400"/>
                    <a:gd name="connsiteX96" fmla="*/ 3482124 w 6743700"/>
                    <a:gd name="connsiteY96" fmla="*/ 2593732 h 4597400"/>
                    <a:gd name="connsiteX97" fmla="*/ 3448194 w 6743700"/>
                    <a:gd name="connsiteY97" fmla="*/ 2576752 h 4597400"/>
                    <a:gd name="connsiteX98" fmla="*/ 3388815 w 6743700"/>
                    <a:gd name="connsiteY98" fmla="*/ 2538546 h 4597400"/>
                    <a:gd name="connsiteX99" fmla="*/ 3337920 w 6743700"/>
                    <a:gd name="connsiteY99" fmla="*/ 2504586 h 4597400"/>
                    <a:gd name="connsiteX100" fmla="*/ 3295506 w 6743700"/>
                    <a:gd name="connsiteY100" fmla="*/ 2466380 h 4597400"/>
                    <a:gd name="connsiteX101" fmla="*/ 3231887 w 6743700"/>
                    <a:gd name="connsiteY101" fmla="*/ 2406949 h 4597400"/>
                    <a:gd name="connsiteX102" fmla="*/ 3210680 w 6743700"/>
                    <a:gd name="connsiteY102" fmla="*/ 2381479 h 4597400"/>
                    <a:gd name="connsiteX103" fmla="*/ 3193715 w 6743700"/>
                    <a:gd name="connsiteY103" fmla="*/ 2364499 h 4597400"/>
                    <a:gd name="connsiteX104" fmla="*/ 3151301 w 6743700"/>
                    <a:gd name="connsiteY104" fmla="*/ 2322048 h 4597400"/>
                    <a:gd name="connsiteX105" fmla="*/ 3121612 w 6743700"/>
                    <a:gd name="connsiteY105" fmla="*/ 2296578 h 4597400"/>
                    <a:gd name="connsiteX106" fmla="*/ 3083440 w 6743700"/>
                    <a:gd name="connsiteY106" fmla="*/ 2271107 h 4597400"/>
                    <a:gd name="connsiteX107" fmla="*/ 3041027 w 6743700"/>
                    <a:gd name="connsiteY107" fmla="*/ 2245637 h 4597400"/>
                    <a:gd name="connsiteX108" fmla="*/ 3019821 w 6743700"/>
                    <a:gd name="connsiteY108" fmla="*/ 2232902 h 4597400"/>
                    <a:gd name="connsiteX109" fmla="*/ 2998614 w 6743700"/>
                    <a:gd name="connsiteY109" fmla="*/ 2220167 h 4597400"/>
                    <a:gd name="connsiteX110" fmla="*/ 2905305 w 6743700"/>
                    <a:gd name="connsiteY110" fmla="*/ 2190451 h 4597400"/>
                    <a:gd name="connsiteX111" fmla="*/ 2858650 w 6743700"/>
                    <a:gd name="connsiteY111" fmla="*/ 2177716 h 4597400"/>
                    <a:gd name="connsiteX112" fmla="*/ 2820478 w 6743700"/>
                    <a:gd name="connsiteY112" fmla="*/ 2173471 h 4597400"/>
                    <a:gd name="connsiteX113" fmla="*/ 2761100 w 6743700"/>
                    <a:gd name="connsiteY113" fmla="*/ 2169226 h 4597400"/>
                    <a:gd name="connsiteX114" fmla="*/ 2735652 w 6743700"/>
                    <a:gd name="connsiteY114" fmla="*/ 2169226 h 4597400"/>
                    <a:gd name="connsiteX115" fmla="*/ 2718687 w 6743700"/>
                    <a:gd name="connsiteY115" fmla="*/ 2169226 h 4597400"/>
                    <a:gd name="connsiteX116" fmla="*/ 2672032 w 6743700"/>
                    <a:gd name="connsiteY116" fmla="*/ 2173471 h 4597400"/>
                    <a:gd name="connsiteX117" fmla="*/ 2532069 w 6743700"/>
                    <a:gd name="connsiteY117" fmla="*/ 2207431 h 4597400"/>
                    <a:gd name="connsiteX118" fmla="*/ 2459966 w 6743700"/>
                    <a:gd name="connsiteY118" fmla="*/ 2237147 h 4597400"/>
                    <a:gd name="connsiteX119" fmla="*/ 2430277 w 6743700"/>
                    <a:gd name="connsiteY119" fmla="*/ 2258372 h 4597400"/>
                    <a:gd name="connsiteX120" fmla="*/ 2404829 w 6743700"/>
                    <a:gd name="connsiteY120" fmla="*/ 2275352 h 4597400"/>
                    <a:gd name="connsiteX121" fmla="*/ 2349692 w 6743700"/>
                    <a:gd name="connsiteY121" fmla="*/ 2313558 h 4597400"/>
                    <a:gd name="connsiteX122" fmla="*/ 2332727 w 6743700"/>
                    <a:gd name="connsiteY122" fmla="*/ 2330538 h 4597400"/>
                    <a:gd name="connsiteX123" fmla="*/ 2290313 w 6743700"/>
                    <a:gd name="connsiteY123" fmla="*/ 2372989 h 4597400"/>
                    <a:gd name="connsiteX124" fmla="*/ 2264865 w 6743700"/>
                    <a:gd name="connsiteY124" fmla="*/ 2402704 h 4597400"/>
                    <a:gd name="connsiteX125" fmla="*/ 2239417 w 6743700"/>
                    <a:gd name="connsiteY125" fmla="*/ 2440910 h 4597400"/>
                    <a:gd name="connsiteX126" fmla="*/ 2213970 w 6743700"/>
                    <a:gd name="connsiteY126" fmla="*/ 2483360 h 4597400"/>
                    <a:gd name="connsiteX127" fmla="*/ 2201246 w 6743700"/>
                    <a:gd name="connsiteY127" fmla="*/ 2504586 h 4597400"/>
                    <a:gd name="connsiteX128" fmla="*/ 2192763 w 6743700"/>
                    <a:gd name="connsiteY128" fmla="*/ 2525811 h 4597400"/>
                    <a:gd name="connsiteX129" fmla="*/ 2158832 w 6743700"/>
                    <a:gd name="connsiteY129" fmla="*/ 2619202 h 4597400"/>
                    <a:gd name="connsiteX130" fmla="*/ 2150350 w 6743700"/>
                    <a:gd name="connsiteY130" fmla="*/ 2661653 h 4597400"/>
                    <a:gd name="connsiteX131" fmla="*/ 2141867 w 6743700"/>
                    <a:gd name="connsiteY131" fmla="*/ 2704103 h 4597400"/>
                    <a:gd name="connsiteX132" fmla="*/ 2137626 w 6743700"/>
                    <a:gd name="connsiteY132" fmla="*/ 2763534 h 4597400"/>
                    <a:gd name="connsiteX133" fmla="*/ 2137626 w 6743700"/>
                    <a:gd name="connsiteY133" fmla="*/ 2789005 h 4597400"/>
                    <a:gd name="connsiteX134" fmla="*/ 2137626 w 6743700"/>
                    <a:gd name="connsiteY134" fmla="*/ 2805985 h 4597400"/>
                    <a:gd name="connsiteX135" fmla="*/ 2141867 w 6743700"/>
                    <a:gd name="connsiteY135" fmla="*/ 2852681 h 4597400"/>
                    <a:gd name="connsiteX136" fmla="*/ 2175798 w 6743700"/>
                    <a:gd name="connsiteY136" fmla="*/ 2992768 h 4597400"/>
                    <a:gd name="connsiteX137" fmla="*/ 2209728 w 6743700"/>
                    <a:gd name="connsiteY137" fmla="*/ 3064934 h 4597400"/>
                    <a:gd name="connsiteX138" fmla="*/ 2226694 w 6743700"/>
                    <a:gd name="connsiteY138" fmla="*/ 3094649 h 4597400"/>
                    <a:gd name="connsiteX139" fmla="*/ 2243659 w 6743700"/>
                    <a:gd name="connsiteY139" fmla="*/ 3120119 h 4597400"/>
                    <a:gd name="connsiteX140" fmla="*/ 2281831 w 6743700"/>
                    <a:gd name="connsiteY140" fmla="*/ 3171060 h 4597400"/>
                    <a:gd name="connsiteX141" fmla="*/ 2298796 w 6743700"/>
                    <a:gd name="connsiteY141" fmla="*/ 3192285 h 4597400"/>
                    <a:gd name="connsiteX142" fmla="*/ 2341209 w 6743700"/>
                    <a:gd name="connsiteY142" fmla="*/ 3247471 h 4597400"/>
                    <a:gd name="connsiteX143" fmla="*/ 2362416 w 6743700"/>
                    <a:gd name="connsiteY143" fmla="*/ 3285677 h 4597400"/>
                    <a:gd name="connsiteX144" fmla="*/ 2387864 w 6743700"/>
                    <a:gd name="connsiteY144" fmla="*/ 3328127 h 4597400"/>
                    <a:gd name="connsiteX145" fmla="*/ 2434518 w 6743700"/>
                    <a:gd name="connsiteY145" fmla="*/ 3430009 h 4597400"/>
                    <a:gd name="connsiteX146" fmla="*/ 2481173 w 6743700"/>
                    <a:gd name="connsiteY146" fmla="*/ 3625281 h 4597400"/>
                    <a:gd name="connsiteX147" fmla="*/ 2489655 w 6743700"/>
                    <a:gd name="connsiteY147" fmla="*/ 3693202 h 4597400"/>
                    <a:gd name="connsiteX148" fmla="*/ 2489655 w 6743700"/>
                    <a:gd name="connsiteY148" fmla="*/ 3718673 h 4597400"/>
                    <a:gd name="connsiteX149" fmla="*/ 2489655 w 6743700"/>
                    <a:gd name="connsiteY149" fmla="*/ 3752633 h 4597400"/>
                    <a:gd name="connsiteX150" fmla="*/ 2481173 w 6743700"/>
                    <a:gd name="connsiteY150" fmla="*/ 3837534 h 4597400"/>
                    <a:gd name="connsiteX151" fmla="*/ 2472690 w 6743700"/>
                    <a:gd name="connsiteY151" fmla="*/ 3896965 h 4597400"/>
                    <a:gd name="connsiteX152" fmla="*/ 2459966 w 6743700"/>
                    <a:gd name="connsiteY152" fmla="*/ 3956396 h 4597400"/>
                    <a:gd name="connsiteX153" fmla="*/ 2413312 w 6743700"/>
                    <a:gd name="connsiteY153" fmla="*/ 4087993 h 4597400"/>
                    <a:gd name="connsiteX154" fmla="*/ 2396346 w 6743700"/>
                    <a:gd name="connsiteY154" fmla="*/ 4121954 h 4597400"/>
                    <a:gd name="connsiteX155" fmla="*/ 2379381 w 6743700"/>
                    <a:gd name="connsiteY155" fmla="*/ 4151669 h 4597400"/>
                    <a:gd name="connsiteX156" fmla="*/ 2345451 w 6743700"/>
                    <a:gd name="connsiteY156" fmla="*/ 4211100 h 4597400"/>
                    <a:gd name="connsiteX157" fmla="*/ 2307279 w 6743700"/>
                    <a:gd name="connsiteY157" fmla="*/ 4266286 h 4597400"/>
                    <a:gd name="connsiteX158" fmla="*/ 2269107 w 6743700"/>
                    <a:gd name="connsiteY158" fmla="*/ 4308736 h 4597400"/>
                    <a:gd name="connsiteX159" fmla="*/ 2209728 w 6743700"/>
                    <a:gd name="connsiteY159" fmla="*/ 4368167 h 4597400"/>
                    <a:gd name="connsiteX160" fmla="*/ 2184280 w 6743700"/>
                    <a:gd name="connsiteY160" fmla="*/ 4393637 h 4597400"/>
                    <a:gd name="connsiteX161" fmla="*/ 2167315 w 6743700"/>
                    <a:gd name="connsiteY161" fmla="*/ 4406373 h 4597400"/>
                    <a:gd name="connsiteX162" fmla="*/ 2112178 w 6743700"/>
                    <a:gd name="connsiteY162" fmla="*/ 4448823 h 4597400"/>
                    <a:gd name="connsiteX163" fmla="*/ 2074006 w 6743700"/>
                    <a:gd name="connsiteY163" fmla="*/ 4470048 h 4597400"/>
                    <a:gd name="connsiteX164" fmla="*/ 2031593 w 6743700"/>
                    <a:gd name="connsiteY164" fmla="*/ 4495519 h 4597400"/>
                    <a:gd name="connsiteX165" fmla="*/ 1929801 w 6743700"/>
                    <a:gd name="connsiteY165" fmla="*/ 4542214 h 4597400"/>
                    <a:gd name="connsiteX166" fmla="*/ 1734700 w 6743700"/>
                    <a:gd name="connsiteY166" fmla="*/ 4593155 h 4597400"/>
                    <a:gd name="connsiteX167" fmla="*/ 1666839 w 6743700"/>
                    <a:gd name="connsiteY167" fmla="*/ 4597400 h 4597400"/>
                    <a:gd name="connsiteX168" fmla="*/ 1641391 w 6743700"/>
                    <a:gd name="connsiteY168" fmla="*/ 4597400 h 4597400"/>
                    <a:gd name="connsiteX169" fmla="*/ 1607461 w 6743700"/>
                    <a:gd name="connsiteY169" fmla="*/ 4597400 h 4597400"/>
                    <a:gd name="connsiteX170" fmla="*/ 1522634 w 6743700"/>
                    <a:gd name="connsiteY170" fmla="*/ 4593155 h 4597400"/>
                    <a:gd name="connsiteX171" fmla="*/ 1463256 w 6743700"/>
                    <a:gd name="connsiteY171" fmla="*/ 4584665 h 4597400"/>
                    <a:gd name="connsiteX172" fmla="*/ 1403877 w 6743700"/>
                    <a:gd name="connsiteY172" fmla="*/ 4567685 h 4597400"/>
                    <a:gd name="connsiteX173" fmla="*/ 1272396 w 6743700"/>
                    <a:gd name="connsiteY173" fmla="*/ 4520989 h 4597400"/>
                    <a:gd name="connsiteX174" fmla="*/ 1238466 w 6743700"/>
                    <a:gd name="connsiteY174" fmla="*/ 4508254 h 4597400"/>
                    <a:gd name="connsiteX175" fmla="*/ 1208777 w 6743700"/>
                    <a:gd name="connsiteY175" fmla="*/ 4491274 h 4597400"/>
                    <a:gd name="connsiteX176" fmla="*/ 1149398 w 6743700"/>
                    <a:gd name="connsiteY176" fmla="*/ 4453068 h 4597400"/>
                    <a:gd name="connsiteX177" fmla="*/ 1094261 w 6743700"/>
                    <a:gd name="connsiteY177" fmla="*/ 4414863 h 4597400"/>
                    <a:gd name="connsiteX178" fmla="*/ 1051848 w 6743700"/>
                    <a:gd name="connsiteY178" fmla="*/ 4380902 h 4597400"/>
                    <a:gd name="connsiteX179" fmla="*/ 1017917 w 6743700"/>
                    <a:gd name="connsiteY179" fmla="*/ 4346942 h 4597400"/>
                    <a:gd name="connsiteX180" fmla="*/ 1013676 w 6743700"/>
                    <a:gd name="connsiteY180" fmla="*/ 4342697 h 4597400"/>
                    <a:gd name="connsiteX181" fmla="*/ 1009435 w 6743700"/>
                    <a:gd name="connsiteY181" fmla="*/ 4342697 h 4597400"/>
                    <a:gd name="connsiteX182" fmla="*/ 1009435 w 6743700"/>
                    <a:gd name="connsiteY182" fmla="*/ 4338452 h 4597400"/>
                    <a:gd name="connsiteX183" fmla="*/ 144205 w 6743700"/>
                    <a:gd name="connsiteY183" fmla="*/ 4338452 h 4597400"/>
                    <a:gd name="connsiteX184" fmla="*/ 127240 w 6743700"/>
                    <a:gd name="connsiteY184" fmla="*/ 4338452 h 4597400"/>
                    <a:gd name="connsiteX185" fmla="*/ 0 w 6743700"/>
                    <a:gd name="connsiteY185" fmla="*/ 4211100 h 4597400"/>
                    <a:gd name="connsiteX186" fmla="*/ 127240 w 6743700"/>
                    <a:gd name="connsiteY186" fmla="*/ 4083748 h 4597400"/>
                    <a:gd name="connsiteX187" fmla="*/ 144205 w 6743700"/>
                    <a:gd name="connsiteY187" fmla="*/ 4083748 h 4597400"/>
                    <a:gd name="connsiteX188" fmla="*/ 1064572 w 6743700"/>
                    <a:gd name="connsiteY188" fmla="*/ 4083748 h 4597400"/>
                    <a:gd name="connsiteX189" fmla="*/ 1157881 w 6743700"/>
                    <a:gd name="connsiteY189" fmla="*/ 4121954 h 4597400"/>
                    <a:gd name="connsiteX190" fmla="*/ 1162122 w 6743700"/>
                    <a:gd name="connsiteY190" fmla="*/ 4130444 h 4597400"/>
                    <a:gd name="connsiteX191" fmla="*/ 1179087 w 6743700"/>
                    <a:gd name="connsiteY191" fmla="*/ 4147424 h 4597400"/>
                    <a:gd name="connsiteX192" fmla="*/ 1221501 w 6743700"/>
                    <a:gd name="connsiteY192" fmla="*/ 4189874 h 4597400"/>
                    <a:gd name="connsiteX193" fmla="*/ 1251190 w 6743700"/>
                    <a:gd name="connsiteY193" fmla="*/ 4215345 h 4597400"/>
                    <a:gd name="connsiteX194" fmla="*/ 1289362 w 6743700"/>
                    <a:gd name="connsiteY194" fmla="*/ 4240815 h 4597400"/>
                    <a:gd name="connsiteX195" fmla="*/ 1331775 w 6743700"/>
                    <a:gd name="connsiteY195" fmla="*/ 4266286 h 4597400"/>
                    <a:gd name="connsiteX196" fmla="*/ 1352982 w 6743700"/>
                    <a:gd name="connsiteY196" fmla="*/ 4279021 h 4597400"/>
                    <a:gd name="connsiteX197" fmla="*/ 1374188 w 6743700"/>
                    <a:gd name="connsiteY197" fmla="*/ 4287511 h 4597400"/>
                    <a:gd name="connsiteX198" fmla="*/ 1467497 w 6743700"/>
                    <a:gd name="connsiteY198" fmla="*/ 4321471 h 4597400"/>
                    <a:gd name="connsiteX199" fmla="*/ 1509910 w 6743700"/>
                    <a:gd name="connsiteY199" fmla="*/ 4334207 h 4597400"/>
                    <a:gd name="connsiteX200" fmla="*/ 1552324 w 6743700"/>
                    <a:gd name="connsiteY200" fmla="*/ 4338452 h 4597400"/>
                    <a:gd name="connsiteX201" fmla="*/ 1611702 w 6743700"/>
                    <a:gd name="connsiteY201" fmla="*/ 4342697 h 4597400"/>
                    <a:gd name="connsiteX202" fmla="*/ 1637150 w 6743700"/>
                    <a:gd name="connsiteY202" fmla="*/ 4342697 h 4597400"/>
                    <a:gd name="connsiteX203" fmla="*/ 1654115 w 6743700"/>
                    <a:gd name="connsiteY203" fmla="*/ 4342697 h 4597400"/>
                    <a:gd name="connsiteX204" fmla="*/ 1700770 w 6743700"/>
                    <a:gd name="connsiteY204" fmla="*/ 4338452 h 4597400"/>
                    <a:gd name="connsiteX205" fmla="*/ 1840733 w 6743700"/>
                    <a:gd name="connsiteY205" fmla="*/ 4304491 h 4597400"/>
                    <a:gd name="connsiteX206" fmla="*/ 1912836 w 6743700"/>
                    <a:gd name="connsiteY206" fmla="*/ 4270531 h 4597400"/>
                    <a:gd name="connsiteX207" fmla="*/ 1942525 w 6743700"/>
                    <a:gd name="connsiteY207" fmla="*/ 4253550 h 4597400"/>
                    <a:gd name="connsiteX208" fmla="*/ 1967973 w 6743700"/>
                    <a:gd name="connsiteY208" fmla="*/ 4236570 h 4597400"/>
                    <a:gd name="connsiteX209" fmla="*/ 2018869 w 6743700"/>
                    <a:gd name="connsiteY209" fmla="*/ 4198365 h 4597400"/>
                    <a:gd name="connsiteX210" fmla="*/ 2023110 w 6743700"/>
                    <a:gd name="connsiteY210" fmla="*/ 4198365 h 4597400"/>
                    <a:gd name="connsiteX211" fmla="*/ 2035834 w 6743700"/>
                    <a:gd name="connsiteY211" fmla="*/ 4181384 h 4597400"/>
                    <a:gd name="connsiteX212" fmla="*/ 2082489 w 6743700"/>
                    <a:gd name="connsiteY212" fmla="*/ 4138934 h 4597400"/>
                    <a:gd name="connsiteX213" fmla="*/ 2107937 w 6743700"/>
                    <a:gd name="connsiteY213" fmla="*/ 4109218 h 4597400"/>
                    <a:gd name="connsiteX214" fmla="*/ 2133384 w 6743700"/>
                    <a:gd name="connsiteY214" fmla="*/ 4071013 h 4597400"/>
                    <a:gd name="connsiteX215" fmla="*/ 2158832 w 6743700"/>
                    <a:gd name="connsiteY215" fmla="*/ 4028562 h 4597400"/>
                    <a:gd name="connsiteX216" fmla="*/ 2171556 w 6743700"/>
                    <a:gd name="connsiteY216" fmla="*/ 4007337 h 4597400"/>
                    <a:gd name="connsiteX217" fmla="*/ 2180039 w 6743700"/>
                    <a:gd name="connsiteY217" fmla="*/ 3986112 h 4597400"/>
                    <a:gd name="connsiteX218" fmla="*/ 2213970 w 6743700"/>
                    <a:gd name="connsiteY218" fmla="*/ 3892720 h 4597400"/>
                    <a:gd name="connsiteX219" fmla="*/ 2222452 w 6743700"/>
                    <a:gd name="connsiteY219" fmla="*/ 3846025 h 4597400"/>
                    <a:gd name="connsiteX220" fmla="*/ 2230935 w 6743700"/>
                    <a:gd name="connsiteY220" fmla="*/ 3807819 h 4597400"/>
                    <a:gd name="connsiteX221" fmla="*/ 2235176 w 6743700"/>
                    <a:gd name="connsiteY221" fmla="*/ 3748388 h 4597400"/>
                    <a:gd name="connsiteX222" fmla="*/ 2235176 w 6743700"/>
                    <a:gd name="connsiteY222" fmla="*/ 3722918 h 4597400"/>
                    <a:gd name="connsiteX223" fmla="*/ 2235176 w 6743700"/>
                    <a:gd name="connsiteY223" fmla="*/ 3705938 h 4597400"/>
                    <a:gd name="connsiteX224" fmla="*/ 2230935 w 6743700"/>
                    <a:gd name="connsiteY224" fmla="*/ 3659242 h 4597400"/>
                    <a:gd name="connsiteX225" fmla="*/ 2197004 w 6743700"/>
                    <a:gd name="connsiteY225" fmla="*/ 3519155 h 4597400"/>
                    <a:gd name="connsiteX226" fmla="*/ 2163074 w 6743700"/>
                    <a:gd name="connsiteY226" fmla="*/ 3446989 h 4597400"/>
                    <a:gd name="connsiteX227" fmla="*/ 2146108 w 6743700"/>
                    <a:gd name="connsiteY227" fmla="*/ 3417274 h 4597400"/>
                    <a:gd name="connsiteX228" fmla="*/ 2129143 w 6743700"/>
                    <a:gd name="connsiteY228" fmla="*/ 3391803 h 4597400"/>
                    <a:gd name="connsiteX229" fmla="*/ 2090971 w 6743700"/>
                    <a:gd name="connsiteY229" fmla="*/ 3336617 h 4597400"/>
                    <a:gd name="connsiteX230" fmla="*/ 2074006 w 6743700"/>
                    <a:gd name="connsiteY230" fmla="*/ 3319637 h 4597400"/>
                    <a:gd name="connsiteX231" fmla="*/ 2031593 w 6743700"/>
                    <a:gd name="connsiteY231" fmla="*/ 3264451 h 4597400"/>
                    <a:gd name="connsiteX232" fmla="*/ 2010386 w 6743700"/>
                    <a:gd name="connsiteY232" fmla="*/ 3226246 h 4597400"/>
                    <a:gd name="connsiteX233" fmla="*/ 1984938 w 6743700"/>
                    <a:gd name="connsiteY233" fmla="*/ 3183795 h 4597400"/>
                    <a:gd name="connsiteX234" fmla="*/ 1938284 w 6743700"/>
                    <a:gd name="connsiteY234" fmla="*/ 3081914 h 4597400"/>
                    <a:gd name="connsiteX235" fmla="*/ 1891629 w 6743700"/>
                    <a:gd name="connsiteY235" fmla="*/ 2882396 h 4597400"/>
                    <a:gd name="connsiteX236" fmla="*/ 1883147 w 6743700"/>
                    <a:gd name="connsiteY236" fmla="*/ 2818720 h 4597400"/>
                    <a:gd name="connsiteX237" fmla="*/ 1883147 w 6743700"/>
                    <a:gd name="connsiteY237" fmla="*/ 2793250 h 4597400"/>
                    <a:gd name="connsiteX238" fmla="*/ 1883147 w 6743700"/>
                    <a:gd name="connsiteY238" fmla="*/ 2759289 h 4597400"/>
                    <a:gd name="connsiteX239" fmla="*/ 1891629 w 6743700"/>
                    <a:gd name="connsiteY239" fmla="*/ 2674388 h 4597400"/>
                    <a:gd name="connsiteX240" fmla="*/ 1900112 w 6743700"/>
                    <a:gd name="connsiteY240" fmla="*/ 2614957 h 4597400"/>
                    <a:gd name="connsiteX241" fmla="*/ 1912836 w 6743700"/>
                    <a:gd name="connsiteY241" fmla="*/ 2551281 h 4597400"/>
                    <a:gd name="connsiteX242" fmla="*/ 1959490 w 6743700"/>
                    <a:gd name="connsiteY242" fmla="*/ 2423929 h 4597400"/>
                    <a:gd name="connsiteX243" fmla="*/ 1976456 w 6743700"/>
                    <a:gd name="connsiteY243" fmla="*/ 2389969 h 4597400"/>
                    <a:gd name="connsiteX244" fmla="*/ 1993421 w 6743700"/>
                    <a:gd name="connsiteY244" fmla="*/ 2360253 h 4597400"/>
                    <a:gd name="connsiteX245" fmla="*/ 2027352 w 6743700"/>
                    <a:gd name="connsiteY245" fmla="*/ 2300823 h 4597400"/>
                    <a:gd name="connsiteX246" fmla="*/ 2065523 w 6743700"/>
                    <a:gd name="connsiteY246" fmla="*/ 2245637 h 4597400"/>
                    <a:gd name="connsiteX247" fmla="*/ 2103695 w 6743700"/>
                    <a:gd name="connsiteY247" fmla="*/ 2203186 h 4597400"/>
                    <a:gd name="connsiteX248" fmla="*/ 2163074 w 6743700"/>
                    <a:gd name="connsiteY248" fmla="*/ 2143755 h 4597400"/>
                    <a:gd name="connsiteX249" fmla="*/ 2184280 w 6743700"/>
                    <a:gd name="connsiteY249" fmla="*/ 2118285 h 4597400"/>
                    <a:gd name="connsiteX250" fmla="*/ 2205487 w 6743700"/>
                    <a:gd name="connsiteY250" fmla="*/ 2105550 h 4597400"/>
                    <a:gd name="connsiteX251" fmla="*/ 2260624 w 6743700"/>
                    <a:gd name="connsiteY251" fmla="*/ 2063099 h 4597400"/>
                    <a:gd name="connsiteX252" fmla="*/ 2298796 w 6743700"/>
                    <a:gd name="connsiteY252" fmla="*/ 2037629 h 4597400"/>
                    <a:gd name="connsiteX253" fmla="*/ 2341209 w 6743700"/>
                    <a:gd name="connsiteY253" fmla="*/ 2012159 h 4597400"/>
                    <a:gd name="connsiteX254" fmla="*/ 2443001 w 6743700"/>
                    <a:gd name="connsiteY254" fmla="*/ 1969708 h 4597400"/>
                    <a:gd name="connsiteX255" fmla="*/ 2638102 w 6743700"/>
                    <a:gd name="connsiteY255" fmla="*/ 1918767 h 4597400"/>
                    <a:gd name="connsiteX256" fmla="*/ 2705963 w 6743700"/>
                    <a:gd name="connsiteY256" fmla="*/ 1914522 h 4597400"/>
                    <a:gd name="connsiteX257" fmla="*/ 2731411 w 6743700"/>
                    <a:gd name="connsiteY257" fmla="*/ 1914522 h 4597400"/>
                    <a:gd name="connsiteX258" fmla="*/ 2765341 w 6743700"/>
                    <a:gd name="connsiteY258" fmla="*/ 1914522 h 4597400"/>
                    <a:gd name="connsiteX259" fmla="*/ 2850168 w 6743700"/>
                    <a:gd name="connsiteY259" fmla="*/ 1918767 h 4597400"/>
                    <a:gd name="connsiteX260" fmla="*/ 2909546 w 6743700"/>
                    <a:gd name="connsiteY260" fmla="*/ 1927257 h 4597400"/>
                    <a:gd name="connsiteX261" fmla="*/ 2968925 w 6743700"/>
                    <a:gd name="connsiteY261" fmla="*/ 1944238 h 4597400"/>
                    <a:gd name="connsiteX262" fmla="*/ 3100406 w 6743700"/>
                    <a:gd name="connsiteY262" fmla="*/ 1990933 h 4597400"/>
                    <a:gd name="connsiteX263" fmla="*/ 3134336 w 6743700"/>
                    <a:gd name="connsiteY263" fmla="*/ 2003668 h 4597400"/>
                    <a:gd name="connsiteX264" fmla="*/ 3164025 w 6743700"/>
                    <a:gd name="connsiteY264" fmla="*/ 2020649 h 4597400"/>
                    <a:gd name="connsiteX265" fmla="*/ 3223404 w 6743700"/>
                    <a:gd name="connsiteY265" fmla="*/ 2058854 h 4597400"/>
                    <a:gd name="connsiteX266" fmla="*/ 3278541 w 6743700"/>
                    <a:gd name="connsiteY266" fmla="*/ 2092815 h 4597400"/>
                    <a:gd name="connsiteX267" fmla="*/ 3320954 w 6743700"/>
                    <a:gd name="connsiteY267" fmla="*/ 2131020 h 4597400"/>
                    <a:gd name="connsiteX268" fmla="*/ 3380333 w 6743700"/>
                    <a:gd name="connsiteY268" fmla="*/ 2190451 h 4597400"/>
                    <a:gd name="connsiteX269" fmla="*/ 3405781 w 6743700"/>
                    <a:gd name="connsiteY269" fmla="*/ 2215921 h 4597400"/>
                    <a:gd name="connsiteX270" fmla="*/ 3418505 w 6743700"/>
                    <a:gd name="connsiteY270" fmla="*/ 2232902 h 4597400"/>
                    <a:gd name="connsiteX271" fmla="*/ 3465159 w 6743700"/>
                    <a:gd name="connsiteY271" fmla="*/ 2275352 h 4597400"/>
                    <a:gd name="connsiteX272" fmla="*/ 3494848 w 6743700"/>
                    <a:gd name="connsiteY272" fmla="*/ 2300823 h 4597400"/>
                    <a:gd name="connsiteX273" fmla="*/ 3533020 w 6743700"/>
                    <a:gd name="connsiteY273" fmla="*/ 2330538 h 4597400"/>
                    <a:gd name="connsiteX274" fmla="*/ 3571192 w 6743700"/>
                    <a:gd name="connsiteY274" fmla="*/ 2351763 h 4597400"/>
                    <a:gd name="connsiteX275" fmla="*/ 3592399 w 6743700"/>
                    <a:gd name="connsiteY275" fmla="*/ 2364499 h 4597400"/>
                    <a:gd name="connsiteX276" fmla="*/ 3617846 w 6743700"/>
                    <a:gd name="connsiteY276" fmla="*/ 2377234 h 4597400"/>
                    <a:gd name="connsiteX277" fmla="*/ 3711156 w 6743700"/>
                    <a:gd name="connsiteY277" fmla="*/ 2411194 h 4597400"/>
                    <a:gd name="connsiteX278" fmla="*/ 3753569 w 6743700"/>
                    <a:gd name="connsiteY278" fmla="*/ 2419684 h 4597400"/>
                    <a:gd name="connsiteX279" fmla="*/ 3795982 w 6743700"/>
                    <a:gd name="connsiteY279" fmla="*/ 2423929 h 4597400"/>
                    <a:gd name="connsiteX280" fmla="*/ 3855360 w 6743700"/>
                    <a:gd name="connsiteY280" fmla="*/ 2428174 h 4597400"/>
                    <a:gd name="connsiteX281" fmla="*/ 3876567 w 6743700"/>
                    <a:gd name="connsiteY281" fmla="*/ 2432420 h 4597400"/>
                    <a:gd name="connsiteX282" fmla="*/ 3897774 w 6743700"/>
                    <a:gd name="connsiteY282" fmla="*/ 2428174 h 4597400"/>
                    <a:gd name="connsiteX283" fmla="*/ 3944428 w 6743700"/>
                    <a:gd name="connsiteY283" fmla="*/ 2423929 h 4597400"/>
                    <a:gd name="connsiteX284" fmla="*/ 4084392 w 6743700"/>
                    <a:gd name="connsiteY284" fmla="*/ 2389969 h 4597400"/>
                    <a:gd name="connsiteX285" fmla="*/ 4152253 w 6743700"/>
                    <a:gd name="connsiteY285" fmla="*/ 2360253 h 4597400"/>
                    <a:gd name="connsiteX286" fmla="*/ 4181942 w 6743700"/>
                    <a:gd name="connsiteY286" fmla="*/ 2343273 h 4597400"/>
                    <a:gd name="connsiteX287" fmla="*/ 4211632 w 6743700"/>
                    <a:gd name="connsiteY287" fmla="*/ 2326293 h 4597400"/>
                    <a:gd name="connsiteX288" fmla="*/ 4262528 w 6743700"/>
                    <a:gd name="connsiteY288" fmla="*/ 2283842 h 4597400"/>
                    <a:gd name="connsiteX289" fmla="*/ 4279492 w 6743700"/>
                    <a:gd name="connsiteY289" fmla="*/ 2266862 h 4597400"/>
                    <a:gd name="connsiteX290" fmla="*/ 4321906 w 6743700"/>
                    <a:gd name="connsiteY290" fmla="*/ 2224412 h 4597400"/>
                    <a:gd name="connsiteX291" fmla="*/ 4347354 w 6743700"/>
                    <a:gd name="connsiteY291" fmla="*/ 2194696 h 4597400"/>
                    <a:gd name="connsiteX292" fmla="*/ 4377043 w 6743700"/>
                    <a:gd name="connsiteY292" fmla="*/ 2156491 h 4597400"/>
                    <a:gd name="connsiteX293" fmla="*/ 4398250 w 6743700"/>
                    <a:gd name="connsiteY293" fmla="*/ 2114040 h 4597400"/>
                    <a:gd name="connsiteX294" fmla="*/ 4410974 w 6743700"/>
                    <a:gd name="connsiteY294" fmla="*/ 2092815 h 4597400"/>
                    <a:gd name="connsiteX295" fmla="*/ 4423698 w 6743700"/>
                    <a:gd name="connsiteY295" fmla="*/ 2071589 h 4597400"/>
                    <a:gd name="connsiteX296" fmla="*/ 4457628 w 6743700"/>
                    <a:gd name="connsiteY296" fmla="*/ 1978198 h 4597400"/>
                    <a:gd name="connsiteX297" fmla="*/ 4466111 w 6743700"/>
                    <a:gd name="connsiteY297" fmla="*/ 1935747 h 4597400"/>
                    <a:gd name="connsiteX298" fmla="*/ 4470352 w 6743700"/>
                    <a:gd name="connsiteY298" fmla="*/ 1893297 h 4597400"/>
                    <a:gd name="connsiteX299" fmla="*/ 4474594 w 6743700"/>
                    <a:gd name="connsiteY299" fmla="*/ 1833866 h 4597400"/>
                    <a:gd name="connsiteX300" fmla="*/ 4478834 w 6743700"/>
                    <a:gd name="connsiteY300" fmla="*/ 1808396 h 4597400"/>
                    <a:gd name="connsiteX301" fmla="*/ 4474594 w 6743700"/>
                    <a:gd name="connsiteY301" fmla="*/ 1791415 h 4597400"/>
                    <a:gd name="connsiteX302" fmla="*/ 4470352 w 6743700"/>
                    <a:gd name="connsiteY302" fmla="*/ 1744720 h 4597400"/>
                    <a:gd name="connsiteX303" fmla="*/ 4436422 w 6743700"/>
                    <a:gd name="connsiteY303" fmla="*/ 1604633 h 4597400"/>
                    <a:gd name="connsiteX304" fmla="*/ 4406732 w 6743700"/>
                    <a:gd name="connsiteY304" fmla="*/ 1536712 h 4597400"/>
                    <a:gd name="connsiteX305" fmla="*/ 4389767 w 6743700"/>
                    <a:gd name="connsiteY305" fmla="*/ 1502751 h 4597400"/>
                    <a:gd name="connsiteX306" fmla="*/ 4372802 w 6743700"/>
                    <a:gd name="connsiteY306" fmla="*/ 1477281 h 4597400"/>
                    <a:gd name="connsiteX307" fmla="*/ 4330388 w 6743700"/>
                    <a:gd name="connsiteY307" fmla="*/ 1426340 h 4597400"/>
                    <a:gd name="connsiteX308" fmla="*/ 4317664 w 6743700"/>
                    <a:gd name="connsiteY308" fmla="*/ 1405115 h 4597400"/>
                    <a:gd name="connsiteX309" fmla="*/ 4275252 w 6743700"/>
                    <a:gd name="connsiteY309" fmla="*/ 1349929 h 4597400"/>
                    <a:gd name="connsiteX310" fmla="*/ 4249804 w 6743700"/>
                    <a:gd name="connsiteY310" fmla="*/ 1311724 h 4597400"/>
                    <a:gd name="connsiteX311" fmla="*/ 4224356 w 6743700"/>
                    <a:gd name="connsiteY311" fmla="*/ 1269273 h 4597400"/>
                    <a:gd name="connsiteX312" fmla="*/ 4181942 w 6743700"/>
                    <a:gd name="connsiteY312" fmla="*/ 1167392 h 4597400"/>
                    <a:gd name="connsiteX313" fmla="*/ 4131046 w 6743700"/>
                    <a:gd name="connsiteY313" fmla="*/ 972119 h 4597400"/>
                    <a:gd name="connsiteX314" fmla="*/ 4126805 w 6743700"/>
                    <a:gd name="connsiteY314" fmla="*/ 904198 h 4597400"/>
                    <a:gd name="connsiteX315" fmla="*/ 4126805 w 6743700"/>
                    <a:gd name="connsiteY315" fmla="*/ 878728 h 4597400"/>
                    <a:gd name="connsiteX316" fmla="*/ 4126805 w 6743700"/>
                    <a:gd name="connsiteY316" fmla="*/ 844767 h 4597400"/>
                    <a:gd name="connsiteX317" fmla="*/ 4131046 w 6743700"/>
                    <a:gd name="connsiteY317" fmla="*/ 759866 h 4597400"/>
                    <a:gd name="connsiteX318" fmla="*/ 4139529 w 6743700"/>
                    <a:gd name="connsiteY318" fmla="*/ 704680 h 4597400"/>
                    <a:gd name="connsiteX319" fmla="*/ 4156494 w 6743700"/>
                    <a:gd name="connsiteY319" fmla="*/ 641004 h 4597400"/>
                    <a:gd name="connsiteX320" fmla="*/ 4203149 w 6743700"/>
                    <a:gd name="connsiteY320" fmla="*/ 509407 h 4597400"/>
                    <a:gd name="connsiteX321" fmla="*/ 4215873 w 6743700"/>
                    <a:gd name="connsiteY321" fmla="*/ 475447 h 4597400"/>
                    <a:gd name="connsiteX322" fmla="*/ 4232838 w 6743700"/>
                    <a:gd name="connsiteY322" fmla="*/ 445731 h 4597400"/>
                    <a:gd name="connsiteX323" fmla="*/ 4271010 w 6743700"/>
                    <a:gd name="connsiteY323" fmla="*/ 386301 h 4597400"/>
                    <a:gd name="connsiteX324" fmla="*/ 4304940 w 6743700"/>
                    <a:gd name="connsiteY324" fmla="*/ 335360 h 4597400"/>
                    <a:gd name="connsiteX325" fmla="*/ 4343112 w 6743700"/>
                    <a:gd name="connsiteY325" fmla="*/ 288664 h 4597400"/>
                    <a:gd name="connsiteX326" fmla="*/ 4402491 w 6743700"/>
                    <a:gd name="connsiteY326" fmla="*/ 229233 h 4597400"/>
                    <a:gd name="connsiteX327" fmla="*/ 4427939 w 6743700"/>
                    <a:gd name="connsiteY327" fmla="*/ 208008 h 4597400"/>
                    <a:gd name="connsiteX328" fmla="*/ 4427939 w 6743700"/>
                    <a:gd name="connsiteY328" fmla="*/ 203763 h 4597400"/>
                    <a:gd name="connsiteX329" fmla="*/ 4449146 w 6743700"/>
                    <a:gd name="connsiteY329" fmla="*/ 191028 h 4597400"/>
                    <a:gd name="connsiteX330" fmla="*/ 4504282 w 6743700"/>
                    <a:gd name="connsiteY330" fmla="*/ 148577 h 4597400"/>
                    <a:gd name="connsiteX331" fmla="*/ 4542454 w 6743700"/>
                    <a:gd name="connsiteY331" fmla="*/ 127352 h 4597400"/>
                    <a:gd name="connsiteX332" fmla="*/ 4584868 w 6743700"/>
                    <a:gd name="connsiteY332" fmla="*/ 101882 h 4597400"/>
                    <a:gd name="connsiteX333" fmla="*/ 4682418 w 6743700"/>
                    <a:gd name="connsiteY333" fmla="*/ 55186 h 4597400"/>
                    <a:gd name="connsiteX334" fmla="*/ 4881760 w 6743700"/>
                    <a:gd name="connsiteY334" fmla="*/ 4245 h 4597400"/>
                    <a:gd name="connsiteX335" fmla="*/ 4949622 w 6743700"/>
                    <a:gd name="connsiteY335" fmla="*/ 0 h 459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743700" h="4597400">
                      <a:moveTo>
                        <a:pt x="4949622" y="0"/>
                      </a:moveTo>
                      <a:cubicBezTo>
                        <a:pt x="4966586" y="0"/>
                        <a:pt x="4975069" y="0"/>
                        <a:pt x="4975069" y="0"/>
                      </a:cubicBezTo>
                      <a:cubicBezTo>
                        <a:pt x="4975069" y="0"/>
                        <a:pt x="4987793" y="0"/>
                        <a:pt x="5009000" y="0"/>
                      </a:cubicBezTo>
                      <a:cubicBezTo>
                        <a:pt x="5025965" y="0"/>
                        <a:pt x="5055654" y="0"/>
                        <a:pt x="5093826" y="8490"/>
                      </a:cubicBezTo>
                      <a:cubicBezTo>
                        <a:pt x="5110792" y="8490"/>
                        <a:pt x="5127757" y="8490"/>
                        <a:pt x="5148964" y="12735"/>
                      </a:cubicBezTo>
                      <a:cubicBezTo>
                        <a:pt x="5170170" y="21226"/>
                        <a:pt x="5191376" y="25471"/>
                        <a:pt x="5212583" y="29716"/>
                      </a:cubicBezTo>
                      <a:cubicBezTo>
                        <a:pt x="5254996" y="42451"/>
                        <a:pt x="5301651" y="55186"/>
                        <a:pt x="5344064" y="76411"/>
                      </a:cubicBezTo>
                      <a:cubicBezTo>
                        <a:pt x="5352547" y="80656"/>
                        <a:pt x="5365271" y="84901"/>
                        <a:pt x="5377994" y="89147"/>
                      </a:cubicBezTo>
                      <a:cubicBezTo>
                        <a:pt x="5386478" y="97637"/>
                        <a:pt x="5394960" y="101882"/>
                        <a:pt x="5407684" y="110372"/>
                      </a:cubicBezTo>
                      <a:cubicBezTo>
                        <a:pt x="5428890" y="118862"/>
                        <a:pt x="5450097" y="131597"/>
                        <a:pt x="5467062" y="144332"/>
                      </a:cubicBezTo>
                      <a:cubicBezTo>
                        <a:pt x="5484028" y="157067"/>
                        <a:pt x="5500993" y="169803"/>
                        <a:pt x="5517958" y="182538"/>
                      </a:cubicBezTo>
                      <a:cubicBezTo>
                        <a:pt x="5534924" y="195273"/>
                        <a:pt x="5547648" y="208008"/>
                        <a:pt x="5560372" y="216498"/>
                      </a:cubicBezTo>
                      <a:cubicBezTo>
                        <a:pt x="5577337" y="229233"/>
                        <a:pt x="5590061" y="241969"/>
                        <a:pt x="5598544" y="250459"/>
                      </a:cubicBezTo>
                      <a:cubicBezTo>
                        <a:pt x="5598544" y="254704"/>
                        <a:pt x="5602784" y="254704"/>
                        <a:pt x="5602784" y="254704"/>
                      </a:cubicBezTo>
                      <a:cubicBezTo>
                        <a:pt x="5602784" y="254704"/>
                        <a:pt x="5602784" y="258949"/>
                        <a:pt x="5602784" y="258949"/>
                      </a:cubicBezTo>
                      <a:cubicBezTo>
                        <a:pt x="6586771" y="258949"/>
                        <a:pt x="6586771" y="258949"/>
                        <a:pt x="6586771" y="258949"/>
                      </a:cubicBezTo>
                      <a:cubicBezTo>
                        <a:pt x="6599495" y="258949"/>
                        <a:pt x="6599495" y="258949"/>
                        <a:pt x="6599495" y="258949"/>
                      </a:cubicBezTo>
                      <a:cubicBezTo>
                        <a:pt x="6599495" y="258949"/>
                        <a:pt x="6603736" y="258949"/>
                        <a:pt x="6616460" y="258949"/>
                      </a:cubicBezTo>
                      <a:cubicBezTo>
                        <a:pt x="6688563" y="258949"/>
                        <a:pt x="6743700" y="314135"/>
                        <a:pt x="6743700" y="386301"/>
                      </a:cubicBezTo>
                      <a:cubicBezTo>
                        <a:pt x="6743700" y="454222"/>
                        <a:pt x="6688563" y="513652"/>
                        <a:pt x="6616460" y="513652"/>
                      </a:cubicBezTo>
                      <a:cubicBezTo>
                        <a:pt x="6603736" y="513652"/>
                        <a:pt x="6599495" y="513652"/>
                        <a:pt x="6599495" y="513652"/>
                      </a:cubicBezTo>
                      <a:cubicBezTo>
                        <a:pt x="6586771" y="513652"/>
                        <a:pt x="6586771" y="513652"/>
                        <a:pt x="6586771" y="513652"/>
                      </a:cubicBezTo>
                      <a:cubicBezTo>
                        <a:pt x="5547648" y="513652"/>
                        <a:pt x="5547648" y="513652"/>
                        <a:pt x="5547648" y="513652"/>
                      </a:cubicBezTo>
                      <a:cubicBezTo>
                        <a:pt x="5517958" y="513652"/>
                        <a:pt x="5484028" y="500917"/>
                        <a:pt x="5458580" y="475447"/>
                      </a:cubicBezTo>
                      <a:cubicBezTo>
                        <a:pt x="5454338" y="466957"/>
                        <a:pt x="5454338" y="466957"/>
                        <a:pt x="5454338" y="466957"/>
                      </a:cubicBezTo>
                      <a:cubicBezTo>
                        <a:pt x="5454338" y="466957"/>
                        <a:pt x="5445856" y="462712"/>
                        <a:pt x="5437373" y="449976"/>
                      </a:cubicBezTo>
                      <a:cubicBezTo>
                        <a:pt x="5424649" y="441486"/>
                        <a:pt x="5411926" y="424506"/>
                        <a:pt x="5394960" y="407526"/>
                      </a:cubicBezTo>
                      <a:cubicBezTo>
                        <a:pt x="5382236" y="399036"/>
                        <a:pt x="5373754" y="390546"/>
                        <a:pt x="5361030" y="382056"/>
                      </a:cubicBezTo>
                      <a:cubicBezTo>
                        <a:pt x="5352547" y="373566"/>
                        <a:pt x="5339823" y="365075"/>
                        <a:pt x="5327099" y="356585"/>
                      </a:cubicBezTo>
                      <a:cubicBezTo>
                        <a:pt x="5314375" y="348095"/>
                        <a:pt x="5297410" y="339605"/>
                        <a:pt x="5284686" y="331115"/>
                      </a:cubicBezTo>
                      <a:cubicBezTo>
                        <a:pt x="5276203" y="326870"/>
                        <a:pt x="5267720" y="322625"/>
                        <a:pt x="5263479" y="318380"/>
                      </a:cubicBezTo>
                      <a:cubicBezTo>
                        <a:pt x="5254996" y="314135"/>
                        <a:pt x="5246514" y="314135"/>
                        <a:pt x="5238031" y="309890"/>
                      </a:cubicBezTo>
                      <a:cubicBezTo>
                        <a:pt x="5208342" y="292909"/>
                        <a:pt x="5178652" y="284419"/>
                        <a:pt x="5144722" y="275929"/>
                      </a:cubicBezTo>
                      <a:cubicBezTo>
                        <a:pt x="5131998" y="271684"/>
                        <a:pt x="5115033" y="267439"/>
                        <a:pt x="5102309" y="263194"/>
                      </a:cubicBezTo>
                      <a:cubicBezTo>
                        <a:pt x="5089585" y="263194"/>
                        <a:pt x="5072620" y="263194"/>
                        <a:pt x="5064137" y="258949"/>
                      </a:cubicBezTo>
                      <a:cubicBezTo>
                        <a:pt x="5038689" y="254704"/>
                        <a:pt x="5017482" y="254704"/>
                        <a:pt x="5000517" y="254704"/>
                      </a:cubicBezTo>
                      <a:cubicBezTo>
                        <a:pt x="4987793" y="254704"/>
                        <a:pt x="4979310" y="254704"/>
                        <a:pt x="4979310" y="254704"/>
                      </a:cubicBezTo>
                      <a:cubicBezTo>
                        <a:pt x="4979310" y="254704"/>
                        <a:pt x="4970828" y="254704"/>
                        <a:pt x="4962346" y="254704"/>
                      </a:cubicBezTo>
                      <a:cubicBezTo>
                        <a:pt x="4949622" y="254704"/>
                        <a:pt x="4932656" y="254704"/>
                        <a:pt x="4911450" y="258949"/>
                      </a:cubicBezTo>
                      <a:cubicBezTo>
                        <a:pt x="4873278" y="263194"/>
                        <a:pt x="4822382" y="275929"/>
                        <a:pt x="4771486" y="292909"/>
                      </a:cubicBezTo>
                      <a:cubicBezTo>
                        <a:pt x="4750279" y="301400"/>
                        <a:pt x="4724832" y="314135"/>
                        <a:pt x="4703624" y="326870"/>
                      </a:cubicBezTo>
                      <a:cubicBezTo>
                        <a:pt x="4690901" y="331115"/>
                        <a:pt x="4682418" y="339605"/>
                        <a:pt x="4673936" y="343850"/>
                      </a:cubicBezTo>
                      <a:cubicBezTo>
                        <a:pt x="4661212" y="348095"/>
                        <a:pt x="4652729" y="356585"/>
                        <a:pt x="4644246" y="360830"/>
                      </a:cubicBezTo>
                      <a:cubicBezTo>
                        <a:pt x="4614557" y="382056"/>
                        <a:pt x="4593350" y="399036"/>
                        <a:pt x="4593350" y="399036"/>
                      </a:cubicBezTo>
                      <a:cubicBezTo>
                        <a:pt x="4593350" y="399036"/>
                        <a:pt x="4589109" y="407526"/>
                        <a:pt x="4576385" y="416016"/>
                      </a:cubicBezTo>
                      <a:cubicBezTo>
                        <a:pt x="4567902" y="424506"/>
                        <a:pt x="4550937" y="437241"/>
                        <a:pt x="4533972" y="458467"/>
                      </a:cubicBezTo>
                      <a:cubicBezTo>
                        <a:pt x="4525489" y="466957"/>
                        <a:pt x="4517006" y="479692"/>
                        <a:pt x="4508524" y="488182"/>
                      </a:cubicBezTo>
                      <a:cubicBezTo>
                        <a:pt x="4500042" y="500917"/>
                        <a:pt x="4491558" y="513652"/>
                        <a:pt x="4483076" y="526388"/>
                      </a:cubicBezTo>
                      <a:cubicBezTo>
                        <a:pt x="4470352" y="539123"/>
                        <a:pt x="4466111" y="556103"/>
                        <a:pt x="4457628" y="568838"/>
                      </a:cubicBezTo>
                      <a:cubicBezTo>
                        <a:pt x="4453387" y="577328"/>
                        <a:pt x="4449146" y="581573"/>
                        <a:pt x="4444904" y="590063"/>
                      </a:cubicBezTo>
                      <a:cubicBezTo>
                        <a:pt x="4440663" y="598554"/>
                        <a:pt x="4436422" y="607044"/>
                        <a:pt x="4432180" y="611289"/>
                      </a:cubicBezTo>
                      <a:cubicBezTo>
                        <a:pt x="4419456" y="645249"/>
                        <a:pt x="4410974" y="674965"/>
                        <a:pt x="4402491" y="704680"/>
                      </a:cubicBezTo>
                      <a:cubicBezTo>
                        <a:pt x="4398250" y="721660"/>
                        <a:pt x="4394008" y="734396"/>
                        <a:pt x="4389767" y="751376"/>
                      </a:cubicBezTo>
                      <a:cubicBezTo>
                        <a:pt x="4385526" y="764111"/>
                        <a:pt x="4385526" y="776846"/>
                        <a:pt x="4385526" y="789581"/>
                      </a:cubicBezTo>
                      <a:cubicBezTo>
                        <a:pt x="4381284" y="815052"/>
                        <a:pt x="4381284" y="836277"/>
                        <a:pt x="4381284" y="849012"/>
                      </a:cubicBezTo>
                      <a:cubicBezTo>
                        <a:pt x="4381284" y="865992"/>
                        <a:pt x="4381284" y="874482"/>
                        <a:pt x="4381284" y="874482"/>
                      </a:cubicBezTo>
                      <a:cubicBezTo>
                        <a:pt x="4381284" y="874482"/>
                        <a:pt x="4381284" y="878728"/>
                        <a:pt x="4381284" y="891463"/>
                      </a:cubicBezTo>
                      <a:cubicBezTo>
                        <a:pt x="4381284" y="904198"/>
                        <a:pt x="4381284" y="921178"/>
                        <a:pt x="4385526" y="938158"/>
                      </a:cubicBezTo>
                      <a:cubicBezTo>
                        <a:pt x="4389767" y="976364"/>
                        <a:pt x="4398250" y="1031550"/>
                        <a:pt x="4419456" y="1078245"/>
                      </a:cubicBezTo>
                      <a:cubicBezTo>
                        <a:pt x="4427939" y="1103716"/>
                        <a:pt x="4440663" y="1129186"/>
                        <a:pt x="4449146" y="1150411"/>
                      </a:cubicBezTo>
                      <a:cubicBezTo>
                        <a:pt x="4453387" y="1158902"/>
                        <a:pt x="4461870" y="1171637"/>
                        <a:pt x="4470352" y="1180127"/>
                      </a:cubicBezTo>
                      <a:cubicBezTo>
                        <a:pt x="4474594" y="1188617"/>
                        <a:pt x="4478834" y="1197107"/>
                        <a:pt x="4483076" y="1205597"/>
                      </a:cubicBezTo>
                      <a:cubicBezTo>
                        <a:pt x="4508524" y="1239558"/>
                        <a:pt x="4525489" y="1260783"/>
                        <a:pt x="4525489" y="1260783"/>
                      </a:cubicBezTo>
                      <a:cubicBezTo>
                        <a:pt x="4525489" y="1260783"/>
                        <a:pt x="4529730" y="1265028"/>
                        <a:pt x="4542454" y="1282008"/>
                      </a:cubicBezTo>
                      <a:cubicBezTo>
                        <a:pt x="4550937" y="1294743"/>
                        <a:pt x="4563661" y="1311724"/>
                        <a:pt x="4580626" y="1332949"/>
                      </a:cubicBezTo>
                      <a:cubicBezTo>
                        <a:pt x="4589109" y="1345684"/>
                        <a:pt x="4597592" y="1358419"/>
                        <a:pt x="4606074" y="1371155"/>
                      </a:cubicBezTo>
                      <a:cubicBezTo>
                        <a:pt x="4614557" y="1383890"/>
                        <a:pt x="4623040" y="1400870"/>
                        <a:pt x="4631522" y="1413605"/>
                      </a:cubicBezTo>
                      <a:cubicBezTo>
                        <a:pt x="4644246" y="1447566"/>
                        <a:pt x="4665453" y="1481526"/>
                        <a:pt x="4673936" y="1515487"/>
                      </a:cubicBezTo>
                      <a:cubicBezTo>
                        <a:pt x="4703624" y="1583408"/>
                        <a:pt x="4716348" y="1659819"/>
                        <a:pt x="4724832" y="1715004"/>
                      </a:cubicBezTo>
                      <a:cubicBezTo>
                        <a:pt x="4729072" y="1740475"/>
                        <a:pt x="4729072" y="1765945"/>
                        <a:pt x="4729072" y="1778680"/>
                      </a:cubicBezTo>
                      <a:cubicBezTo>
                        <a:pt x="4729072" y="1795661"/>
                        <a:pt x="4733314" y="1808396"/>
                        <a:pt x="4733314" y="1808396"/>
                      </a:cubicBezTo>
                      <a:cubicBezTo>
                        <a:pt x="4733314" y="1808396"/>
                        <a:pt x="4729072" y="1816886"/>
                        <a:pt x="4729072" y="1838111"/>
                      </a:cubicBezTo>
                      <a:cubicBezTo>
                        <a:pt x="4729072" y="1859336"/>
                        <a:pt x="4729072" y="1889052"/>
                        <a:pt x="4724832" y="1923012"/>
                      </a:cubicBezTo>
                      <a:cubicBezTo>
                        <a:pt x="4720590" y="1944238"/>
                        <a:pt x="4720590" y="1961218"/>
                        <a:pt x="4716348" y="1982443"/>
                      </a:cubicBezTo>
                      <a:cubicBezTo>
                        <a:pt x="4712108" y="2003668"/>
                        <a:pt x="4707866" y="2024894"/>
                        <a:pt x="4703624" y="2046119"/>
                      </a:cubicBezTo>
                      <a:cubicBezTo>
                        <a:pt x="4690901" y="2088570"/>
                        <a:pt x="4673936" y="2131020"/>
                        <a:pt x="4652729" y="2177716"/>
                      </a:cubicBezTo>
                      <a:cubicBezTo>
                        <a:pt x="4648488" y="2186206"/>
                        <a:pt x="4644246" y="2198941"/>
                        <a:pt x="4640005" y="2207431"/>
                      </a:cubicBezTo>
                      <a:cubicBezTo>
                        <a:pt x="4635764" y="2220167"/>
                        <a:pt x="4627281" y="2228657"/>
                        <a:pt x="4623040" y="2241392"/>
                      </a:cubicBezTo>
                      <a:cubicBezTo>
                        <a:pt x="4610316" y="2258372"/>
                        <a:pt x="4601833" y="2279597"/>
                        <a:pt x="4589109" y="2296578"/>
                      </a:cubicBezTo>
                      <a:cubicBezTo>
                        <a:pt x="4572144" y="2317803"/>
                        <a:pt x="4563661" y="2334783"/>
                        <a:pt x="4550937" y="2351763"/>
                      </a:cubicBezTo>
                      <a:cubicBezTo>
                        <a:pt x="4538213" y="2368744"/>
                        <a:pt x="4525489" y="2381479"/>
                        <a:pt x="4512766" y="2394214"/>
                      </a:cubicBezTo>
                      <a:cubicBezTo>
                        <a:pt x="4491558" y="2423929"/>
                        <a:pt x="4466111" y="2440910"/>
                        <a:pt x="4453387" y="2457890"/>
                      </a:cubicBezTo>
                      <a:cubicBezTo>
                        <a:pt x="4436422" y="2470625"/>
                        <a:pt x="4427939" y="2479115"/>
                        <a:pt x="4427939" y="2479115"/>
                      </a:cubicBezTo>
                      <a:cubicBezTo>
                        <a:pt x="4427939" y="2479115"/>
                        <a:pt x="4419456" y="2483360"/>
                        <a:pt x="4406732" y="2496095"/>
                      </a:cubicBezTo>
                      <a:cubicBezTo>
                        <a:pt x="4394008" y="2504586"/>
                        <a:pt x="4377043" y="2517321"/>
                        <a:pt x="4355836" y="2534301"/>
                      </a:cubicBezTo>
                      <a:cubicBezTo>
                        <a:pt x="4343112" y="2542791"/>
                        <a:pt x="4330388" y="2551281"/>
                        <a:pt x="4317664" y="2559771"/>
                      </a:cubicBezTo>
                      <a:cubicBezTo>
                        <a:pt x="4300699" y="2568261"/>
                        <a:pt x="4287976" y="2576752"/>
                        <a:pt x="4271010" y="2585242"/>
                      </a:cubicBezTo>
                      <a:cubicBezTo>
                        <a:pt x="4241321" y="2597977"/>
                        <a:pt x="4207390" y="2614957"/>
                        <a:pt x="4173460" y="2627692"/>
                      </a:cubicBezTo>
                      <a:cubicBezTo>
                        <a:pt x="4105598" y="2657408"/>
                        <a:pt x="4029255" y="2670143"/>
                        <a:pt x="3974118" y="2678633"/>
                      </a:cubicBezTo>
                      <a:cubicBezTo>
                        <a:pt x="3948670" y="2682878"/>
                        <a:pt x="3923222" y="2682878"/>
                        <a:pt x="3906256" y="2682878"/>
                      </a:cubicBezTo>
                      <a:cubicBezTo>
                        <a:pt x="3889291" y="2682878"/>
                        <a:pt x="3880808" y="2687123"/>
                        <a:pt x="3880808" y="2687123"/>
                      </a:cubicBezTo>
                      <a:cubicBezTo>
                        <a:pt x="3880808" y="2687123"/>
                        <a:pt x="3868084" y="2682878"/>
                        <a:pt x="3851119" y="2682878"/>
                      </a:cubicBezTo>
                      <a:cubicBezTo>
                        <a:pt x="3829913" y="2682878"/>
                        <a:pt x="3800224" y="2682878"/>
                        <a:pt x="3762052" y="2678633"/>
                      </a:cubicBezTo>
                      <a:cubicBezTo>
                        <a:pt x="3745086" y="2674388"/>
                        <a:pt x="3728121" y="2674388"/>
                        <a:pt x="3706914" y="2670143"/>
                      </a:cubicBezTo>
                      <a:cubicBezTo>
                        <a:pt x="3685708" y="2665898"/>
                        <a:pt x="3664501" y="2661653"/>
                        <a:pt x="3643294" y="2657408"/>
                      </a:cubicBezTo>
                      <a:cubicBezTo>
                        <a:pt x="3600881" y="2644673"/>
                        <a:pt x="3554227" y="2627692"/>
                        <a:pt x="3511814" y="2606467"/>
                      </a:cubicBezTo>
                      <a:cubicBezTo>
                        <a:pt x="3503331" y="2602222"/>
                        <a:pt x="3490607" y="2597977"/>
                        <a:pt x="3482124" y="2593732"/>
                      </a:cubicBezTo>
                      <a:cubicBezTo>
                        <a:pt x="3469400" y="2589487"/>
                        <a:pt x="3460918" y="2580997"/>
                        <a:pt x="3448194" y="2576752"/>
                      </a:cubicBezTo>
                      <a:cubicBezTo>
                        <a:pt x="3426987" y="2564016"/>
                        <a:pt x="3410022" y="2555526"/>
                        <a:pt x="3388815" y="2538546"/>
                      </a:cubicBezTo>
                      <a:cubicBezTo>
                        <a:pt x="3371850" y="2525811"/>
                        <a:pt x="3354885" y="2517321"/>
                        <a:pt x="3337920" y="2504586"/>
                      </a:cubicBezTo>
                      <a:cubicBezTo>
                        <a:pt x="3320954" y="2491850"/>
                        <a:pt x="3308230" y="2479115"/>
                        <a:pt x="3295506" y="2466380"/>
                      </a:cubicBezTo>
                      <a:cubicBezTo>
                        <a:pt x="3265817" y="2445155"/>
                        <a:pt x="3248852" y="2419684"/>
                        <a:pt x="3231887" y="2406949"/>
                      </a:cubicBezTo>
                      <a:cubicBezTo>
                        <a:pt x="3219163" y="2389969"/>
                        <a:pt x="3210680" y="2381479"/>
                        <a:pt x="3210680" y="2381479"/>
                      </a:cubicBezTo>
                      <a:cubicBezTo>
                        <a:pt x="3210680" y="2381479"/>
                        <a:pt x="3206439" y="2377234"/>
                        <a:pt x="3193715" y="2364499"/>
                      </a:cubicBezTo>
                      <a:cubicBezTo>
                        <a:pt x="3185232" y="2356008"/>
                        <a:pt x="3172508" y="2339028"/>
                        <a:pt x="3151301" y="2322048"/>
                      </a:cubicBezTo>
                      <a:cubicBezTo>
                        <a:pt x="3142819" y="2313558"/>
                        <a:pt x="3130095" y="2305068"/>
                        <a:pt x="3121612" y="2296578"/>
                      </a:cubicBezTo>
                      <a:cubicBezTo>
                        <a:pt x="3108888" y="2288087"/>
                        <a:pt x="3096164" y="2279597"/>
                        <a:pt x="3083440" y="2271107"/>
                      </a:cubicBezTo>
                      <a:cubicBezTo>
                        <a:pt x="3070716" y="2258372"/>
                        <a:pt x="3057992" y="2254127"/>
                        <a:pt x="3041027" y="2245637"/>
                      </a:cubicBezTo>
                      <a:cubicBezTo>
                        <a:pt x="3032544" y="2241392"/>
                        <a:pt x="3028303" y="2237147"/>
                        <a:pt x="3019821" y="2232902"/>
                      </a:cubicBezTo>
                      <a:cubicBezTo>
                        <a:pt x="3011338" y="2228657"/>
                        <a:pt x="3002855" y="2224412"/>
                        <a:pt x="2998614" y="2220167"/>
                      </a:cubicBezTo>
                      <a:cubicBezTo>
                        <a:pt x="2968925" y="2207431"/>
                        <a:pt x="2934994" y="2198941"/>
                        <a:pt x="2905305" y="2190451"/>
                      </a:cubicBezTo>
                      <a:cubicBezTo>
                        <a:pt x="2888340" y="2186206"/>
                        <a:pt x="2875616" y="2181961"/>
                        <a:pt x="2858650" y="2177716"/>
                      </a:cubicBezTo>
                      <a:cubicBezTo>
                        <a:pt x="2845926" y="2173471"/>
                        <a:pt x="2833202" y="2173471"/>
                        <a:pt x="2820478" y="2173471"/>
                      </a:cubicBezTo>
                      <a:cubicBezTo>
                        <a:pt x="2795031" y="2169226"/>
                        <a:pt x="2773824" y="2169226"/>
                        <a:pt x="2761100" y="2169226"/>
                      </a:cubicBezTo>
                      <a:cubicBezTo>
                        <a:pt x="2744135" y="2169226"/>
                        <a:pt x="2735652" y="2169226"/>
                        <a:pt x="2735652" y="2169226"/>
                      </a:cubicBezTo>
                      <a:cubicBezTo>
                        <a:pt x="2735652" y="2169226"/>
                        <a:pt x="2731411" y="2169226"/>
                        <a:pt x="2718687" y="2169226"/>
                      </a:cubicBezTo>
                      <a:cubicBezTo>
                        <a:pt x="2705963" y="2169226"/>
                        <a:pt x="2688997" y="2169226"/>
                        <a:pt x="2672032" y="2173471"/>
                      </a:cubicBezTo>
                      <a:cubicBezTo>
                        <a:pt x="2633860" y="2177716"/>
                        <a:pt x="2578723" y="2186206"/>
                        <a:pt x="2532069" y="2207431"/>
                      </a:cubicBezTo>
                      <a:cubicBezTo>
                        <a:pt x="2506621" y="2215921"/>
                        <a:pt x="2485414" y="2228657"/>
                        <a:pt x="2459966" y="2237147"/>
                      </a:cubicBezTo>
                      <a:cubicBezTo>
                        <a:pt x="2451484" y="2241392"/>
                        <a:pt x="2438760" y="2249882"/>
                        <a:pt x="2430277" y="2258372"/>
                      </a:cubicBezTo>
                      <a:cubicBezTo>
                        <a:pt x="2421794" y="2262617"/>
                        <a:pt x="2413312" y="2266862"/>
                        <a:pt x="2404829" y="2275352"/>
                      </a:cubicBezTo>
                      <a:cubicBezTo>
                        <a:pt x="2370898" y="2296578"/>
                        <a:pt x="2349692" y="2313558"/>
                        <a:pt x="2349692" y="2313558"/>
                      </a:cubicBezTo>
                      <a:cubicBezTo>
                        <a:pt x="2349692" y="2313558"/>
                        <a:pt x="2345451" y="2317803"/>
                        <a:pt x="2332727" y="2330538"/>
                      </a:cubicBezTo>
                      <a:cubicBezTo>
                        <a:pt x="2324244" y="2339028"/>
                        <a:pt x="2307279" y="2351763"/>
                        <a:pt x="2290313" y="2372989"/>
                      </a:cubicBezTo>
                      <a:cubicBezTo>
                        <a:pt x="2281831" y="2381479"/>
                        <a:pt x="2273348" y="2394214"/>
                        <a:pt x="2264865" y="2402704"/>
                      </a:cubicBezTo>
                      <a:cubicBezTo>
                        <a:pt x="2256383" y="2415439"/>
                        <a:pt x="2247900" y="2428174"/>
                        <a:pt x="2239417" y="2440910"/>
                      </a:cubicBezTo>
                      <a:cubicBezTo>
                        <a:pt x="2230935" y="2453645"/>
                        <a:pt x="2222452" y="2466380"/>
                        <a:pt x="2213970" y="2483360"/>
                      </a:cubicBezTo>
                      <a:cubicBezTo>
                        <a:pt x="2209728" y="2487605"/>
                        <a:pt x="2205487" y="2496095"/>
                        <a:pt x="2201246" y="2504586"/>
                      </a:cubicBezTo>
                      <a:cubicBezTo>
                        <a:pt x="2197004" y="2513076"/>
                        <a:pt x="2197004" y="2517321"/>
                        <a:pt x="2192763" y="2525811"/>
                      </a:cubicBezTo>
                      <a:cubicBezTo>
                        <a:pt x="2175798" y="2555526"/>
                        <a:pt x="2167315" y="2589487"/>
                        <a:pt x="2158832" y="2619202"/>
                      </a:cubicBezTo>
                      <a:cubicBezTo>
                        <a:pt x="2154591" y="2636182"/>
                        <a:pt x="2150350" y="2648918"/>
                        <a:pt x="2150350" y="2661653"/>
                      </a:cubicBezTo>
                      <a:cubicBezTo>
                        <a:pt x="2146108" y="2678633"/>
                        <a:pt x="2146108" y="2691368"/>
                        <a:pt x="2141867" y="2704103"/>
                      </a:cubicBezTo>
                      <a:cubicBezTo>
                        <a:pt x="2137626" y="2729574"/>
                        <a:pt x="2137626" y="2750799"/>
                        <a:pt x="2137626" y="2763534"/>
                      </a:cubicBezTo>
                      <a:cubicBezTo>
                        <a:pt x="2137626" y="2780514"/>
                        <a:pt x="2137626" y="2789005"/>
                        <a:pt x="2137626" y="2789005"/>
                      </a:cubicBezTo>
                      <a:cubicBezTo>
                        <a:pt x="2137626" y="2789005"/>
                        <a:pt x="2137626" y="2793250"/>
                        <a:pt x="2137626" y="2805985"/>
                      </a:cubicBezTo>
                      <a:cubicBezTo>
                        <a:pt x="2141867" y="2818720"/>
                        <a:pt x="2137626" y="2831455"/>
                        <a:pt x="2141867" y="2852681"/>
                      </a:cubicBezTo>
                      <a:cubicBezTo>
                        <a:pt x="2150350" y="2890886"/>
                        <a:pt x="2158832" y="2946072"/>
                        <a:pt x="2175798" y="2992768"/>
                      </a:cubicBezTo>
                      <a:cubicBezTo>
                        <a:pt x="2184280" y="3018238"/>
                        <a:pt x="2197004" y="3039463"/>
                        <a:pt x="2209728" y="3064934"/>
                      </a:cubicBezTo>
                      <a:cubicBezTo>
                        <a:pt x="2213970" y="3073424"/>
                        <a:pt x="2222452" y="3081914"/>
                        <a:pt x="2226694" y="3094649"/>
                      </a:cubicBezTo>
                      <a:cubicBezTo>
                        <a:pt x="2230935" y="3103139"/>
                        <a:pt x="2239417" y="3111629"/>
                        <a:pt x="2243659" y="3120119"/>
                      </a:cubicBezTo>
                      <a:cubicBezTo>
                        <a:pt x="2269107" y="3149835"/>
                        <a:pt x="2281831" y="3171060"/>
                        <a:pt x="2281831" y="3171060"/>
                      </a:cubicBezTo>
                      <a:cubicBezTo>
                        <a:pt x="2281831" y="3171060"/>
                        <a:pt x="2290313" y="3179550"/>
                        <a:pt x="2298796" y="3192285"/>
                      </a:cubicBezTo>
                      <a:cubicBezTo>
                        <a:pt x="2307279" y="3205021"/>
                        <a:pt x="2324244" y="3226246"/>
                        <a:pt x="2341209" y="3247471"/>
                      </a:cubicBezTo>
                      <a:cubicBezTo>
                        <a:pt x="2345451" y="3260206"/>
                        <a:pt x="2353933" y="3272941"/>
                        <a:pt x="2362416" y="3285677"/>
                      </a:cubicBezTo>
                      <a:cubicBezTo>
                        <a:pt x="2370898" y="3298412"/>
                        <a:pt x="2379381" y="3311147"/>
                        <a:pt x="2387864" y="3328127"/>
                      </a:cubicBezTo>
                      <a:cubicBezTo>
                        <a:pt x="2404829" y="3362088"/>
                        <a:pt x="2421794" y="3391803"/>
                        <a:pt x="2434518" y="3430009"/>
                      </a:cubicBezTo>
                      <a:cubicBezTo>
                        <a:pt x="2459966" y="3497930"/>
                        <a:pt x="2472690" y="3570096"/>
                        <a:pt x="2481173" y="3625281"/>
                      </a:cubicBezTo>
                      <a:cubicBezTo>
                        <a:pt x="2485414" y="3654997"/>
                        <a:pt x="2485414" y="3676222"/>
                        <a:pt x="2489655" y="3693202"/>
                      </a:cubicBezTo>
                      <a:cubicBezTo>
                        <a:pt x="2489655" y="3710183"/>
                        <a:pt x="2489655" y="3718673"/>
                        <a:pt x="2489655" y="3718673"/>
                      </a:cubicBezTo>
                      <a:cubicBezTo>
                        <a:pt x="2489655" y="3718673"/>
                        <a:pt x="2489655" y="3731408"/>
                        <a:pt x="2489655" y="3752633"/>
                      </a:cubicBezTo>
                      <a:cubicBezTo>
                        <a:pt x="2489655" y="3773859"/>
                        <a:pt x="2489655" y="3803574"/>
                        <a:pt x="2481173" y="3837534"/>
                      </a:cubicBezTo>
                      <a:cubicBezTo>
                        <a:pt x="2481173" y="3854515"/>
                        <a:pt x="2476931" y="3875740"/>
                        <a:pt x="2472690" y="3896965"/>
                      </a:cubicBezTo>
                      <a:cubicBezTo>
                        <a:pt x="2468449" y="3913946"/>
                        <a:pt x="2464207" y="3935171"/>
                        <a:pt x="2459966" y="3956396"/>
                      </a:cubicBezTo>
                      <a:cubicBezTo>
                        <a:pt x="2447242" y="3998847"/>
                        <a:pt x="2434518" y="4045542"/>
                        <a:pt x="2413312" y="4087993"/>
                      </a:cubicBezTo>
                      <a:cubicBezTo>
                        <a:pt x="2409070" y="4100728"/>
                        <a:pt x="2404829" y="4109218"/>
                        <a:pt x="2396346" y="4121954"/>
                      </a:cubicBezTo>
                      <a:cubicBezTo>
                        <a:pt x="2392105" y="4130444"/>
                        <a:pt x="2387864" y="4143179"/>
                        <a:pt x="2379381" y="4151669"/>
                      </a:cubicBezTo>
                      <a:cubicBezTo>
                        <a:pt x="2366657" y="4172894"/>
                        <a:pt x="2358174" y="4194120"/>
                        <a:pt x="2345451" y="4211100"/>
                      </a:cubicBezTo>
                      <a:cubicBezTo>
                        <a:pt x="2332727" y="4228080"/>
                        <a:pt x="2320003" y="4249305"/>
                        <a:pt x="2307279" y="4266286"/>
                      </a:cubicBezTo>
                      <a:cubicBezTo>
                        <a:pt x="2294555" y="4279021"/>
                        <a:pt x="2281831" y="4296001"/>
                        <a:pt x="2269107" y="4308736"/>
                      </a:cubicBezTo>
                      <a:cubicBezTo>
                        <a:pt x="2247900" y="4334207"/>
                        <a:pt x="2226694" y="4355432"/>
                        <a:pt x="2209728" y="4368167"/>
                      </a:cubicBezTo>
                      <a:cubicBezTo>
                        <a:pt x="2197004" y="4385147"/>
                        <a:pt x="2184280" y="4393637"/>
                        <a:pt x="2184280" y="4393637"/>
                      </a:cubicBezTo>
                      <a:cubicBezTo>
                        <a:pt x="2184280" y="4393637"/>
                        <a:pt x="2180039" y="4397882"/>
                        <a:pt x="2167315" y="4406373"/>
                      </a:cubicBezTo>
                      <a:cubicBezTo>
                        <a:pt x="2154591" y="4419108"/>
                        <a:pt x="2133384" y="4431843"/>
                        <a:pt x="2112178" y="4448823"/>
                      </a:cubicBezTo>
                      <a:cubicBezTo>
                        <a:pt x="2099454" y="4457313"/>
                        <a:pt x="2086730" y="4461558"/>
                        <a:pt x="2074006" y="4470048"/>
                      </a:cubicBezTo>
                      <a:cubicBezTo>
                        <a:pt x="2061282" y="4478539"/>
                        <a:pt x="2044317" y="4491274"/>
                        <a:pt x="2031593" y="4495519"/>
                      </a:cubicBezTo>
                      <a:cubicBezTo>
                        <a:pt x="1997662" y="4512499"/>
                        <a:pt x="1967973" y="4529479"/>
                        <a:pt x="1929801" y="4542214"/>
                      </a:cubicBezTo>
                      <a:cubicBezTo>
                        <a:pt x="1861940" y="4571930"/>
                        <a:pt x="1785596" y="4584665"/>
                        <a:pt x="1734700" y="4593155"/>
                      </a:cubicBezTo>
                      <a:cubicBezTo>
                        <a:pt x="1705011" y="4593155"/>
                        <a:pt x="1679563" y="4597400"/>
                        <a:pt x="1666839" y="4597400"/>
                      </a:cubicBezTo>
                      <a:cubicBezTo>
                        <a:pt x="1649874" y="4597400"/>
                        <a:pt x="1641391" y="4597400"/>
                        <a:pt x="1641391" y="4597400"/>
                      </a:cubicBezTo>
                      <a:cubicBezTo>
                        <a:pt x="1641391" y="4597400"/>
                        <a:pt x="1628667" y="4597400"/>
                        <a:pt x="1607461" y="4597400"/>
                      </a:cubicBezTo>
                      <a:cubicBezTo>
                        <a:pt x="1586254" y="4597400"/>
                        <a:pt x="1556565" y="4597400"/>
                        <a:pt x="1522634" y="4593155"/>
                      </a:cubicBezTo>
                      <a:cubicBezTo>
                        <a:pt x="1505669" y="4588910"/>
                        <a:pt x="1484462" y="4588910"/>
                        <a:pt x="1463256" y="4584665"/>
                      </a:cubicBezTo>
                      <a:cubicBezTo>
                        <a:pt x="1446291" y="4580420"/>
                        <a:pt x="1425084" y="4571930"/>
                        <a:pt x="1403877" y="4567685"/>
                      </a:cubicBezTo>
                      <a:cubicBezTo>
                        <a:pt x="1357223" y="4554950"/>
                        <a:pt x="1314810" y="4542214"/>
                        <a:pt x="1272396" y="4520989"/>
                      </a:cubicBezTo>
                      <a:cubicBezTo>
                        <a:pt x="1259672" y="4516744"/>
                        <a:pt x="1246948" y="4512499"/>
                        <a:pt x="1238466" y="4508254"/>
                      </a:cubicBezTo>
                      <a:cubicBezTo>
                        <a:pt x="1225742" y="4499764"/>
                        <a:pt x="1217259" y="4495519"/>
                        <a:pt x="1208777" y="4491274"/>
                      </a:cubicBezTo>
                      <a:cubicBezTo>
                        <a:pt x="1187570" y="4478539"/>
                        <a:pt x="1166363" y="4465803"/>
                        <a:pt x="1149398" y="4453068"/>
                      </a:cubicBezTo>
                      <a:cubicBezTo>
                        <a:pt x="1128192" y="4440333"/>
                        <a:pt x="1111226" y="4427598"/>
                        <a:pt x="1094261" y="4414863"/>
                      </a:cubicBezTo>
                      <a:cubicBezTo>
                        <a:pt x="1081537" y="4402127"/>
                        <a:pt x="1064572" y="4389392"/>
                        <a:pt x="1051848" y="4380902"/>
                      </a:cubicBezTo>
                      <a:cubicBezTo>
                        <a:pt x="1039124" y="4368167"/>
                        <a:pt x="1026400" y="4355432"/>
                        <a:pt x="1017917" y="4346942"/>
                      </a:cubicBezTo>
                      <a:cubicBezTo>
                        <a:pt x="1013676" y="4342697"/>
                        <a:pt x="1013676" y="4342697"/>
                        <a:pt x="1013676" y="4342697"/>
                      </a:cubicBezTo>
                      <a:cubicBezTo>
                        <a:pt x="1013676" y="4342697"/>
                        <a:pt x="1013676" y="4342697"/>
                        <a:pt x="1009435" y="4342697"/>
                      </a:cubicBezTo>
                      <a:cubicBezTo>
                        <a:pt x="1009435" y="4338452"/>
                        <a:pt x="1009435" y="4338452"/>
                        <a:pt x="1009435" y="4338452"/>
                      </a:cubicBezTo>
                      <a:cubicBezTo>
                        <a:pt x="144205" y="4338452"/>
                        <a:pt x="144205" y="4338452"/>
                        <a:pt x="144205" y="4338452"/>
                      </a:cubicBezTo>
                      <a:cubicBezTo>
                        <a:pt x="144205" y="4338452"/>
                        <a:pt x="139964" y="4338452"/>
                        <a:pt x="127240" y="4338452"/>
                      </a:cubicBezTo>
                      <a:cubicBezTo>
                        <a:pt x="55137" y="4338452"/>
                        <a:pt x="0" y="4283266"/>
                        <a:pt x="0" y="4211100"/>
                      </a:cubicBezTo>
                      <a:cubicBezTo>
                        <a:pt x="0" y="4143179"/>
                        <a:pt x="55137" y="4083748"/>
                        <a:pt x="127240" y="4083748"/>
                      </a:cubicBezTo>
                      <a:cubicBezTo>
                        <a:pt x="139964" y="4083748"/>
                        <a:pt x="144205" y="4083748"/>
                        <a:pt x="144205" y="4083748"/>
                      </a:cubicBezTo>
                      <a:cubicBezTo>
                        <a:pt x="1064572" y="4083748"/>
                        <a:pt x="1064572" y="4083748"/>
                        <a:pt x="1064572" y="4083748"/>
                      </a:cubicBezTo>
                      <a:cubicBezTo>
                        <a:pt x="1102744" y="4083748"/>
                        <a:pt x="1132433" y="4100728"/>
                        <a:pt x="1157881" y="4121954"/>
                      </a:cubicBezTo>
                      <a:cubicBezTo>
                        <a:pt x="1162122" y="4130444"/>
                        <a:pt x="1162122" y="4130444"/>
                        <a:pt x="1162122" y="4130444"/>
                      </a:cubicBezTo>
                      <a:cubicBezTo>
                        <a:pt x="1162122" y="4130444"/>
                        <a:pt x="1166363" y="4134689"/>
                        <a:pt x="1179087" y="4147424"/>
                      </a:cubicBezTo>
                      <a:cubicBezTo>
                        <a:pt x="1187570" y="4155914"/>
                        <a:pt x="1200294" y="4172894"/>
                        <a:pt x="1221501" y="4189874"/>
                      </a:cubicBezTo>
                      <a:cubicBezTo>
                        <a:pt x="1229983" y="4198365"/>
                        <a:pt x="1242707" y="4206855"/>
                        <a:pt x="1251190" y="4215345"/>
                      </a:cubicBezTo>
                      <a:cubicBezTo>
                        <a:pt x="1263914" y="4223835"/>
                        <a:pt x="1276638" y="4232325"/>
                        <a:pt x="1289362" y="4240815"/>
                      </a:cubicBezTo>
                      <a:cubicBezTo>
                        <a:pt x="1302086" y="4253550"/>
                        <a:pt x="1314810" y="4257795"/>
                        <a:pt x="1331775" y="4266286"/>
                      </a:cubicBezTo>
                      <a:cubicBezTo>
                        <a:pt x="1336016" y="4270531"/>
                        <a:pt x="1344499" y="4274776"/>
                        <a:pt x="1352982" y="4279021"/>
                      </a:cubicBezTo>
                      <a:cubicBezTo>
                        <a:pt x="1361464" y="4283266"/>
                        <a:pt x="1365705" y="4287511"/>
                        <a:pt x="1374188" y="4287511"/>
                      </a:cubicBezTo>
                      <a:cubicBezTo>
                        <a:pt x="1403877" y="4304491"/>
                        <a:pt x="1437808" y="4312981"/>
                        <a:pt x="1467497" y="4321471"/>
                      </a:cubicBezTo>
                      <a:cubicBezTo>
                        <a:pt x="1484462" y="4325716"/>
                        <a:pt x="1497186" y="4329961"/>
                        <a:pt x="1509910" y="4334207"/>
                      </a:cubicBezTo>
                      <a:cubicBezTo>
                        <a:pt x="1526876" y="4334207"/>
                        <a:pt x="1539600" y="4338452"/>
                        <a:pt x="1552324" y="4338452"/>
                      </a:cubicBezTo>
                      <a:cubicBezTo>
                        <a:pt x="1577772" y="4342697"/>
                        <a:pt x="1598978" y="4342697"/>
                        <a:pt x="1611702" y="4342697"/>
                      </a:cubicBezTo>
                      <a:cubicBezTo>
                        <a:pt x="1628667" y="4342697"/>
                        <a:pt x="1637150" y="4342697"/>
                        <a:pt x="1637150" y="4342697"/>
                      </a:cubicBezTo>
                      <a:cubicBezTo>
                        <a:pt x="1637150" y="4342697"/>
                        <a:pt x="1641391" y="4342697"/>
                        <a:pt x="1654115" y="4342697"/>
                      </a:cubicBezTo>
                      <a:cubicBezTo>
                        <a:pt x="1666839" y="4342697"/>
                        <a:pt x="1683805" y="4342697"/>
                        <a:pt x="1700770" y="4338452"/>
                      </a:cubicBezTo>
                      <a:cubicBezTo>
                        <a:pt x="1738942" y="4334207"/>
                        <a:pt x="1794079" y="4325716"/>
                        <a:pt x="1840733" y="4304491"/>
                      </a:cubicBezTo>
                      <a:cubicBezTo>
                        <a:pt x="1866181" y="4296001"/>
                        <a:pt x="1887388" y="4283266"/>
                        <a:pt x="1912836" y="4270531"/>
                      </a:cubicBezTo>
                      <a:cubicBezTo>
                        <a:pt x="1921318" y="4266286"/>
                        <a:pt x="1929801" y="4262040"/>
                        <a:pt x="1942525" y="4253550"/>
                      </a:cubicBezTo>
                      <a:cubicBezTo>
                        <a:pt x="1951008" y="4249305"/>
                        <a:pt x="1959490" y="4245060"/>
                        <a:pt x="1967973" y="4236570"/>
                      </a:cubicBezTo>
                      <a:cubicBezTo>
                        <a:pt x="2001904" y="4215345"/>
                        <a:pt x="2018869" y="4198365"/>
                        <a:pt x="2018869" y="4198365"/>
                      </a:cubicBezTo>
                      <a:cubicBezTo>
                        <a:pt x="2023110" y="4198365"/>
                        <a:pt x="2023110" y="4198365"/>
                        <a:pt x="2023110" y="4198365"/>
                      </a:cubicBezTo>
                      <a:cubicBezTo>
                        <a:pt x="2023110" y="4198365"/>
                        <a:pt x="2027352" y="4194120"/>
                        <a:pt x="2035834" y="4181384"/>
                      </a:cubicBezTo>
                      <a:cubicBezTo>
                        <a:pt x="2048558" y="4172894"/>
                        <a:pt x="2065523" y="4160159"/>
                        <a:pt x="2082489" y="4138934"/>
                      </a:cubicBezTo>
                      <a:cubicBezTo>
                        <a:pt x="2086730" y="4130444"/>
                        <a:pt x="2099454" y="4117708"/>
                        <a:pt x="2107937" y="4109218"/>
                      </a:cubicBezTo>
                      <a:cubicBezTo>
                        <a:pt x="2116419" y="4096483"/>
                        <a:pt x="2124902" y="4083748"/>
                        <a:pt x="2133384" y="4071013"/>
                      </a:cubicBezTo>
                      <a:cubicBezTo>
                        <a:pt x="2141867" y="4058278"/>
                        <a:pt x="2150350" y="4041297"/>
                        <a:pt x="2158832" y="4028562"/>
                      </a:cubicBezTo>
                      <a:cubicBezTo>
                        <a:pt x="2163074" y="4020072"/>
                        <a:pt x="2167315" y="4015827"/>
                        <a:pt x="2171556" y="4007337"/>
                      </a:cubicBezTo>
                      <a:cubicBezTo>
                        <a:pt x="2175798" y="3998847"/>
                        <a:pt x="2175798" y="3990357"/>
                        <a:pt x="2180039" y="3986112"/>
                      </a:cubicBezTo>
                      <a:cubicBezTo>
                        <a:pt x="2197004" y="3956396"/>
                        <a:pt x="2205487" y="3922436"/>
                        <a:pt x="2213970" y="3892720"/>
                      </a:cubicBezTo>
                      <a:cubicBezTo>
                        <a:pt x="2218211" y="3875740"/>
                        <a:pt x="2222452" y="3863005"/>
                        <a:pt x="2222452" y="3846025"/>
                      </a:cubicBezTo>
                      <a:cubicBezTo>
                        <a:pt x="2226694" y="3833289"/>
                        <a:pt x="2226694" y="3820554"/>
                        <a:pt x="2230935" y="3807819"/>
                      </a:cubicBezTo>
                      <a:cubicBezTo>
                        <a:pt x="2235176" y="3782349"/>
                        <a:pt x="2235176" y="3761123"/>
                        <a:pt x="2235176" y="3748388"/>
                      </a:cubicBezTo>
                      <a:cubicBezTo>
                        <a:pt x="2235176" y="3731408"/>
                        <a:pt x="2235176" y="3722918"/>
                        <a:pt x="2235176" y="3722918"/>
                      </a:cubicBezTo>
                      <a:cubicBezTo>
                        <a:pt x="2235176" y="3722918"/>
                        <a:pt x="2235176" y="3718673"/>
                        <a:pt x="2235176" y="3705938"/>
                      </a:cubicBezTo>
                      <a:cubicBezTo>
                        <a:pt x="2230935" y="3693202"/>
                        <a:pt x="2230935" y="3676222"/>
                        <a:pt x="2230935" y="3659242"/>
                      </a:cubicBezTo>
                      <a:cubicBezTo>
                        <a:pt x="2222452" y="3621036"/>
                        <a:pt x="2213970" y="3565851"/>
                        <a:pt x="2197004" y="3519155"/>
                      </a:cubicBezTo>
                      <a:cubicBezTo>
                        <a:pt x="2188522" y="3493685"/>
                        <a:pt x="2175798" y="3472459"/>
                        <a:pt x="2163074" y="3446989"/>
                      </a:cubicBezTo>
                      <a:cubicBezTo>
                        <a:pt x="2158832" y="3438499"/>
                        <a:pt x="2150350" y="3425764"/>
                        <a:pt x="2146108" y="3417274"/>
                      </a:cubicBezTo>
                      <a:cubicBezTo>
                        <a:pt x="2141867" y="3408783"/>
                        <a:pt x="2133384" y="3400293"/>
                        <a:pt x="2129143" y="3391803"/>
                      </a:cubicBezTo>
                      <a:cubicBezTo>
                        <a:pt x="2103695" y="3357843"/>
                        <a:pt x="2090971" y="3336617"/>
                        <a:pt x="2090971" y="3336617"/>
                      </a:cubicBezTo>
                      <a:cubicBezTo>
                        <a:pt x="2090971" y="3336617"/>
                        <a:pt x="2082489" y="3332372"/>
                        <a:pt x="2074006" y="3319637"/>
                      </a:cubicBezTo>
                      <a:cubicBezTo>
                        <a:pt x="2065523" y="3306902"/>
                        <a:pt x="2048558" y="3285677"/>
                        <a:pt x="2031593" y="3264451"/>
                      </a:cubicBezTo>
                      <a:cubicBezTo>
                        <a:pt x="2027352" y="3251716"/>
                        <a:pt x="2018869" y="3238981"/>
                        <a:pt x="2010386" y="3226246"/>
                      </a:cubicBezTo>
                      <a:cubicBezTo>
                        <a:pt x="2001904" y="3213511"/>
                        <a:pt x="1989180" y="3196530"/>
                        <a:pt x="1984938" y="3183795"/>
                      </a:cubicBezTo>
                      <a:cubicBezTo>
                        <a:pt x="1967973" y="3149835"/>
                        <a:pt x="1951008" y="3120119"/>
                        <a:pt x="1938284" y="3081914"/>
                      </a:cubicBezTo>
                      <a:cubicBezTo>
                        <a:pt x="1912836" y="3013993"/>
                        <a:pt x="1895871" y="2937582"/>
                        <a:pt x="1891629" y="2882396"/>
                      </a:cubicBezTo>
                      <a:cubicBezTo>
                        <a:pt x="1887388" y="2856926"/>
                        <a:pt x="1887388" y="2831455"/>
                        <a:pt x="1883147" y="2818720"/>
                      </a:cubicBezTo>
                      <a:cubicBezTo>
                        <a:pt x="1883147" y="2801740"/>
                        <a:pt x="1883147" y="2793250"/>
                        <a:pt x="1883147" y="2793250"/>
                      </a:cubicBezTo>
                      <a:cubicBezTo>
                        <a:pt x="1883147" y="2793250"/>
                        <a:pt x="1883147" y="2780514"/>
                        <a:pt x="1883147" y="2759289"/>
                      </a:cubicBezTo>
                      <a:cubicBezTo>
                        <a:pt x="1883147" y="2738064"/>
                        <a:pt x="1883147" y="2708348"/>
                        <a:pt x="1891629" y="2674388"/>
                      </a:cubicBezTo>
                      <a:cubicBezTo>
                        <a:pt x="1891629" y="2657408"/>
                        <a:pt x="1895871" y="2636182"/>
                        <a:pt x="1900112" y="2614957"/>
                      </a:cubicBezTo>
                      <a:cubicBezTo>
                        <a:pt x="1904353" y="2597977"/>
                        <a:pt x="1908595" y="2576752"/>
                        <a:pt x="1912836" y="2551281"/>
                      </a:cubicBezTo>
                      <a:cubicBezTo>
                        <a:pt x="1925560" y="2508831"/>
                        <a:pt x="1938284" y="2466380"/>
                        <a:pt x="1959490" y="2423929"/>
                      </a:cubicBezTo>
                      <a:cubicBezTo>
                        <a:pt x="1963732" y="2411194"/>
                        <a:pt x="1967973" y="2398459"/>
                        <a:pt x="1976456" y="2389969"/>
                      </a:cubicBezTo>
                      <a:cubicBezTo>
                        <a:pt x="1980697" y="2377234"/>
                        <a:pt x="1984938" y="2368744"/>
                        <a:pt x="1993421" y="2360253"/>
                      </a:cubicBezTo>
                      <a:cubicBezTo>
                        <a:pt x="2001904" y="2339028"/>
                        <a:pt x="2014628" y="2317803"/>
                        <a:pt x="2027352" y="2300823"/>
                      </a:cubicBezTo>
                      <a:cubicBezTo>
                        <a:pt x="2040075" y="2279597"/>
                        <a:pt x="2052799" y="2262617"/>
                        <a:pt x="2065523" y="2245637"/>
                      </a:cubicBezTo>
                      <a:cubicBezTo>
                        <a:pt x="2078247" y="2232902"/>
                        <a:pt x="2090971" y="2215921"/>
                        <a:pt x="2103695" y="2203186"/>
                      </a:cubicBezTo>
                      <a:cubicBezTo>
                        <a:pt x="2124902" y="2173471"/>
                        <a:pt x="2146108" y="2156491"/>
                        <a:pt x="2163074" y="2143755"/>
                      </a:cubicBezTo>
                      <a:cubicBezTo>
                        <a:pt x="2175798" y="2126775"/>
                        <a:pt x="2184280" y="2118285"/>
                        <a:pt x="2184280" y="2118285"/>
                      </a:cubicBezTo>
                      <a:cubicBezTo>
                        <a:pt x="2184280" y="2118285"/>
                        <a:pt x="2192763" y="2114040"/>
                        <a:pt x="2205487" y="2105550"/>
                      </a:cubicBezTo>
                      <a:cubicBezTo>
                        <a:pt x="2218211" y="2092815"/>
                        <a:pt x="2239417" y="2080080"/>
                        <a:pt x="2260624" y="2063099"/>
                      </a:cubicBezTo>
                      <a:cubicBezTo>
                        <a:pt x="2273348" y="2054609"/>
                        <a:pt x="2286072" y="2046119"/>
                        <a:pt x="2298796" y="2037629"/>
                      </a:cubicBezTo>
                      <a:cubicBezTo>
                        <a:pt x="2311520" y="2029139"/>
                        <a:pt x="2324244" y="2020649"/>
                        <a:pt x="2341209" y="2012159"/>
                      </a:cubicBezTo>
                      <a:cubicBezTo>
                        <a:pt x="2375140" y="1999423"/>
                        <a:pt x="2404829" y="1982443"/>
                        <a:pt x="2443001" y="1969708"/>
                      </a:cubicBezTo>
                      <a:cubicBezTo>
                        <a:pt x="2510862" y="1939993"/>
                        <a:pt x="2582964" y="1927257"/>
                        <a:pt x="2638102" y="1918767"/>
                      </a:cubicBezTo>
                      <a:cubicBezTo>
                        <a:pt x="2667791" y="1914522"/>
                        <a:pt x="2688997" y="1914522"/>
                        <a:pt x="2705963" y="1914522"/>
                      </a:cubicBezTo>
                      <a:cubicBezTo>
                        <a:pt x="2722928" y="1914522"/>
                        <a:pt x="2731411" y="1914522"/>
                        <a:pt x="2731411" y="1914522"/>
                      </a:cubicBezTo>
                      <a:cubicBezTo>
                        <a:pt x="2731411" y="1914522"/>
                        <a:pt x="2744135" y="1914522"/>
                        <a:pt x="2765341" y="1914522"/>
                      </a:cubicBezTo>
                      <a:cubicBezTo>
                        <a:pt x="2786548" y="1914522"/>
                        <a:pt x="2816237" y="1914522"/>
                        <a:pt x="2850168" y="1918767"/>
                      </a:cubicBezTo>
                      <a:cubicBezTo>
                        <a:pt x="2867133" y="1923012"/>
                        <a:pt x="2888340" y="1923012"/>
                        <a:pt x="2909546" y="1927257"/>
                      </a:cubicBezTo>
                      <a:cubicBezTo>
                        <a:pt x="2926511" y="1931502"/>
                        <a:pt x="2947718" y="1935747"/>
                        <a:pt x="2968925" y="1944238"/>
                      </a:cubicBezTo>
                      <a:cubicBezTo>
                        <a:pt x="3011338" y="1956973"/>
                        <a:pt x="3057992" y="1969708"/>
                        <a:pt x="3100406" y="1990933"/>
                      </a:cubicBezTo>
                      <a:cubicBezTo>
                        <a:pt x="3113130" y="1995178"/>
                        <a:pt x="3121612" y="1999423"/>
                        <a:pt x="3134336" y="2003668"/>
                      </a:cubicBezTo>
                      <a:cubicBezTo>
                        <a:pt x="3142819" y="2012159"/>
                        <a:pt x="3155543" y="2016404"/>
                        <a:pt x="3164025" y="2020649"/>
                      </a:cubicBezTo>
                      <a:cubicBezTo>
                        <a:pt x="3185232" y="2033384"/>
                        <a:pt x="3206439" y="2041874"/>
                        <a:pt x="3223404" y="2058854"/>
                      </a:cubicBezTo>
                      <a:cubicBezTo>
                        <a:pt x="3240369" y="2071589"/>
                        <a:pt x="3261576" y="2084325"/>
                        <a:pt x="3278541" y="2092815"/>
                      </a:cubicBezTo>
                      <a:cubicBezTo>
                        <a:pt x="3291265" y="2105550"/>
                        <a:pt x="3308230" y="2118285"/>
                        <a:pt x="3320954" y="2131020"/>
                      </a:cubicBezTo>
                      <a:cubicBezTo>
                        <a:pt x="3346402" y="2156491"/>
                        <a:pt x="3367609" y="2177716"/>
                        <a:pt x="3380333" y="2190451"/>
                      </a:cubicBezTo>
                      <a:cubicBezTo>
                        <a:pt x="3397298" y="2207431"/>
                        <a:pt x="3405781" y="2215921"/>
                        <a:pt x="3405781" y="2215921"/>
                      </a:cubicBezTo>
                      <a:cubicBezTo>
                        <a:pt x="3405781" y="2215921"/>
                        <a:pt x="3410022" y="2224412"/>
                        <a:pt x="3418505" y="2232902"/>
                      </a:cubicBezTo>
                      <a:cubicBezTo>
                        <a:pt x="3431229" y="2241392"/>
                        <a:pt x="3443952" y="2258372"/>
                        <a:pt x="3465159" y="2275352"/>
                      </a:cubicBezTo>
                      <a:cubicBezTo>
                        <a:pt x="3473642" y="2283842"/>
                        <a:pt x="3482124" y="2292333"/>
                        <a:pt x="3494848" y="2300823"/>
                      </a:cubicBezTo>
                      <a:cubicBezTo>
                        <a:pt x="3507572" y="2309313"/>
                        <a:pt x="3520296" y="2317803"/>
                        <a:pt x="3533020" y="2330538"/>
                      </a:cubicBezTo>
                      <a:cubicBezTo>
                        <a:pt x="3541503" y="2339028"/>
                        <a:pt x="3558468" y="2343273"/>
                        <a:pt x="3571192" y="2351763"/>
                      </a:cubicBezTo>
                      <a:cubicBezTo>
                        <a:pt x="3579675" y="2356008"/>
                        <a:pt x="3588157" y="2360253"/>
                        <a:pt x="3592399" y="2364499"/>
                      </a:cubicBezTo>
                      <a:cubicBezTo>
                        <a:pt x="3600881" y="2368744"/>
                        <a:pt x="3609364" y="2372989"/>
                        <a:pt x="3617846" y="2377234"/>
                      </a:cubicBezTo>
                      <a:cubicBezTo>
                        <a:pt x="3647536" y="2389969"/>
                        <a:pt x="3681466" y="2398459"/>
                        <a:pt x="3711156" y="2411194"/>
                      </a:cubicBezTo>
                      <a:cubicBezTo>
                        <a:pt x="3723880" y="2411194"/>
                        <a:pt x="3740845" y="2415439"/>
                        <a:pt x="3753569" y="2419684"/>
                      </a:cubicBezTo>
                      <a:cubicBezTo>
                        <a:pt x="3766293" y="2423929"/>
                        <a:pt x="3783258" y="2423929"/>
                        <a:pt x="3795982" y="2423929"/>
                      </a:cubicBezTo>
                      <a:cubicBezTo>
                        <a:pt x="3817189" y="2428174"/>
                        <a:pt x="3838395" y="2428174"/>
                        <a:pt x="3855360" y="2428174"/>
                      </a:cubicBezTo>
                      <a:cubicBezTo>
                        <a:pt x="3868084" y="2428174"/>
                        <a:pt x="3876567" y="2432420"/>
                        <a:pt x="3876567" y="2432420"/>
                      </a:cubicBezTo>
                      <a:cubicBezTo>
                        <a:pt x="3876567" y="2432420"/>
                        <a:pt x="3885050" y="2428174"/>
                        <a:pt x="3897774" y="2428174"/>
                      </a:cubicBezTo>
                      <a:cubicBezTo>
                        <a:pt x="3906256" y="2428174"/>
                        <a:pt x="3923222" y="2428174"/>
                        <a:pt x="3944428" y="2423929"/>
                      </a:cubicBezTo>
                      <a:cubicBezTo>
                        <a:pt x="3982600" y="2419684"/>
                        <a:pt x="4033496" y="2411194"/>
                        <a:pt x="4084392" y="2389969"/>
                      </a:cubicBezTo>
                      <a:cubicBezTo>
                        <a:pt x="4109840" y="2381479"/>
                        <a:pt x="4131046" y="2368744"/>
                        <a:pt x="4152253" y="2360253"/>
                      </a:cubicBezTo>
                      <a:cubicBezTo>
                        <a:pt x="4164977" y="2356008"/>
                        <a:pt x="4173460" y="2347518"/>
                        <a:pt x="4181942" y="2343273"/>
                      </a:cubicBezTo>
                      <a:cubicBezTo>
                        <a:pt x="4194666" y="2334783"/>
                        <a:pt x="4203149" y="2330538"/>
                        <a:pt x="4211632" y="2326293"/>
                      </a:cubicBezTo>
                      <a:cubicBezTo>
                        <a:pt x="4241321" y="2300823"/>
                        <a:pt x="4262528" y="2283842"/>
                        <a:pt x="4262528" y="2283842"/>
                      </a:cubicBezTo>
                      <a:cubicBezTo>
                        <a:pt x="4262528" y="2283842"/>
                        <a:pt x="4271010" y="2279597"/>
                        <a:pt x="4279492" y="2266862"/>
                      </a:cubicBezTo>
                      <a:cubicBezTo>
                        <a:pt x="4292216" y="2258372"/>
                        <a:pt x="4309182" y="2245637"/>
                        <a:pt x="4321906" y="2224412"/>
                      </a:cubicBezTo>
                      <a:cubicBezTo>
                        <a:pt x="4330388" y="2215921"/>
                        <a:pt x="4338871" y="2207431"/>
                        <a:pt x="4347354" y="2194696"/>
                      </a:cubicBezTo>
                      <a:cubicBezTo>
                        <a:pt x="4355836" y="2181961"/>
                        <a:pt x="4364319" y="2169226"/>
                        <a:pt x="4377043" y="2156491"/>
                      </a:cubicBezTo>
                      <a:cubicBezTo>
                        <a:pt x="4385526" y="2143755"/>
                        <a:pt x="4389767" y="2131020"/>
                        <a:pt x="4398250" y="2114040"/>
                      </a:cubicBezTo>
                      <a:cubicBezTo>
                        <a:pt x="4402491" y="2109795"/>
                        <a:pt x="4406732" y="2101305"/>
                        <a:pt x="4410974" y="2092815"/>
                      </a:cubicBezTo>
                      <a:cubicBezTo>
                        <a:pt x="4415215" y="2088570"/>
                        <a:pt x="4419456" y="2080080"/>
                        <a:pt x="4423698" y="2071589"/>
                      </a:cubicBezTo>
                      <a:cubicBezTo>
                        <a:pt x="4436422" y="2041874"/>
                        <a:pt x="4444904" y="2007914"/>
                        <a:pt x="4457628" y="1978198"/>
                      </a:cubicBezTo>
                      <a:cubicBezTo>
                        <a:pt x="4457628" y="1965463"/>
                        <a:pt x="4461870" y="1948483"/>
                        <a:pt x="4466111" y="1935747"/>
                      </a:cubicBezTo>
                      <a:cubicBezTo>
                        <a:pt x="4470352" y="1918767"/>
                        <a:pt x="4470352" y="1906032"/>
                        <a:pt x="4470352" y="1893297"/>
                      </a:cubicBezTo>
                      <a:cubicBezTo>
                        <a:pt x="4474594" y="1867827"/>
                        <a:pt x="4474594" y="1846601"/>
                        <a:pt x="4474594" y="1833866"/>
                      </a:cubicBezTo>
                      <a:cubicBezTo>
                        <a:pt x="4474594" y="1816886"/>
                        <a:pt x="4478834" y="1808396"/>
                        <a:pt x="4478834" y="1808396"/>
                      </a:cubicBezTo>
                      <a:cubicBezTo>
                        <a:pt x="4478834" y="1808396"/>
                        <a:pt x="4474594" y="1804151"/>
                        <a:pt x="4474594" y="1791415"/>
                      </a:cubicBezTo>
                      <a:cubicBezTo>
                        <a:pt x="4474594" y="1782925"/>
                        <a:pt x="4474594" y="1765945"/>
                        <a:pt x="4470352" y="1744720"/>
                      </a:cubicBezTo>
                      <a:cubicBezTo>
                        <a:pt x="4466111" y="1706514"/>
                        <a:pt x="4457628" y="1655574"/>
                        <a:pt x="4436422" y="1604633"/>
                      </a:cubicBezTo>
                      <a:cubicBezTo>
                        <a:pt x="4427939" y="1579162"/>
                        <a:pt x="4415215" y="1557937"/>
                        <a:pt x="4406732" y="1536712"/>
                      </a:cubicBezTo>
                      <a:cubicBezTo>
                        <a:pt x="4402491" y="1523977"/>
                        <a:pt x="4394008" y="1515487"/>
                        <a:pt x="4389767" y="1502751"/>
                      </a:cubicBezTo>
                      <a:cubicBezTo>
                        <a:pt x="4381284" y="1494261"/>
                        <a:pt x="4377043" y="1485771"/>
                        <a:pt x="4372802" y="1477281"/>
                      </a:cubicBezTo>
                      <a:cubicBezTo>
                        <a:pt x="4347354" y="1447566"/>
                        <a:pt x="4330388" y="1426340"/>
                        <a:pt x="4330388" y="1426340"/>
                      </a:cubicBezTo>
                      <a:cubicBezTo>
                        <a:pt x="4330388" y="1426340"/>
                        <a:pt x="4326147" y="1417850"/>
                        <a:pt x="4317664" y="1405115"/>
                      </a:cubicBezTo>
                      <a:cubicBezTo>
                        <a:pt x="4304940" y="1392380"/>
                        <a:pt x="4292216" y="1375400"/>
                        <a:pt x="4275252" y="1349929"/>
                      </a:cubicBezTo>
                      <a:cubicBezTo>
                        <a:pt x="4266768" y="1337194"/>
                        <a:pt x="4258286" y="1324459"/>
                        <a:pt x="4249804" y="1311724"/>
                      </a:cubicBezTo>
                      <a:cubicBezTo>
                        <a:pt x="4241321" y="1298988"/>
                        <a:pt x="4232838" y="1286253"/>
                        <a:pt x="4224356" y="1269273"/>
                      </a:cubicBezTo>
                      <a:cubicBezTo>
                        <a:pt x="4211632" y="1239558"/>
                        <a:pt x="4194666" y="1205597"/>
                        <a:pt x="4181942" y="1167392"/>
                      </a:cubicBezTo>
                      <a:cubicBezTo>
                        <a:pt x="4152253" y="1099471"/>
                        <a:pt x="4139529" y="1027305"/>
                        <a:pt x="4131046" y="972119"/>
                      </a:cubicBezTo>
                      <a:cubicBezTo>
                        <a:pt x="4126805" y="942403"/>
                        <a:pt x="4126805" y="921178"/>
                        <a:pt x="4126805" y="904198"/>
                      </a:cubicBezTo>
                      <a:cubicBezTo>
                        <a:pt x="4126805" y="887218"/>
                        <a:pt x="4126805" y="878728"/>
                        <a:pt x="4126805" y="878728"/>
                      </a:cubicBezTo>
                      <a:cubicBezTo>
                        <a:pt x="4126805" y="878728"/>
                        <a:pt x="4126805" y="865992"/>
                        <a:pt x="4126805" y="844767"/>
                      </a:cubicBezTo>
                      <a:cubicBezTo>
                        <a:pt x="4126805" y="823542"/>
                        <a:pt x="4126805" y="793826"/>
                        <a:pt x="4131046" y="759866"/>
                      </a:cubicBezTo>
                      <a:cubicBezTo>
                        <a:pt x="4135288" y="742886"/>
                        <a:pt x="4135288" y="721660"/>
                        <a:pt x="4139529" y="704680"/>
                      </a:cubicBezTo>
                      <a:cubicBezTo>
                        <a:pt x="4143770" y="683455"/>
                        <a:pt x="4148012" y="662229"/>
                        <a:pt x="4156494" y="641004"/>
                      </a:cubicBezTo>
                      <a:cubicBezTo>
                        <a:pt x="4169218" y="598554"/>
                        <a:pt x="4181942" y="551858"/>
                        <a:pt x="4203149" y="509407"/>
                      </a:cubicBezTo>
                      <a:cubicBezTo>
                        <a:pt x="4207390" y="496672"/>
                        <a:pt x="4211632" y="488182"/>
                        <a:pt x="4215873" y="475447"/>
                      </a:cubicBezTo>
                      <a:cubicBezTo>
                        <a:pt x="4224356" y="466957"/>
                        <a:pt x="4228597" y="454222"/>
                        <a:pt x="4232838" y="445731"/>
                      </a:cubicBezTo>
                      <a:cubicBezTo>
                        <a:pt x="4245562" y="424506"/>
                        <a:pt x="4254044" y="403281"/>
                        <a:pt x="4271010" y="386301"/>
                      </a:cubicBezTo>
                      <a:cubicBezTo>
                        <a:pt x="4283734" y="369320"/>
                        <a:pt x="4296458" y="352340"/>
                        <a:pt x="4304940" y="335360"/>
                      </a:cubicBezTo>
                      <a:cubicBezTo>
                        <a:pt x="4317664" y="318380"/>
                        <a:pt x="4330388" y="301400"/>
                        <a:pt x="4343112" y="288664"/>
                      </a:cubicBezTo>
                      <a:cubicBezTo>
                        <a:pt x="4364319" y="263194"/>
                        <a:pt x="4389767" y="241969"/>
                        <a:pt x="4402491" y="229233"/>
                      </a:cubicBezTo>
                      <a:cubicBezTo>
                        <a:pt x="4419456" y="212253"/>
                        <a:pt x="4427939" y="208008"/>
                        <a:pt x="4427939" y="208008"/>
                      </a:cubicBezTo>
                      <a:cubicBezTo>
                        <a:pt x="4427939" y="203763"/>
                        <a:pt x="4427939" y="203763"/>
                        <a:pt x="4427939" y="203763"/>
                      </a:cubicBezTo>
                      <a:cubicBezTo>
                        <a:pt x="4427939" y="203763"/>
                        <a:pt x="4436422" y="199518"/>
                        <a:pt x="4449146" y="191028"/>
                      </a:cubicBezTo>
                      <a:cubicBezTo>
                        <a:pt x="4461870" y="178293"/>
                        <a:pt x="4478834" y="165558"/>
                        <a:pt x="4504282" y="148577"/>
                      </a:cubicBezTo>
                      <a:cubicBezTo>
                        <a:pt x="4512766" y="144332"/>
                        <a:pt x="4525489" y="135842"/>
                        <a:pt x="4542454" y="127352"/>
                      </a:cubicBezTo>
                      <a:cubicBezTo>
                        <a:pt x="4555178" y="118862"/>
                        <a:pt x="4567902" y="106127"/>
                        <a:pt x="4584868" y="101882"/>
                      </a:cubicBezTo>
                      <a:cubicBezTo>
                        <a:pt x="4614557" y="84901"/>
                        <a:pt x="4648488" y="67921"/>
                        <a:pt x="4682418" y="55186"/>
                      </a:cubicBezTo>
                      <a:cubicBezTo>
                        <a:pt x="4754520" y="29716"/>
                        <a:pt x="4826623" y="12735"/>
                        <a:pt x="4881760" y="4245"/>
                      </a:cubicBezTo>
                      <a:cubicBezTo>
                        <a:pt x="4911450" y="4245"/>
                        <a:pt x="4932656" y="4245"/>
                        <a:pt x="4949622" y="0"/>
                      </a:cubicBezTo>
                      <a:close/>
                    </a:path>
                  </a:pathLst>
                </a:custGeom>
                <a:gradFill flip="none" rotWithShape="1">
                  <a:gsLst>
                    <a:gs pos="0">
                      <a:schemeClr val="accent4"/>
                    </a:gs>
                    <a:gs pos="85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1" name="Rectangle 150">
                  <a:extLst>
                    <a:ext uri="{FF2B5EF4-FFF2-40B4-BE49-F238E27FC236}">
                      <a16:creationId xmlns:a16="http://schemas.microsoft.com/office/drawing/2014/main" id="{EF0EC034-3C5E-3D6C-CC34-E5D6A48D72B7}"/>
                    </a:ext>
                    <a:ext uri="{C183D7F6-B498-43B3-948B-1728B52AA6E4}">
                      <adec:decorative xmlns:adec="http://schemas.microsoft.com/office/drawing/2017/decorative" val="1"/>
                    </a:ext>
                  </a:extLst>
                </p:cNvPr>
                <p:cNvSpPr/>
                <p:nvPr/>
              </p:nvSpPr>
              <p:spPr>
                <a:xfrm>
                  <a:off x="2484121" y="5765006"/>
                  <a:ext cx="2440304" cy="2547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47" name="Group 146">
                <a:extLst>
                  <a:ext uri="{FF2B5EF4-FFF2-40B4-BE49-F238E27FC236}">
                    <a16:creationId xmlns:a16="http://schemas.microsoft.com/office/drawing/2014/main" id="{7F40E1F9-036E-911A-0134-872C248E9004}"/>
                  </a:ext>
                </a:extLst>
              </p:cNvPr>
              <p:cNvGrpSpPr/>
              <p:nvPr/>
            </p:nvGrpSpPr>
            <p:grpSpPr>
              <a:xfrm>
                <a:off x="826831" y="5357820"/>
                <a:ext cx="2315497" cy="553998"/>
                <a:chOff x="826831" y="5357820"/>
                <a:chExt cx="2315497" cy="553998"/>
              </a:xfrm>
            </p:grpSpPr>
            <p:sp>
              <p:nvSpPr>
                <p:cNvPr id="148" name="Arrow: Pentagon 42">
                  <a:extLst>
                    <a:ext uri="{FF2B5EF4-FFF2-40B4-BE49-F238E27FC236}">
                      <a16:creationId xmlns:a16="http://schemas.microsoft.com/office/drawing/2014/main" id="{44CF8D92-0BA6-B2B8-EC69-0A18E3D42047}"/>
                    </a:ext>
                    <a:ext uri="{C183D7F6-B498-43B3-948B-1728B52AA6E4}">
                      <adec:decorative xmlns:adec="http://schemas.microsoft.com/office/drawing/2017/decorative" val="1"/>
                    </a:ext>
                  </a:extLst>
                </p:cNvPr>
                <p:cNvSpPr/>
                <p:nvPr/>
              </p:nvSpPr>
              <p:spPr>
                <a:xfrm>
                  <a:off x="826831" y="5364261"/>
                  <a:ext cx="2315497" cy="541116"/>
                </a:xfrm>
                <a:prstGeom prst="homePlate">
                  <a:avLst/>
                </a:prstGeom>
                <a:gradFill flip="none" rotWithShape="1">
                  <a:gsLst>
                    <a:gs pos="0">
                      <a:schemeClr val="bg1"/>
                    </a:gs>
                    <a:gs pos="85000">
                      <a:srgbClr val="EEF3F7"/>
                    </a:gs>
                  </a:gsLst>
                  <a:path path="circle">
                    <a:fillToRect l="100000" t="100000"/>
                  </a:path>
                  <a:tileRect r="-100000" b="-100000"/>
                </a:gradFill>
                <a:ln w="44450">
                  <a:solidFill>
                    <a:srgbClr val="EEF3F7"/>
                  </a:solidFill>
                </a:ln>
                <a:effectLst>
                  <a:outerShdw blurRad="635000" dist="152400" dir="2700000" sx="86000" sy="8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9" name="TextBox 148">
                  <a:extLst>
                    <a:ext uri="{FF2B5EF4-FFF2-40B4-BE49-F238E27FC236}">
                      <a16:creationId xmlns:a16="http://schemas.microsoft.com/office/drawing/2014/main" id="{2616B7C7-CE78-A2D5-5335-08786D4F2C7F}"/>
                    </a:ext>
                  </a:extLst>
                </p:cNvPr>
                <p:cNvSpPr txBox="1"/>
                <p:nvPr/>
              </p:nvSpPr>
              <p:spPr>
                <a:xfrm>
                  <a:off x="961694" y="5357820"/>
                  <a:ext cx="198324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Process</a:t>
                  </a:r>
                </a:p>
              </p:txBody>
            </p:sp>
          </p:grpSp>
        </p:grpSp>
        <p:grpSp>
          <p:nvGrpSpPr>
            <p:cNvPr id="121" name="Group 120">
              <a:extLst>
                <a:ext uri="{FF2B5EF4-FFF2-40B4-BE49-F238E27FC236}">
                  <a16:creationId xmlns:a16="http://schemas.microsoft.com/office/drawing/2014/main" id="{4B9F24CC-0774-12DF-5BF5-77C21090330F}"/>
                </a:ext>
              </a:extLst>
            </p:cNvPr>
            <p:cNvGrpSpPr/>
            <p:nvPr/>
          </p:nvGrpSpPr>
          <p:grpSpPr>
            <a:xfrm>
              <a:off x="4337940" y="1745315"/>
              <a:ext cx="6847407" cy="3921057"/>
              <a:chOff x="4337940" y="1745315"/>
              <a:chExt cx="6847407" cy="3921057"/>
            </a:xfrm>
          </p:grpSpPr>
          <p:grpSp>
            <p:nvGrpSpPr>
              <p:cNvPr id="122" name="Group 121">
                <a:extLst>
                  <a:ext uri="{FF2B5EF4-FFF2-40B4-BE49-F238E27FC236}">
                    <a16:creationId xmlns:a16="http://schemas.microsoft.com/office/drawing/2014/main" id="{A26676E6-9912-0645-040B-B23886A48B6A}"/>
                  </a:ext>
                </a:extLst>
              </p:cNvPr>
              <p:cNvGrpSpPr/>
              <p:nvPr/>
            </p:nvGrpSpPr>
            <p:grpSpPr>
              <a:xfrm>
                <a:off x="7013106" y="3718510"/>
                <a:ext cx="2543043" cy="1661173"/>
                <a:chOff x="7013106" y="3718510"/>
                <a:chExt cx="2543043" cy="1661173"/>
              </a:xfrm>
            </p:grpSpPr>
            <p:cxnSp>
              <p:nvCxnSpPr>
                <p:cNvPr id="141" name="Straight Arrow Connector 140">
                  <a:extLst>
                    <a:ext uri="{FF2B5EF4-FFF2-40B4-BE49-F238E27FC236}">
                      <a16:creationId xmlns:a16="http://schemas.microsoft.com/office/drawing/2014/main" id="{CF645A9F-CA6B-73BB-C014-D4F740AAC567}"/>
                    </a:ext>
                    <a:ext uri="{C183D7F6-B498-43B3-948B-1728B52AA6E4}">
                      <adec:decorative xmlns:adec="http://schemas.microsoft.com/office/drawing/2017/decorative" val="1"/>
                    </a:ext>
                  </a:extLst>
                </p:cNvPr>
                <p:cNvCxnSpPr>
                  <a:cxnSpLocks/>
                </p:cNvCxnSpPr>
                <p:nvPr/>
              </p:nvCxnSpPr>
              <p:spPr>
                <a:xfrm>
                  <a:off x="7510787" y="4565212"/>
                  <a:ext cx="0" cy="630180"/>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30090798-ACDD-F410-027F-4848917DABD0}"/>
                    </a:ext>
                  </a:extLst>
                </p:cNvPr>
                <p:cNvSpPr txBox="1"/>
                <p:nvPr/>
              </p:nvSpPr>
              <p:spPr>
                <a:xfrm>
                  <a:off x="7572904" y="5041129"/>
                  <a:ext cx="19832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E61"/>
                      </a:solidFill>
                      <a:effectLst/>
                      <a:uLnTx/>
                      <a:uFillTx/>
                      <a:latin typeface="Calibri" panose="020F0502020204030204" pitchFamily="34" charset="0"/>
                      <a:ea typeface="+mn-ea"/>
                      <a:cs typeface="Calibri" panose="020F0502020204030204" pitchFamily="34" charset="0"/>
                    </a:rPr>
                    <a:t>Referral</a:t>
                  </a:r>
                </a:p>
              </p:txBody>
            </p:sp>
            <p:grpSp>
              <p:nvGrpSpPr>
                <p:cNvPr id="143" name="Group 142">
                  <a:extLst>
                    <a:ext uri="{FF2B5EF4-FFF2-40B4-BE49-F238E27FC236}">
                      <a16:creationId xmlns:a16="http://schemas.microsoft.com/office/drawing/2014/main" id="{F76C6D0F-86E3-9F97-9F99-4364B8175C1F}"/>
                    </a:ext>
                  </a:extLst>
                </p:cNvPr>
                <p:cNvGrpSpPr/>
                <p:nvPr/>
              </p:nvGrpSpPr>
              <p:grpSpPr>
                <a:xfrm>
                  <a:off x="7013106" y="3718510"/>
                  <a:ext cx="995363" cy="996950"/>
                  <a:chOff x="3960813" y="2843213"/>
                  <a:chExt cx="995363" cy="996950"/>
                </a:xfrm>
                <a:effectLst>
                  <a:outerShdw blurRad="723900" dist="139700" dir="5400000" sx="78000" sy="78000" algn="t" rotWithShape="0">
                    <a:prstClr val="black">
                      <a:alpha val="40000"/>
                    </a:prstClr>
                  </a:outerShdw>
                </a:effectLst>
              </p:grpSpPr>
              <p:sp>
                <p:nvSpPr>
                  <p:cNvPr id="144" name="Oval 143">
                    <a:extLst>
                      <a:ext uri="{FF2B5EF4-FFF2-40B4-BE49-F238E27FC236}">
                        <a16:creationId xmlns:a16="http://schemas.microsoft.com/office/drawing/2014/main" id="{001152C9-20C7-02EE-3E25-A75DA30FDAF8}"/>
                      </a:ext>
                      <a:ext uri="{C183D7F6-B498-43B3-948B-1728B52AA6E4}">
                        <adec:decorative xmlns:adec="http://schemas.microsoft.com/office/drawing/2017/decorative" val="1"/>
                      </a:ext>
                    </a:extLst>
                  </p:cNvPr>
                  <p:cNvSpPr>
                    <a:spLocks noChangeArrowheads="1"/>
                  </p:cNvSpPr>
                  <p:nvPr/>
                </p:nvSpPr>
                <p:spPr bwMode="auto">
                  <a:xfrm>
                    <a:off x="3960813" y="2843213"/>
                    <a:ext cx="995363" cy="996950"/>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5" name="Oval 144">
                    <a:extLst>
                      <a:ext uri="{FF2B5EF4-FFF2-40B4-BE49-F238E27FC236}">
                        <a16:creationId xmlns:a16="http://schemas.microsoft.com/office/drawing/2014/main" id="{D414337A-2103-CF9F-8451-1763CA713015}"/>
                      </a:ext>
                      <a:ext uri="{C183D7F6-B498-43B3-948B-1728B52AA6E4}">
                        <adec:decorative xmlns:adec="http://schemas.microsoft.com/office/drawing/2017/decorative" val="1"/>
                      </a:ext>
                    </a:extLst>
                  </p:cNvPr>
                  <p:cNvSpPr>
                    <a:spLocks noChangeArrowheads="1"/>
                  </p:cNvSpPr>
                  <p:nvPr/>
                </p:nvSpPr>
                <p:spPr bwMode="auto">
                  <a:xfrm>
                    <a:off x="4006850" y="2889251"/>
                    <a:ext cx="898525"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3" name="Group 122">
                <a:extLst>
                  <a:ext uri="{FF2B5EF4-FFF2-40B4-BE49-F238E27FC236}">
                    <a16:creationId xmlns:a16="http://schemas.microsoft.com/office/drawing/2014/main" id="{06EBAD14-6C8B-1A27-AABB-5A1DE6EFCC8A}"/>
                  </a:ext>
                </a:extLst>
              </p:cNvPr>
              <p:cNvGrpSpPr/>
              <p:nvPr/>
            </p:nvGrpSpPr>
            <p:grpSpPr>
              <a:xfrm>
                <a:off x="6599898" y="1745315"/>
                <a:ext cx="2529345" cy="1993832"/>
                <a:chOff x="6599898" y="1745315"/>
                <a:chExt cx="2529345" cy="1993832"/>
              </a:xfrm>
            </p:grpSpPr>
            <p:cxnSp>
              <p:nvCxnSpPr>
                <p:cNvPr id="136" name="Straight Arrow Connector 135">
                  <a:extLst>
                    <a:ext uri="{FF2B5EF4-FFF2-40B4-BE49-F238E27FC236}">
                      <a16:creationId xmlns:a16="http://schemas.microsoft.com/office/drawing/2014/main" id="{7E52064A-46C4-1720-43D0-0A91C079AF25}"/>
                    </a:ext>
                    <a:ext uri="{C183D7F6-B498-43B3-948B-1728B52AA6E4}">
                      <adec:decorative xmlns:adec="http://schemas.microsoft.com/office/drawing/2017/decorative" val="1"/>
                    </a:ext>
                  </a:extLst>
                </p:cNvPr>
                <p:cNvCxnSpPr>
                  <a:cxnSpLocks/>
                </p:cNvCxnSpPr>
                <p:nvPr/>
              </p:nvCxnSpPr>
              <p:spPr>
                <a:xfrm flipV="1">
                  <a:off x="8630768" y="1919842"/>
                  <a:ext cx="0" cy="965262"/>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D8783F28-E601-B43D-D3EA-5C7C08E5E302}"/>
                    </a:ext>
                  </a:extLst>
                </p:cNvPr>
                <p:cNvSpPr txBox="1"/>
                <p:nvPr/>
              </p:nvSpPr>
              <p:spPr>
                <a:xfrm>
                  <a:off x="6599898" y="1745315"/>
                  <a:ext cx="198324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E61"/>
                      </a:solidFill>
                      <a:effectLst/>
                      <a:uLnTx/>
                      <a:uFillTx/>
                      <a:latin typeface="Calibri" panose="020F0502020204030204" pitchFamily="34" charset="0"/>
                      <a:ea typeface="+mn-ea"/>
                      <a:cs typeface="Calibri" panose="020F0502020204030204" pitchFamily="34" charset="0"/>
                    </a:rPr>
                    <a:t>SUD/MH Assessment</a:t>
                  </a:r>
                </a:p>
              </p:txBody>
            </p:sp>
            <p:grpSp>
              <p:nvGrpSpPr>
                <p:cNvPr id="138" name="Group 137">
                  <a:extLst>
                    <a:ext uri="{FF2B5EF4-FFF2-40B4-BE49-F238E27FC236}">
                      <a16:creationId xmlns:a16="http://schemas.microsoft.com/office/drawing/2014/main" id="{FB70162A-5277-E745-AA2B-565B7A576132}"/>
                    </a:ext>
                  </a:extLst>
                </p:cNvPr>
                <p:cNvGrpSpPr/>
                <p:nvPr/>
              </p:nvGrpSpPr>
              <p:grpSpPr>
                <a:xfrm>
                  <a:off x="8132293" y="2742197"/>
                  <a:ext cx="996950" cy="996950"/>
                  <a:chOff x="5080000" y="3819526"/>
                  <a:chExt cx="996950" cy="996950"/>
                </a:xfrm>
                <a:effectLst>
                  <a:outerShdw blurRad="787400" dist="139700" dir="5400000" sx="89000" sy="89000" algn="t" rotWithShape="0">
                    <a:prstClr val="black">
                      <a:alpha val="40000"/>
                    </a:prstClr>
                  </a:outerShdw>
                </a:effectLst>
              </p:grpSpPr>
              <p:sp>
                <p:nvSpPr>
                  <p:cNvPr id="139" name="Oval 138">
                    <a:extLst>
                      <a:ext uri="{FF2B5EF4-FFF2-40B4-BE49-F238E27FC236}">
                        <a16:creationId xmlns:a16="http://schemas.microsoft.com/office/drawing/2014/main" id="{093ED659-A0BD-6875-17BF-3D4035398052}"/>
                      </a:ext>
                      <a:ext uri="{C183D7F6-B498-43B3-948B-1728B52AA6E4}">
                        <adec:decorative xmlns:adec="http://schemas.microsoft.com/office/drawing/2017/decorative" val="1"/>
                      </a:ext>
                    </a:extLst>
                  </p:cNvPr>
                  <p:cNvSpPr>
                    <a:spLocks noChangeArrowheads="1"/>
                  </p:cNvSpPr>
                  <p:nvPr/>
                </p:nvSpPr>
                <p:spPr bwMode="auto">
                  <a:xfrm>
                    <a:off x="5080000" y="3819526"/>
                    <a:ext cx="996950" cy="996950"/>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0" name="Oval 139">
                    <a:extLst>
                      <a:ext uri="{FF2B5EF4-FFF2-40B4-BE49-F238E27FC236}">
                        <a16:creationId xmlns:a16="http://schemas.microsoft.com/office/drawing/2014/main" id="{978C381B-02C2-AED7-7B7C-E33387797AD5}"/>
                      </a:ext>
                      <a:ext uri="{C183D7F6-B498-43B3-948B-1728B52AA6E4}">
                        <adec:decorative xmlns:adec="http://schemas.microsoft.com/office/drawing/2017/decorative" val="1"/>
                      </a:ext>
                    </a:extLst>
                  </p:cNvPr>
                  <p:cNvSpPr>
                    <a:spLocks noChangeArrowheads="1"/>
                  </p:cNvSpPr>
                  <p:nvPr/>
                </p:nvSpPr>
                <p:spPr bwMode="auto">
                  <a:xfrm>
                    <a:off x="5126038" y="3865563"/>
                    <a:ext cx="900113"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4" name="Group 123">
                <a:extLst>
                  <a:ext uri="{FF2B5EF4-FFF2-40B4-BE49-F238E27FC236}">
                    <a16:creationId xmlns:a16="http://schemas.microsoft.com/office/drawing/2014/main" id="{E68E282F-4DCE-DD64-A2B5-10C2BA75539C}"/>
                  </a:ext>
                </a:extLst>
              </p:cNvPr>
              <p:cNvGrpSpPr/>
              <p:nvPr/>
            </p:nvGrpSpPr>
            <p:grpSpPr>
              <a:xfrm>
                <a:off x="9238781" y="1808747"/>
                <a:ext cx="1946566" cy="1583686"/>
                <a:chOff x="9238781" y="1808747"/>
                <a:chExt cx="1946566" cy="1583686"/>
              </a:xfrm>
            </p:grpSpPr>
            <p:cxnSp>
              <p:nvCxnSpPr>
                <p:cNvPr id="131" name="Straight Arrow Connector 130">
                  <a:extLst>
                    <a:ext uri="{FF2B5EF4-FFF2-40B4-BE49-F238E27FC236}">
                      <a16:creationId xmlns:a16="http://schemas.microsoft.com/office/drawing/2014/main" id="{0D163095-D5E1-6ED2-5294-C3EBDDFFA995}"/>
                    </a:ext>
                    <a:ext uri="{C183D7F6-B498-43B3-948B-1728B52AA6E4}">
                      <adec:decorative xmlns:adec="http://schemas.microsoft.com/office/drawing/2017/decorative" val="1"/>
                    </a:ext>
                  </a:extLst>
                </p:cNvPr>
                <p:cNvCxnSpPr>
                  <a:cxnSpLocks/>
                </p:cNvCxnSpPr>
                <p:nvPr/>
              </p:nvCxnSpPr>
              <p:spPr>
                <a:xfrm>
                  <a:off x="9735668" y="2614301"/>
                  <a:ext cx="0" cy="630180"/>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BCE0FF5-9497-4079-B03A-ACF3D533247B}"/>
                    </a:ext>
                  </a:extLst>
                </p:cNvPr>
                <p:cNvSpPr txBox="1"/>
                <p:nvPr/>
              </p:nvSpPr>
              <p:spPr>
                <a:xfrm>
                  <a:off x="9735668" y="3053879"/>
                  <a:ext cx="14496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E61"/>
                      </a:solidFill>
                      <a:effectLst/>
                      <a:uLnTx/>
                      <a:uFillTx/>
                      <a:latin typeface="Calibri" panose="020F0502020204030204" pitchFamily="34" charset="0"/>
                      <a:ea typeface="+mn-ea"/>
                      <a:cs typeface="Calibri" panose="020F0502020204030204" pitchFamily="34" charset="0"/>
                    </a:rPr>
                    <a:t>Treatment</a:t>
                  </a:r>
                </a:p>
              </p:txBody>
            </p:sp>
            <p:grpSp>
              <p:nvGrpSpPr>
                <p:cNvPr id="133" name="Group 132">
                  <a:extLst>
                    <a:ext uri="{FF2B5EF4-FFF2-40B4-BE49-F238E27FC236}">
                      <a16:creationId xmlns:a16="http://schemas.microsoft.com/office/drawing/2014/main" id="{35007078-80DC-3260-FF0A-72350900CFDE}"/>
                    </a:ext>
                  </a:extLst>
                </p:cNvPr>
                <p:cNvGrpSpPr/>
                <p:nvPr/>
              </p:nvGrpSpPr>
              <p:grpSpPr>
                <a:xfrm>
                  <a:off x="9238781" y="1808747"/>
                  <a:ext cx="993775" cy="992188"/>
                  <a:chOff x="6186488" y="4757738"/>
                  <a:chExt cx="993775" cy="992188"/>
                </a:xfrm>
                <a:effectLst>
                  <a:outerShdw blurRad="787400" dist="139700" dir="5400000" sx="89000" sy="89000" algn="t" rotWithShape="0">
                    <a:prstClr val="black">
                      <a:alpha val="40000"/>
                    </a:prstClr>
                  </a:outerShdw>
                </a:effectLst>
              </p:grpSpPr>
              <p:sp>
                <p:nvSpPr>
                  <p:cNvPr id="134" name="Oval 133">
                    <a:extLst>
                      <a:ext uri="{FF2B5EF4-FFF2-40B4-BE49-F238E27FC236}">
                        <a16:creationId xmlns:a16="http://schemas.microsoft.com/office/drawing/2014/main" id="{F11A69F2-C362-1923-B335-DFB0A06173CF}"/>
                      </a:ext>
                      <a:ext uri="{C183D7F6-B498-43B3-948B-1728B52AA6E4}">
                        <adec:decorative xmlns:adec="http://schemas.microsoft.com/office/drawing/2017/decorative" val="1"/>
                      </a:ext>
                    </a:extLst>
                  </p:cNvPr>
                  <p:cNvSpPr>
                    <a:spLocks noChangeArrowheads="1"/>
                  </p:cNvSpPr>
                  <p:nvPr/>
                </p:nvSpPr>
                <p:spPr bwMode="auto">
                  <a:xfrm>
                    <a:off x="6186488" y="4757738"/>
                    <a:ext cx="993775" cy="992188"/>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5" name="Oval 134">
                    <a:extLst>
                      <a:ext uri="{FF2B5EF4-FFF2-40B4-BE49-F238E27FC236}">
                        <a16:creationId xmlns:a16="http://schemas.microsoft.com/office/drawing/2014/main" id="{EAA0077E-F961-D69E-A84B-B7EE38DC63A6}"/>
                      </a:ext>
                      <a:ext uri="{C183D7F6-B498-43B3-948B-1728B52AA6E4}">
                        <adec:decorative xmlns:adec="http://schemas.microsoft.com/office/drawing/2017/decorative" val="1"/>
                      </a:ext>
                    </a:extLst>
                  </p:cNvPr>
                  <p:cNvSpPr>
                    <a:spLocks noChangeArrowheads="1"/>
                  </p:cNvSpPr>
                  <p:nvPr/>
                </p:nvSpPr>
                <p:spPr bwMode="auto">
                  <a:xfrm>
                    <a:off x="6234113" y="4803776"/>
                    <a:ext cx="898525"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5" name="Group 124">
                <a:extLst>
                  <a:ext uri="{FF2B5EF4-FFF2-40B4-BE49-F238E27FC236}">
                    <a16:creationId xmlns:a16="http://schemas.microsoft.com/office/drawing/2014/main" id="{72B3958D-1290-4F0D-FEEA-0444FD71508A}"/>
                  </a:ext>
                </a:extLst>
              </p:cNvPr>
              <p:cNvGrpSpPr/>
              <p:nvPr/>
            </p:nvGrpSpPr>
            <p:grpSpPr>
              <a:xfrm>
                <a:off x="4337940" y="3403154"/>
                <a:ext cx="2551341" cy="2263218"/>
                <a:chOff x="4337940" y="3403154"/>
                <a:chExt cx="2551341" cy="2263218"/>
              </a:xfrm>
            </p:grpSpPr>
            <p:cxnSp>
              <p:nvCxnSpPr>
                <p:cNvPr id="126" name="Straight Arrow Connector 125">
                  <a:extLst>
                    <a:ext uri="{FF2B5EF4-FFF2-40B4-BE49-F238E27FC236}">
                      <a16:creationId xmlns:a16="http://schemas.microsoft.com/office/drawing/2014/main" id="{8AB927F4-F914-3941-9A35-39B897D44A50}"/>
                    </a:ext>
                    <a:ext uri="{C183D7F6-B498-43B3-948B-1728B52AA6E4}">
                      <adec:decorative xmlns:adec="http://schemas.microsoft.com/office/drawing/2017/decorative" val="1"/>
                    </a:ext>
                  </a:extLst>
                </p:cNvPr>
                <p:cNvCxnSpPr>
                  <a:cxnSpLocks/>
                </p:cNvCxnSpPr>
                <p:nvPr/>
              </p:nvCxnSpPr>
              <p:spPr>
                <a:xfrm flipV="1">
                  <a:off x="6390806" y="3572431"/>
                  <a:ext cx="0" cy="1261661"/>
                </a:xfrm>
                <a:prstGeom prst="straightConnector1">
                  <a:avLst/>
                </a:prstGeom>
                <a:ln w="12700">
                  <a:solidFill>
                    <a:srgbClr val="093E61"/>
                  </a:solidFill>
                  <a:tailEnd type="ova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14BAD3DD-CD79-4625-609B-C66773B2D677}"/>
                    </a:ext>
                  </a:extLst>
                </p:cNvPr>
                <p:cNvSpPr txBox="1"/>
                <p:nvPr/>
              </p:nvSpPr>
              <p:spPr>
                <a:xfrm>
                  <a:off x="4337940" y="3403154"/>
                  <a:ext cx="198324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E61"/>
                      </a:solidFill>
                      <a:effectLst/>
                      <a:uLnTx/>
                      <a:uFillTx/>
                      <a:latin typeface="Calibri" panose="020F0502020204030204" pitchFamily="34" charset="0"/>
                      <a:ea typeface="+mn-ea"/>
                      <a:cs typeface="Calibri" panose="020F0502020204030204" pitchFamily="34" charset="0"/>
                    </a:rPr>
                    <a:t>Screening</a:t>
                  </a:r>
                </a:p>
              </p:txBody>
            </p:sp>
            <p:grpSp>
              <p:nvGrpSpPr>
                <p:cNvPr id="128" name="Group 127">
                  <a:extLst>
                    <a:ext uri="{FF2B5EF4-FFF2-40B4-BE49-F238E27FC236}">
                      <a16:creationId xmlns:a16="http://schemas.microsoft.com/office/drawing/2014/main" id="{561618F5-7151-CCAB-3CC4-FBFF3655FB6C}"/>
                    </a:ext>
                  </a:extLst>
                </p:cNvPr>
                <p:cNvGrpSpPr/>
                <p:nvPr/>
              </p:nvGrpSpPr>
              <p:grpSpPr>
                <a:xfrm>
                  <a:off x="5892331" y="4669422"/>
                  <a:ext cx="996950" cy="996950"/>
                  <a:chOff x="2840038" y="1892301"/>
                  <a:chExt cx="996950" cy="996950"/>
                </a:xfrm>
                <a:effectLst>
                  <a:outerShdw blurRad="787400" dist="139700" dir="5400000" sx="89000" sy="89000" algn="t" rotWithShape="0">
                    <a:prstClr val="black">
                      <a:alpha val="40000"/>
                    </a:prstClr>
                  </a:outerShdw>
                </a:effectLst>
              </p:grpSpPr>
              <p:sp>
                <p:nvSpPr>
                  <p:cNvPr id="129" name="Oval 128">
                    <a:extLst>
                      <a:ext uri="{FF2B5EF4-FFF2-40B4-BE49-F238E27FC236}">
                        <a16:creationId xmlns:a16="http://schemas.microsoft.com/office/drawing/2014/main" id="{B77ED3CA-446B-5369-5ACB-0EF31CBC3F1D}"/>
                      </a:ext>
                      <a:ext uri="{C183D7F6-B498-43B3-948B-1728B52AA6E4}">
                        <adec:decorative xmlns:adec="http://schemas.microsoft.com/office/drawing/2017/decorative" val="1"/>
                      </a:ext>
                    </a:extLst>
                  </p:cNvPr>
                  <p:cNvSpPr>
                    <a:spLocks noChangeArrowheads="1"/>
                  </p:cNvSpPr>
                  <p:nvPr/>
                </p:nvSpPr>
                <p:spPr bwMode="auto">
                  <a:xfrm>
                    <a:off x="2840038" y="1892301"/>
                    <a:ext cx="996950" cy="996950"/>
                  </a:xfrm>
                  <a:prstGeom prst="ellipse">
                    <a:avLst/>
                  </a:prstGeom>
                  <a:solidFill>
                    <a:srgbClr val="EEF3F7"/>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0" name="Oval 129">
                    <a:extLst>
                      <a:ext uri="{FF2B5EF4-FFF2-40B4-BE49-F238E27FC236}">
                        <a16:creationId xmlns:a16="http://schemas.microsoft.com/office/drawing/2014/main" id="{3937FEBE-2F7A-7D0D-5FF4-71ADE7D8D096}"/>
                      </a:ext>
                      <a:ext uri="{C183D7F6-B498-43B3-948B-1728B52AA6E4}">
                        <adec:decorative xmlns:adec="http://schemas.microsoft.com/office/drawing/2017/decorative" val="1"/>
                      </a:ext>
                    </a:extLst>
                  </p:cNvPr>
                  <p:cNvSpPr>
                    <a:spLocks noChangeArrowheads="1"/>
                  </p:cNvSpPr>
                  <p:nvPr/>
                </p:nvSpPr>
                <p:spPr bwMode="auto">
                  <a:xfrm>
                    <a:off x="2887663" y="1938338"/>
                    <a:ext cx="898525" cy="900113"/>
                  </a:xfrm>
                  <a:prstGeom prst="ellipse">
                    <a:avLst/>
                  </a:prstGeom>
                  <a:gradFill>
                    <a:gsLst>
                      <a:gs pos="0">
                        <a:schemeClr val="bg1"/>
                      </a:gs>
                      <a:gs pos="85000">
                        <a:srgbClr val="EEF3F7"/>
                      </a:gs>
                    </a:gsLst>
                    <a:path path="circle">
                      <a:fillToRect l="100000" t="100000"/>
                    </a:path>
                  </a:gradFill>
                  <a:ln w="9525">
                    <a:no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grpSp>
      <p:pic>
        <p:nvPicPr>
          <p:cNvPr id="154" name="Graphic 153">
            <a:extLst>
              <a:ext uri="{FF2B5EF4-FFF2-40B4-BE49-F238E27FC236}">
                <a16:creationId xmlns:a16="http://schemas.microsoft.com/office/drawing/2014/main" id="{8307C443-7206-598E-8C75-B2C95C83649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2397" y="5163644"/>
            <a:ext cx="623908" cy="623908"/>
          </a:xfrm>
          <a:prstGeom prst="rect">
            <a:avLst/>
          </a:prstGeom>
        </p:spPr>
      </p:pic>
      <p:pic>
        <p:nvPicPr>
          <p:cNvPr id="155" name="Graphic 154">
            <a:extLst>
              <a:ext uri="{FF2B5EF4-FFF2-40B4-BE49-F238E27FC236}">
                <a16:creationId xmlns:a16="http://schemas.microsoft.com/office/drawing/2014/main" id="{7BDB33A8-2C9D-51DB-9421-93813CD4277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0638" y="4124605"/>
            <a:ext cx="764161" cy="764161"/>
          </a:xfrm>
          <a:prstGeom prst="rect">
            <a:avLst/>
          </a:prstGeom>
        </p:spPr>
      </p:pic>
      <p:pic>
        <p:nvPicPr>
          <p:cNvPr id="156" name="Graphic 155">
            <a:extLst>
              <a:ext uri="{FF2B5EF4-FFF2-40B4-BE49-F238E27FC236}">
                <a16:creationId xmlns:a16="http://schemas.microsoft.com/office/drawing/2014/main" id="{DA6BB28A-2E67-9D67-B4EC-EF2622407E7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70619" y="3132860"/>
            <a:ext cx="724185" cy="724185"/>
          </a:xfrm>
          <a:prstGeom prst="rect">
            <a:avLst/>
          </a:prstGeom>
        </p:spPr>
      </p:pic>
      <p:pic>
        <p:nvPicPr>
          <p:cNvPr id="157" name="Graphic 156">
            <a:extLst>
              <a:ext uri="{FF2B5EF4-FFF2-40B4-BE49-F238E27FC236}">
                <a16:creationId xmlns:a16="http://schemas.microsoft.com/office/drawing/2014/main" id="{A74FBF51-1139-8335-20F9-01512A72137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22637" y="2268169"/>
            <a:ext cx="693126" cy="693126"/>
          </a:xfrm>
          <a:prstGeom prst="rect">
            <a:avLst/>
          </a:prstGeom>
        </p:spPr>
      </p:pic>
      <p:sp>
        <p:nvSpPr>
          <p:cNvPr id="18" name="Content Placeholder 17">
            <a:extLst>
              <a:ext uri="{FF2B5EF4-FFF2-40B4-BE49-F238E27FC236}">
                <a16:creationId xmlns:a16="http://schemas.microsoft.com/office/drawing/2014/main" id="{A7E914C6-163C-BF8E-6BBE-1F8BA91A4F04}"/>
              </a:ext>
            </a:extLst>
          </p:cNvPr>
          <p:cNvSpPr>
            <a:spLocks noGrp="1"/>
          </p:cNvSpPr>
          <p:nvPr>
            <p:ph sz="quarter" idx="24"/>
          </p:nvPr>
        </p:nvSpPr>
        <p:spPr>
          <a:xfrm>
            <a:off x="8216902" y="4847120"/>
            <a:ext cx="3812596" cy="1728145"/>
          </a:xfrm>
          <a:gradFill>
            <a:gsLst>
              <a:gs pos="16000">
                <a:srgbClr val="116889"/>
              </a:gs>
              <a:gs pos="0">
                <a:schemeClr val="accent2"/>
              </a:gs>
              <a:gs pos="100000">
                <a:schemeClr val="tx2"/>
              </a:gs>
            </a:gsLst>
            <a:lin ang="13500000" scaled="0"/>
          </a:gradFill>
        </p:spPr>
        <p:txBody>
          <a:body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prstClr val="white">
                    <a:lumMod val="95000"/>
                  </a:prstClr>
                </a:solidFill>
                <a:effectLst/>
                <a:uLnTx/>
                <a:uFillTx/>
                <a:latin typeface="Calibri" panose="020F0502020204030204" pitchFamily="34" charset="0"/>
                <a:ea typeface="+mn-ea"/>
                <a:cs typeface="Calibri" panose="020F0502020204030204" pitchFamily="34" charset="0"/>
              </a:rPr>
              <a:t>How severe is the substance use disorder? </a:t>
            </a:r>
            <a:r>
              <a:rPr kumimoji="0" lang="en-US" sz="1600" b="1" i="1" u="none" strike="noStrike" kern="1200" cap="none" spc="0" normalizeH="0" baseline="0" noProof="0">
                <a:ln>
                  <a:noFill/>
                </a:ln>
                <a:solidFill>
                  <a:srgbClr val="1C8EAE">
                    <a:lumMod val="20000"/>
                    <a:lumOff val="80000"/>
                  </a:srgbClr>
                </a:solidFill>
                <a:effectLst/>
                <a:uLnTx/>
                <a:uFillTx/>
                <a:latin typeface="Calibri" panose="020F0502020204030204" pitchFamily="34" charset="0"/>
                <a:ea typeface="+mn-ea"/>
                <a:cs typeface="Calibri" panose="020F0502020204030204" pitchFamily="34" charset="0"/>
              </a:rPr>
              <a:t>DSM V Criteria</a:t>
            </a: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prstClr val="white">
                  <a:lumMod val="9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prstClr val="white">
                    <a:lumMod val="95000"/>
                  </a:prstClr>
                </a:solidFill>
                <a:effectLst/>
                <a:uLnTx/>
                <a:uFillTx/>
                <a:latin typeface="Calibri" panose="020F0502020204030204" pitchFamily="34" charset="0"/>
                <a:ea typeface="+mn-ea"/>
                <a:cs typeface="Calibri" panose="020F0502020204030204" pitchFamily="34" charset="0"/>
              </a:rPr>
              <a:t>Does level of treatment match the identified need?   </a:t>
            </a:r>
            <a:r>
              <a:rPr kumimoji="0" lang="en-US" sz="1600" b="1" i="1" u="none" strike="noStrike" kern="1200" cap="none" spc="0" normalizeH="0" baseline="0" noProof="0">
                <a:ln>
                  <a:noFill/>
                </a:ln>
                <a:solidFill>
                  <a:srgbClr val="1C8EAE">
                    <a:lumMod val="20000"/>
                    <a:lumOff val="80000"/>
                  </a:srgbClr>
                </a:solidFill>
                <a:effectLst/>
                <a:uLnTx/>
                <a:uFillTx/>
                <a:latin typeface="Calibri" panose="020F0502020204030204" pitchFamily="34" charset="0"/>
                <a:ea typeface="+mn-ea"/>
                <a:cs typeface="Calibri" panose="020F0502020204030204" pitchFamily="34" charset="0"/>
              </a:rPr>
              <a:t>ASAM Continuum of Care</a:t>
            </a:r>
          </a:p>
          <a:p>
            <a:endParaRPr lang="en-US"/>
          </a:p>
        </p:txBody>
      </p:sp>
      <p:sp>
        <p:nvSpPr>
          <p:cNvPr id="158" name="Footer Placeholder 157">
            <a:extLst>
              <a:ext uri="{FF2B5EF4-FFF2-40B4-BE49-F238E27FC236}">
                <a16:creationId xmlns:a16="http://schemas.microsoft.com/office/drawing/2014/main" id="{51A0C3C7-56BC-05B1-706D-CBFCFC20D811}"/>
              </a:ext>
            </a:extLst>
          </p:cNvPr>
          <p:cNvSpPr>
            <a:spLocks noGrp="1"/>
          </p:cNvSpPr>
          <p:nvPr>
            <p:ph type="ftr" sz="quarter" idx="25"/>
          </p:nvPr>
        </p:nvSpPr>
        <p:spPr>
          <a:xfrm>
            <a:off x="281398" y="6486525"/>
            <a:ext cx="4114800" cy="365125"/>
          </a:xfrm>
        </p:spPr>
        <p:txBody>
          <a:bodyPr/>
          <a:lstStyle/>
          <a:p>
            <a:pPr algn="l"/>
            <a:r>
              <a:rPr lang="en-US" sz="1200">
                <a:latin typeface="Arial"/>
                <a:cs typeface="Times New Roman"/>
              </a:rPr>
              <a:t>(Addiction Policy Forum, 2022)</a:t>
            </a:r>
          </a:p>
        </p:txBody>
      </p:sp>
    </p:spTree>
    <p:extLst>
      <p:ext uri="{BB962C8B-B14F-4D97-AF65-F5344CB8AC3E}">
        <p14:creationId xmlns:p14="http://schemas.microsoft.com/office/powerpoint/2010/main" val="271380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0">
            <a:extLst>
              <a:ext uri="{FF2B5EF4-FFF2-40B4-BE49-F238E27FC236}">
                <a16:creationId xmlns:a16="http://schemas.microsoft.com/office/drawing/2014/main" id="{76D6820A-5F0A-5F39-5FCF-D6CAA086762A}"/>
              </a:ext>
              <a:ext uri="{C183D7F6-B498-43B3-948B-1728B52AA6E4}">
                <adec:decorative xmlns:adec="http://schemas.microsoft.com/office/drawing/2017/decorative" val="1"/>
              </a:ext>
            </a:extLst>
          </p:cNvPr>
          <p:cNvSpPr/>
          <p:nvPr/>
        </p:nvSpPr>
        <p:spPr>
          <a:xfrm>
            <a:off x="5017837" y="2185992"/>
            <a:ext cx="2107199" cy="2913648"/>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7587877-7810-DAE9-B7B5-D4A36B2E01FD}"/>
              </a:ext>
            </a:extLst>
          </p:cNvPr>
          <p:cNvSpPr>
            <a:spLocks noGrp="1"/>
          </p:cNvSpPr>
          <p:nvPr>
            <p:ph type="title"/>
          </p:nvPr>
        </p:nvSpPr>
        <p:spPr>
          <a:xfrm>
            <a:off x="0" y="-4597"/>
            <a:ext cx="12192000" cy="1044664"/>
          </a:xfrm>
        </p:spPr>
        <p:txBody>
          <a:bodyPr anchor="ctr">
            <a:normAutofit/>
          </a:bodyPr>
          <a:lstStyle/>
          <a:p>
            <a:r>
              <a:rPr lang="en-US" dirty="0"/>
              <a:t>Substance Use Continuum of Care</a:t>
            </a:r>
          </a:p>
        </p:txBody>
      </p:sp>
      <p:sp>
        <p:nvSpPr>
          <p:cNvPr id="9" name="Rounded Rectangle 8">
            <a:extLst>
              <a:ext uri="{FF2B5EF4-FFF2-40B4-BE49-F238E27FC236}">
                <a16:creationId xmlns:a16="http://schemas.microsoft.com/office/drawing/2014/main" id="{7F74E31F-B11E-8497-C1CF-E8F71DD7FD5E}"/>
              </a:ext>
              <a:ext uri="{C183D7F6-B498-43B3-948B-1728B52AA6E4}">
                <adec:decorative xmlns:adec="http://schemas.microsoft.com/office/drawing/2017/decorative" val="1"/>
              </a:ext>
            </a:extLst>
          </p:cNvPr>
          <p:cNvSpPr/>
          <p:nvPr/>
        </p:nvSpPr>
        <p:spPr>
          <a:xfrm>
            <a:off x="486607" y="2185994"/>
            <a:ext cx="2107200" cy="2913649"/>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ounded Rectangle 10">
            <a:extLst>
              <a:ext uri="{FF2B5EF4-FFF2-40B4-BE49-F238E27FC236}">
                <a16:creationId xmlns:a16="http://schemas.microsoft.com/office/drawing/2014/main" id="{3B0C8467-7CFF-D9CA-F185-ED2BB523AA51}"/>
              </a:ext>
              <a:ext uri="{C183D7F6-B498-43B3-948B-1728B52AA6E4}">
                <adec:decorative xmlns:adec="http://schemas.microsoft.com/office/drawing/2017/decorative" val="1"/>
              </a:ext>
            </a:extLst>
          </p:cNvPr>
          <p:cNvSpPr/>
          <p:nvPr/>
        </p:nvSpPr>
        <p:spPr>
          <a:xfrm>
            <a:off x="2743402" y="2185993"/>
            <a:ext cx="2107199" cy="2913648"/>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ounded Rectangle 14">
            <a:extLst>
              <a:ext uri="{FF2B5EF4-FFF2-40B4-BE49-F238E27FC236}">
                <a16:creationId xmlns:a16="http://schemas.microsoft.com/office/drawing/2014/main" id="{B10B51A0-2797-B072-EA2B-01B2BD096E78}"/>
              </a:ext>
              <a:ext uri="{C183D7F6-B498-43B3-948B-1728B52AA6E4}">
                <adec:decorative xmlns:adec="http://schemas.microsoft.com/office/drawing/2017/decorative" val="1"/>
              </a:ext>
            </a:extLst>
          </p:cNvPr>
          <p:cNvSpPr/>
          <p:nvPr/>
        </p:nvSpPr>
        <p:spPr>
          <a:xfrm>
            <a:off x="7274631" y="2185991"/>
            <a:ext cx="2107198" cy="2913651"/>
          </a:xfrm>
          <a:prstGeom prst="rect">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ounded Rectangle 16">
            <a:extLst>
              <a:ext uri="{FF2B5EF4-FFF2-40B4-BE49-F238E27FC236}">
                <a16:creationId xmlns:a16="http://schemas.microsoft.com/office/drawing/2014/main" id="{6CC73F58-6FD0-F4E2-4D1F-878B5FB0F6E8}"/>
              </a:ext>
              <a:ext uri="{C183D7F6-B498-43B3-948B-1728B52AA6E4}">
                <adec:decorative xmlns:adec="http://schemas.microsoft.com/office/drawing/2017/decorative" val="1"/>
              </a:ext>
            </a:extLst>
          </p:cNvPr>
          <p:cNvSpPr/>
          <p:nvPr/>
        </p:nvSpPr>
        <p:spPr>
          <a:xfrm>
            <a:off x="9545369" y="2185988"/>
            <a:ext cx="2107197" cy="2913651"/>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6A108DF9-2D1A-76D0-629E-08E6F5CC7A3C}"/>
              </a:ext>
            </a:extLst>
          </p:cNvPr>
          <p:cNvSpPr>
            <a:spLocks noGrp="1"/>
          </p:cNvSpPr>
          <p:nvPr>
            <p:ph idx="1"/>
          </p:nvPr>
        </p:nvSpPr>
        <p:spPr>
          <a:xfrm>
            <a:off x="477818" y="3186557"/>
            <a:ext cx="2159048"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r>
              <a:rPr lang="en-US" sz="2200" kern="1200"/>
              <a:t>Enhancing Health</a:t>
            </a:r>
          </a:p>
        </p:txBody>
      </p:sp>
      <p:sp>
        <p:nvSpPr>
          <p:cNvPr id="6" name="Content Placeholder 5">
            <a:extLst>
              <a:ext uri="{FF2B5EF4-FFF2-40B4-BE49-F238E27FC236}">
                <a16:creationId xmlns:a16="http://schemas.microsoft.com/office/drawing/2014/main" id="{040DADB2-7692-76C7-AEAA-5C598D032707}"/>
              </a:ext>
            </a:extLst>
          </p:cNvPr>
          <p:cNvSpPr>
            <a:spLocks noGrp="1"/>
          </p:cNvSpPr>
          <p:nvPr>
            <p:ph sz="quarter" idx="11"/>
          </p:nvPr>
        </p:nvSpPr>
        <p:spPr>
          <a:xfrm>
            <a:off x="2636865" y="3186561"/>
            <a:ext cx="2297085"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a:t>Primary Prevention</a:t>
            </a:r>
          </a:p>
        </p:txBody>
      </p:sp>
      <p:sp>
        <p:nvSpPr>
          <p:cNvPr id="7" name="Content Placeholder 6">
            <a:extLst>
              <a:ext uri="{FF2B5EF4-FFF2-40B4-BE49-F238E27FC236}">
                <a16:creationId xmlns:a16="http://schemas.microsoft.com/office/drawing/2014/main" id="{F419D119-53DD-F229-EEEF-AADE01F1088A}"/>
              </a:ext>
            </a:extLst>
          </p:cNvPr>
          <p:cNvSpPr>
            <a:spLocks noGrp="1"/>
          </p:cNvSpPr>
          <p:nvPr>
            <p:ph sz="quarter" idx="12"/>
          </p:nvPr>
        </p:nvSpPr>
        <p:spPr>
          <a:xfrm>
            <a:off x="4917370" y="3186561"/>
            <a:ext cx="2291553"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dirty="0"/>
              <a:t>Early Intervention</a:t>
            </a:r>
          </a:p>
        </p:txBody>
      </p:sp>
      <p:sp>
        <p:nvSpPr>
          <p:cNvPr id="19" name="Content Placeholder 18">
            <a:extLst>
              <a:ext uri="{FF2B5EF4-FFF2-40B4-BE49-F238E27FC236}">
                <a16:creationId xmlns:a16="http://schemas.microsoft.com/office/drawing/2014/main" id="{FF6CE773-DEA8-D876-AE9F-6079B08292E8}"/>
              </a:ext>
            </a:extLst>
          </p:cNvPr>
          <p:cNvSpPr>
            <a:spLocks noGrp="1"/>
          </p:cNvSpPr>
          <p:nvPr>
            <p:ph sz="quarter" idx="13"/>
          </p:nvPr>
        </p:nvSpPr>
        <p:spPr>
          <a:xfrm>
            <a:off x="7208923" y="3186557"/>
            <a:ext cx="2291553"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dirty="0"/>
              <a:t>Treatment</a:t>
            </a:r>
          </a:p>
        </p:txBody>
      </p:sp>
      <p:sp>
        <p:nvSpPr>
          <p:cNvPr id="20" name="Content Placeholder 19">
            <a:extLst>
              <a:ext uri="{FF2B5EF4-FFF2-40B4-BE49-F238E27FC236}">
                <a16:creationId xmlns:a16="http://schemas.microsoft.com/office/drawing/2014/main" id="{BCE37B95-C51F-301D-5540-895832E6E86E}"/>
              </a:ext>
            </a:extLst>
          </p:cNvPr>
          <p:cNvSpPr>
            <a:spLocks noGrp="1"/>
          </p:cNvSpPr>
          <p:nvPr>
            <p:ph sz="quarter" idx="14"/>
          </p:nvPr>
        </p:nvSpPr>
        <p:spPr>
          <a:xfrm>
            <a:off x="9500477" y="3186557"/>
            <a:ext cx="2152090" cy="845820"/>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prst="angle"/>
          </a:sp3d>
        </p:spPr>
        <p:txBody>
          <a:bodyPr/>
          <a:lstStyle/>
          <a:p>
            <a:pPr marL="0" indent="0" algn="ctr">
              <a:buNone/>
            </a:pPr>
            <a:r>
              <a:rPr lang="en-US" sz="2200" kern="1200"/>
              <a:t>Recovery Support </a:t>
            </a:r>
          </a:p>
        </p:txBody>
      </p:sp>
      <p:sp>
        <p:nvSpPr>
          <p:cNvPr id="2" name="Footer Placeholder 1">
            <a:extLst>
              <a:ext uri="{FF2B5EF4-FFF2-40B4-BE49-F238E27FC236}">
                <a16:creationId xmlns:a16="http://schemas.microsoft.com/office/drawing/2014/main" id="{D778BA5B-20D1-691B-32F4-D6A43547B5DE}"/>
              </a:ext>
            </a:extLst>
          </p:cNvPr>
          <p:cNvSpPr>
            <a:spLocks noGrp="1"/>
          </p:cNvSpPr>
          <p:nvPr>
            <p:ph type="ftr" sz="quarter" idx="25"/>
          </p:nvPr>
        </p:nvSpPr>
        <p:spPr>
          <a:xfrm>
            <a:off x="6549095" y="6477152"/>
            <a:ext cx="51034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mn-cs"/>
              </a:rPr>
              <a:t>(United States Department of Health and Human Services, 2018)</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062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5" name="Picture 4" descr="Children’s Bureau logo">
            <a:extLst>
              <a:ext uri="{FF2B5EF4-FFF2-40B4-BE49-F238E27FC236}">
                <a16:creationId xmlns:a16="http://schemas.microsoft.com/office/drawing/2014/main" id="{7ABD52B7-D988-CA72-AD67-851059AD69A0}"/>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6" name="Picture 5" descr="ACF logo">
            <a:extLst>
              <a:ext uri="{FF2B5EF4-FFF2-40B4-BE49-F238E27FC236}">
                <a16:creationId xmlns:a16="http://schemas.microsoft.com/office/drawing/2014/main" id="{7408A58E-5D53-DD24-54C8-E8DED7C830B9}"/>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8" name="Picture 7" descr="SAMHSA logo">
            <a:extLst>
              <a:ext uri="{FF2B5EF4-FFF2-40B4-BE49-F238E27FC236}">
                <a16:creationId xmlns:a16="http://schemas.microsoft.com/office/drawing/2014/main" id="{AE688D82-92F3-DCE5-C384-13F56CC528F5}"/>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7" name="Picture 6" descr="National Center on Substance Abuse and Child Welfare logo">
            <a:extLst>
              <a:ext uri="{FF2B5EF4-FFF2-40B4-BE49-F238E27FC236}">
                <a16:creationId xmlns:a16="http://schemas.microsoft.com/office/drawing/2014/main" id="{5D90C79D-3015-1B18-AEF2-926BA9A36DE4}"/>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E8CE-9140-7547-4345-BD14E7495F16}"/>
              </a:ext>
            </a:extLst>
          </p:cNvPr>
          <p:cNvSpPr>
            <a:spLocks noGrp="1"/>
          </p:cNvSpPr>
          <p:nvPr>
            <p:ph type="title"/>
          </p:nvPr>
        </p:nvSpPr>
        <p:spPr>
          <a:xfrm>
            <a:off x="838101" y="806919"/>
            <a:ext cx="10324695" cy="1554480"/>
          </a:xfrm>
        </p:spPr>
        <p:txBody>
          <a:bodyPr anchor="ctr">
            <a:normAutofit/>
          </a:bodyPr>
          <a:lstStyle/>
          <a:p>
            <a:r>
              <a:rPr lang="en-US" dirty="0"/>
              <a:t>Screening, Brief Intervention, and </a:t>
            </a:r>
            <a:br>
              <a:rPr lang="en-US" dirty="0"/>
            </a:br>
            <a:r>
              <a:rPr lang="en-US" dirty="0"/>
              <a:t>Referral to Treatment (SBIRT)</a:t>
            </a:r>
          </a:p>
        </p:txBody>
      </p:sp>
      <p:sp>
        <p:nvSpPr>
          <p:cNvPr id="3" name="Content Placeholder 2">
            <a:extLst>
              <a:ext uri="{FF2B5EF4-FFF2-40B4-BE49-F238E27FC236}">
                <a16:creationId xmlns:a16="http://schemas.microsoft.com/office/drawing/2014/main" id="{1F18CF52-8147-EF44-8742-8D7217AB36C4}"/>
              </a:ext>
            </a:extLst>
          </p:cNvPr>
          <p:cNvSpPr>
            <a:spLocks noGrp="1"/>
          </p:cNvSpPr>
          <p:nvPr>
            <p:ph idx="1"/>
          </p:nvPr>
        </p:nvSpPr>
        <p:spPr>
          <a:xfrm>
            <a:off x="838200" y="2265280"/>
            <a:ext cx="10515699" cy="3448630"/>
          </a:xfrm>
        </p:spPr>
        <p:txBody>
          <a:bodyPr anchor="ctr">
            <a:normAutofit/>
          </a:bodyPr>
          <a:lstStyle/>
          <a:p>
            <a:r>
              <a:rPr lang="en-US" dirty="0"/>
              <a:t>Three Components of SBIRT:</a:t>
            </a:r>
          </a:p>
          <a:p>
            <a:pPr marL="342900" indent="-342900">
              <a:buFont typeface="Arial" panose="020B0604020202020204" pitchFamily="34" charset="0"/>
              <a:buChar char="•"/>
            </a:pPr>
            <a:r>
              <a:rPr lang="en-US" dirty="0"/>
              <a:t>Screening</a:t>
            </a:r>
          </a:p>
          <a:p>
            <a:pPr marL="342900" indent="-342900">
              <a:buFont typeface="Arial" panose="020B0604020202020204" pitchFamily="34" charset="0"/>
              <a:buChar char="•"/>
            </a:pPr>
            <a:r>
              <a:rPr lang="en-US" dirty="0"/>
              <a:t>Brief Intervention</a:t>
            </a:r>
          </a:p>
          <a:p>
            <a:pPr marL="342900" indent="-342900">
              <a:buFont typeface="Arial" panose="020B0604020202020204" pitchFamily="34" charset="0"/>
              <a:buChar char="•"/>
            </a:pPr>
            <a:r>
              <a:rPr lang="en-US" dirty="0"/>
              <a:t>Referral to Treatment </a:t>
            </a:r>
          </a:p>
        </p:txBody>
      </p:sp>
      <p:sp>
        <p:nvSpPr>
          <p:cNvPr id="5" name="Footer Placeholder 4">
            <a:extLst>
              <a:ext uri="{FF2B5EF4-FFF2-40B4-BE49-F238E27FC236}">
                <a16:creationId xmlns:a16="http://schemas.microsoft.com/office/drawing/2014/main" id="{4E1021B3-76E7-1405-057B-BB236814D920}"/>
              </a:ext>
            </a:extLst>
          </p:cNvPr>
          <p:cNvSpPr>
            <a:spLocks noGrp="1"/>
          </p:cNvSpPr>
          <p:nvPr>
            <p:ph type="ftr" sz="quarter" idx="10"/>
          </p:nvPr>
        </p:nvSpPr>
        <p:spPr>
          <a:xfrm>
            <a:off x="6856476" y="6486525"/>
            <a:ext cx="4991100" cy="371475"/>
          </a:xfrm>
        </p:spPr>
        <p:txBody>
          <a:bodyPr/>
          <a:lstStyle/>
          <a:p>
            <a:r>
              <a:rPr lang="en-US">
                <a:cs typeface="Arial"/>
              </a:rPr>
              <a:t>(Substance Abuse and Mental Health Services Administration, 2022) </a:t>
            </a:r>
          </a:p>
        </p:txBody>
      </p:sp>
    </p:spTree>
    <p:extLst>
      <p:ext uri="{BB962C8B-B14F-4D97-AF65-F5344CB8AC3E}">
        <p14:creationId xmlns:p14="http://schemas.microsoft.com/office/powerpoint/2010/main" val="2828720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643A-C3D4-4E5C-8CAD-27AC5BD0EECF}"/>
              </a:ext>
            </a:extLst>
          </p:cNvPr>
          <p:cNvSpPr>
            <a:spLocks noGrp="1"/>
          </p:cNvSpPr>
          <p:nvPr>
            <p:ph type="title"/>
          </p:nvPr>
        </p:nvSpPr>
        <p:spPr/>
        <p:txBody>
          <a:bodyPr vert="horz" lIns="91440" tIns="45720" rIns="91440" bIns="45720" rtlCol="0" anchor="ctr" anchorCtr="0">
            <a:normAutofit/>
          </a:bodyPr>
          <a:lstStyle/>
          <a:p>
            <a:r>
              <a:rPr lang="en-US" dirty="0">
                <a:latin typeface="+mj-lt"/>
              </a:rPr>
              <a:t>Screening &amp; Referrals in Child Welfare Settings</a:t>
            </a:r>
          </a:p>
        </p:txBody>
      </p:sp>
      <p:pic>
        <p:nvPicPr>
          <p:cNvPr id="9" name="Graphic 8">
            <a:extLst>
              <a:ext uri="{FF2B5EF4-FFF2-40B4-BE49-F238E27FC236}">
                <a16:creationId xmlns:a16="http://schemas.microsoft.com/office/drawing/2014/main" id="{D56ECD85-2F58-E218-281E-6D754DFA1B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5081" y="1804462"/>
            <a:ext cx="3383280" cy="3383280"/>
          </a:xfrm>
          <a:prstGeom prst="rect">
            <a:avLst/>
          </a:prstGeom>
        </p:spPr>
      </p:pic>
      <p:pic>
        <p:nvPicPr>
          <p:cNvPr id="11" name="Graphic 10">
            <a:extLst>
              <a:ext uri="{FF2B5EF4-FFF2-40B4-BE49-F238E27FC236}">
                <a16:creationId xmlns:a16="http://schemas.microsoft.com/office/drawing/2014/main" id="{4598A11A-351C-E3CB-6A7B-63B104CB08B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57" y="1804462"/>
            <a:ext cx="3383280" cy="3383280"/>
          </a:xfrm>
          <a:prstGeom prst="rect">
            <a:avLst/>
          </a:prstGeom>
        </p:spPr>
      </p:pic>
    </p:spTree>
    <p:extLst>
      <p:ext uri="{BB962C8B-B14F-4D97-AF65-F5344CB8AC3E}">
        <p14:creationId xmlns:p14="http://schemas.microsoft.com/office/powerpoint/2010/main" val="1844514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89C6B7-A81F-C9E9-E18D-962EC800E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E46C1-A818-0FDE-D864-7559B8AC10BF}"/>
              </a:ext>
            </a:extLst>
          </p:cNvPr>
          <p:cNvSpPr>
            <a:spLocks noGrp="1"/>
          </p:cNvSpPr>
          <p:nvPr>
            <p:ph type="title"/>
          </p:nvPr>
        </p:nvSpPr>
        <p:spPr>
          <a:xfrm>
            <a:off x="0" y="0"/>
            <a:ext cx="4708661" cy="6858000"/>
          </a:xfrm>
          <a:gradFill flip="none" rotWithShape="1">
            <a:gsLst>
              <a:gs pos="44000">
                <a:srgbClr val="187C98">
                  <a:lumMod val="99000"/>
                </a:srgbClr>
              </a:gs>
              <a:gs pos="0">
                <a:schemeClr val="accent2">
                  <a:lumMod val="95000"/>
                  <a:lumOff val="5000"/>
                </a:schemeClr>
              </a:gs>
              <a:gs pos="100000">
                <a:schemeClr val="accent2">
                  <a:lumMod val="60000"/>
                </a:schemeClr>
              </a:gs>
            </a:gsLst>
            <a:lin ang="15000000" scaled="0"/>
            <a:tileRect/>
          </a:gradFill>
        </p:spPr>
        <p:txBody>
          <a:bodyPr/>
          <a:lstStyle/>
          <a:p>
            <a:pPr algn="ctr"/>
            <a:r>
              <a:rPr lang="en-US" dirty="0"/>
              <a:t>Substance Use Screening Tools</a:t>
            </a:r>
          </a:p>
        </p:txBody>
      </p:sp>
      <p:sp>
        <p:nvSpPr>
          <p:cNvPr id="21" name="Freeform 20">
            <a:extLst>
              <a:ext uri="{FF2B5EF4-FFF2-40B4-BE49-F238E27FC236}">
                <a16:creationId xmlns:a16="http://schemas.microsoft.com/office/drawing/2014/main" id="{CD6C3ECF-A254-BC4E-6CCE-38B2583C48ED}"/>
              </a:ext>
              <a:ext uri="{C183D7F6-B498-43B3-948B-1728B52AA6E4}">
                <adec:decorative xmlns:adec="http://schemas.microsoft.com/office/drawing/2017/decorative" val="1"/>
              </a:ext>
            </a:extLst>
          </p:cNvPr>
          <p:cNvSpPr/>
          <p:nvPr/>
        </p:nvSpPr>
        <p:spPr>
          <a:xfrm>
            <a:off x="6842958" y="1046984"/>
            <a:ext cx="4281208" cy="1114156"/>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1"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11" name="Content Placeholder 10">
            <a:extLst>
              <a:ext uri="{FF2B5EF4-FFF2-40B4-BE49-F238E27FC236}">
                <a16:creationId xmlns:a16="http://schemas.microsoft.com/office/drawing/2014/main" id="{10305A16-5BF4-2472-895F-E59C0A524754}"/>
              </a:ext>
            </a:extLst>
          </p:cNvPr>
          <p:cNvSpPr>
            <a:spLocks noGrp="1"/>
          </p:cNvSpPr>
          <p:nvPr>
            <p:ph sz="quarter" idx="10"/>
          </p:nvPr>
        </p:nvSpPr>
        <p:spPr>
          <a:xfrm>
            <a:off x="7726245" y="1099763"/>
            <a:ext cx="3333753" cy="1004887"/>
          </a:xfrm>
        </p:spPr>
        <p:txBody>
          <a:bodyPr anchor="ctr" anchorCtr="0"/>
          <a:lstStyle/>
          <a:p>
            <a:pPr marL="0" indent="0">
              <a:buNone/>
            </a:pPr>
            <a:r>
              <a:rPr lang="en-US" sz="4500" dirty="0"/>
              <a:t>CAGE-AID</a:t>
            </a:r>
          </a:p>
        </p:txBody>
      </p:sp>
      <p:pic>
        <p:nvPicPr>
          <p:cNvPr id="28" name="Graphic 27">
            <a:extLst>
              <a:ext uri="{FF2B5EF4-FFF2-40B4-BE49-F238E27FC236}">
                <a16:creationId xmlns:a16="http://schemas.microsoft.com/office/drawing/2014/main" id="{774A8F18-DB65-5040-0B15-2C498793E81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05" y="977712"/>
            <a:ext cx="1114153" cy="1114153"/>
          </a:xfrm>
          <a:prstGeom prst="rect">
            <a:avLst/>
          </a:prstGeom>
        </p:spPr>
      </p:pic>
      <p:sp>
        <p:nvSpPr>
          <p:cNvPr id="23" name="Freeform 22">
            <a:extLst>
              <a:ext uri="{FF2B5EF4-FFF2-40B4-BE49-F238E27FC236}">
                <a16:creationId xmlns:a16="http://schemas.microsoft.com/office/drawing/2014/main" id="{ADF1F34C-5DDF-6BFA-9C8D-D2200598963E}"/>
              </a:ext>
              <a:ext uri="{C183D7F6-B498-43B3-948B-1728B52AA6E4}">
                <adec:decorative xmlns:adec="http://schemas.microsoft.com/office/drawing/2017/decorative" val="1"/>
              </a:ext>
            </a:extLst>
          </p:cNvPr>
          <p:cNvSpPr/>
          <p:nvPr/>
        </p:nvSpPr>
        <p:spPr>
          <a:xfrm>
            <a:off x="6842958" y="2766720"/>
            <a:ext cx="4281208" cy="1114154"/>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0"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12" name="Content Placeholder 11">
            <a:extLst>
              <a:ext uri="{FF2B5EF4-FFF2-40B4-BE49-F238E27FC236}">
                <a16:creationId xmlns:a16="http://schemas.microsoft.com/office/drawing/2014/main" id="{2ADC13C1-7D7B-B095-A231-E0C4D6E46CAE}"/>
              </a:ext>
            </a:extLst>
          </p:cNvPr>
          <p:cNvSpPr>
            <a:spLocks noGrp="1"/>
          </p:cNvSpPr>
          <p:nvPr>
            <p:ph sz="quarter" idx="11"/>
          </p:nvPr>
        </p:nvSpPr>
        <p:spPr>
          <a:xfrm>
            <a:off x="7726245" y="2784198"/>
            <a:ext cx="3119899" cy="1085726"/>
          </a:xfrm>
        </p:spPr>
        <p:txBody>
          <a:bodyPr anchor="ctr" anchorCtr="0"/>
          <a:lstStyle/>
          <a:p>
            <a:pPr marL="0" indent="0">
              <a:buNone/>
            </a:pPr>
            <a:r>
              <a:rPr lang="en-US" sz="4500" dirty="0"/>
              <a:t>GAIN-SS</a:t>
            </a:r>
          </a:p>
        </p:txBody>
      </p:sp>
      <p:pic>
        <p:nvPicPr>
          <p:cNvPr id="29" name="Graphic 28">
            <a:extLst>
              <a:ext uri="{FF2B5EF4-FFF2-40B4-BE49-F238E27FC236}">
                <a16:creationId xmlns:a16="http://schemas.microsoft.com/office/drawing/2014/main" id="{D3AB2193-C314-C2D8-9B47-C15B4473DFD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05" y="2742626"/>
            <a:ext cx="1114153" cy="1114153"/>
          </a:xfrm>
          <a:prstGeom prst="rect">
            <a:avLst/>
          </a:prstGeom>
        </p:spPr>
      </p:pic>
      <p:sp>
        <p:nvSpPr>
          <p:cNvPr id="25" name="Freeform 24">
            <a:extLst>
              <a:ext uri="{FF2B5EF4-FFF2-40B4-BE49-F238E27FC236}">
                <a16:creationId xmlns:a16="http://schemas.microsoft.com/office/drawing/2014/main" id="{5EAC34FB-5DF3-C3A7-51A9-DA0E3EE47712}"/>
              </a:ext>
              <a:ext uri="{C183D7F6-B498-43B3-948B-1728B52AA6E4}">
                <adec:decorative xmlns:adec="http://schemas.microsoft.com/office/drawing/2017/decorative" val="1"/>
              </a:ext>
            </a:extLst>
          </p:cNvPr>
          <p:cNvSpPr/>
          <p:nvPr/>
        </p:nvSpPr>
        <p:spPr>
          <a:xfrm>
            <a:off x="6842958" y="4448081"/>
            <a:ext cx="4281208" cy="1114155"/>
          </a:xfrm>
          <a:custGeom>
            <a:avLst/>
            <a:gdLst>
              <a:gd name="connsiteX0" fmla="*/ 0 w 4281208"/>
              <a:gd name="connsiteY0" fmla="*/ 0 h 1114154"/>
              <a:gd name="connsiteX1" fmla="*/ 3724131 w 4281208"/>
              <a:gd name="connsiteY1" fmla="*/ 0 h 1114154"/>
              <a:gd name="connsiteX2" fmla="*/ 4281208 w 4281208"/>
              <a:gd name="connsiteY2" fmla="*/ 557077 h 1114154"/>
              <a:gd name="connsiteX3" fmla="*/ 3724131 w 4281208"/>
              <a:gd name="connsiteY3" fmla="*/ 1114154 h 1114154"/>
              <a:gd name="connsiteX4" fmla="*/ 0 w 4281208"/>
              <a:gd name="connsiteY4" fmla="*/ 1114154 h 1114154"/>
              <a:gd name="connsiteX5" fmla="*/ 0 w 4281208"/>
              <a:gd name="connsiteY5" fmla="*/ 0 h 111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208" h="1114154">
                <a:moveTo>
                  <a:pt x="4281208" y="1114153"/>
                </a:moveTo>
                <a:lnTo>
                  <a:pt x="557077" y="1114153"/>
                </a:lnTo>
                <a:lnTo>
                  <a:pt x="0" y="557077"/>
                </a:lnTo>
                <a:lnTo>
                  <a:pt x="557077" y="1"/>
                </a:lnTo>
                <a:lnTo>
                  <a:pt x="4281208" y="1"/>
                </a:lnTo>
                <a:lnTo>
                  <a:pt x="4281208" y="1114153"/>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849" tIns="171451" rIns="320040" bIns="171450" numCol="1" spcCol="1270" anchor="ctr" anchorCtr="0">
            <a:noAutofit/>
          </a:bodyPr>
          <a:lstStyle/>
          <a:p>
            <a:pPr marL="0" lvl="0" indent="0" algn="ctr" defTabSz="2000250">
              <a:lnSpc>
                <a:spcPct val="90000"/>
              </a:lnSpc>
              <a:spcBef>
                <a:spcPct val="0"/>
              </a:spcBef>
              <a:spcAft>
                <a:spcPct val="35000"/>
              </a:spcAft>
              <a:buNone/>
            </a:pPr>
            <a:endParaRPr lang="en-US" sz="4500" kern="1200"/>
          </a:p>
        </p:txBody>
      </p:sp>
      <p:sp>
        <p:nvSpPr>
          <p:cNvPr id="13" name="Content Placeholder 12">
            <a:extLst>
              <a:ext uri="{FF2B5EF4-FFF2-40B4-BE49-F238E27FC236}">
                <a16:creationId xmlns:a16="http://schemas.microsoft.com/office/drawing/2014/main" id="{73EFD5A8-0921-3FDC-D167-6FBE404541ED}"/>
              </a:ext>
            </a:extLst>
          </p:cNvPr>
          <p:cNvSpPr>
            <a:spLocks noGrp="1"/>
          </p:cNvSpPr>
          <p:nvPr>
            <p:ph sz="quarter" idx="12"/>
          </p:nvPr>
        </p:nvSpPr>
        <p:spPr>
          <a:xfrm>
            <a:off x="7726245" y="4502714"/>
            <a:ext cx="3119899" cy="1059522"/>
          </a:xfrm>
        </p:spPr>
        <p:txBody>
          <a:bodyPr anchor="ctr" anchorCtr="0"/>
          <a:lstStyle/>
          <a:p>
            <a:pPr marL="0" indent="0">
              <a:buNone/>
            </a:pPr>
            <a:r>
              <a:rPr lang="en-US" sz="4500" dirty="0"/>
              <a:t>UNCOPE</a:t>
            </a:r>
          </a:p>
        </p:txBody>
      </p:sp>
      <p:pic>
        <p:nvPicPr>
          <p:cNvPr id="30" name="Graphic 29">
            <a:extLst>
              <a:ext uri="{FF2B5EF4-FFF2-40B4-BE49-F238E27FC236}">
                <a16:creationId xmlns:a16="http://schemas.microsoft.com/office/drawing/2014/main" id="{D8861769-466F-D775-9463-FE6D44D0E04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05" y="4453124"/>
            <a:ext cx="1114153" cy="1114153"/>
          </a:xfrm>
          <a:prstGeom prst="rect">
            <a:avLst/>
          </a:prstGeom>
        </p:spPr>
      </p:pic>
    </p:spTree>
    <p:extLst>
      <p:ext uri="{BB962C8B-B14F-4D97-AF65-F5344CB8AC3E}">
        <p14:creationId xmlns:p14="http://schemas.microsoft.com/office/powerpoint/2010/main" val="2879408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1104900" y="2103437"/>
            <a:ext cx="9982200" cy="1325563"/>
          </a:xfrm>
        </p:spPr>
        <p:txBody>
          <a:bodyPr vert="horz" lIns="91440" tIns="45720" rIns="91440" bIns="45720" rtlCol="0" anchor="ctr">
            <a:noAutofit/>
          </a:bodyPr>
          <a:lstStyle/>
          <a:p>
            <a:r>
              <a:rPr lang="en-US" sz="4800" dirty="0"/>
              <a:t>Screening for Substance Use in </a:t>
            </a:r>
            <a:br>
              <a:rPr lang="en-US" sz="4800" dirty="0"/>
            </a:br>
            <a:r>
              <a:rPr lang="en-US" sz="4800" dirty="0"/>
              <a:t>Child Welfare Using the UNCOPE</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685798" y="5513832"/>
            <a:ext cx="10731501" cy="649224"/>
          </a:xfrm>
        </p:spPr>
        <p:txBody>
          <a:bodyPr vert="horz" lIns="91440" tIns="45720" rIns="91440" bIns="45720" rtlCol="0" anchor="ctr">
            <a:noAutofit/>
          </a:bodyPr>
          <a:lstStyle/>
          <a:p>
            <a:pPr algn="ctr"/>
            <a:r>
              <a:rPr lang="en-US" sz="2000" dirty="0">
                <a:solidFill>
                  <a:schemeClr val="tx1"/>
                </a:solidFill>
                <a:hlinkClick r:id="rId3"/>
              </a:rPr>
              <a:t>Animated Video by the National Center on Substance Abuse and Child Welfare (NCSACW)</a:t>
            </a:r>
            <a:endParaRPr lang="en-US" sz="2000" kern="1200" dirty="0">
              <a:solidFill>
                <a:schemeClr val="tx1"/>
              </a:solidFill>
              <a:latin typeface="+mn-lt"/>
              <a:ea typeface="+mn-ea"/>
              <a:cs typeface="+mn-cs"/>
            </a:endParaRPr>
          </a:p>
        </p:txBody>
      </p:sp>
    </p:spTree>
    <p:extLst>
      <p:ext uri="{BB962C8B-B14F-4D97-AF65-F5344CB8AC3E}">
        <p14:creationId xmlns:p14="http://schemas.microsoft.com/office/powerpoint/2010/main" val="424086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304BF5-B361-BFBB-75CE-F49F61024E3C}"/>
              </a:ext>
            </a:extLst>
          </p:cNvPr>
          <p:cNvSpPr>
            <a:spLocks noGrp="1"/>
          </p:cNvSpPr>
          <p:nvPr>
            <p:ph type="title"/>
          </p:nvPr>
        </p:nvSpPr>
        <p:spPr>
          <a:xfrm>
            <a:off x="838200" y="3311225"/>
            <a:ext cx="6019800" cy="1325563"/>
          </a:xfrm>
        </p:spPr>
        <p:txBody>
          <a:bodyPr/>
          <a:lstStyle/>
          <a:p>
            <a:r>
              <a:rPr lang="en-US" sz="4000" dirty="0">
                <a:solidFill>
                  <a:srgbClr val="FFFFFF"/>
                </a:solidFill>
              </a:rPr>
              <a:t>Timely Referral for Substance Use Disorder Clinical Assessment</a:t>
            </a:r>
            <a:endParaRPr lang="en-US" sz="4000" dirty="0"/>
          </a:p>
        </p:txBody>
      </p:sp>
      <p:sp>
        <p:nvSpPr>
          <p:cNvPr id="6" name="Oval 5">
            <a:extLst>
              <a:ext uri="{FF2B5EF4-FFF2-40B4-BE49-F238E27FC236}">
                <a16:creationId xmlns:a16="http://schemas.microsoft.com/office/drawing/2014/main" id="{5075FE4E-6B37-0698-195F-2073A715995E}"/>
              </a:ext>
              <a:ext uri="{C183D7F6-B498-43B3-948B-1728B52AA6E4}">
                <adec:decorative xmlns:adec="http://schemas.microsoft.com/office/drawing/2017/decorative" val="1"/>
              </a:ext>
            </a:extLst>
          </p:cNvPr>
          <p:cNvSpPr/>
          <p:nvPr/>
        </p:nvSpPr>
        <p:spPr>
          <a:xfrm>
            <a:off x="6096000" y="143219"/>
            <a:ext cx="3309969" cy="30252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BDB0B50-AAD3-51AE-FCC3-71EF8CB8FCC7}"/>
              </a:ext>
              <a:ext uri="{C183D7F6-B498-43B3-948B-1728B52AA6E4}">
                <adec:decorative xmlns:adec="http://schemas.microsoft.com/office/drawing/2017/decorative" val="1"/>
              </a:ext>
            </a:extLst>
          </p:cNvPr>
          <p:cNvSpPr/>
          <p:nvPr/>
        </p:nvSpPr>
        <p:spPr>
          <a:xfrm>
            <a:off x="8158518" y="3106508"/>
            <a:ext cx="3849868" cy="3562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C36ED71-B30A-9B4E-0EB2-53F8053727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9286" y="270180"/>
            <a:ext cx="2709367"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5" name="Graphic 4">
            <a:extLst>
              <a:ext uri="{FF2B5EF4-FFF2-40B4-BE49-F238E27FC236}">
                <a16:creationId xmlns:a16="http://schemas.microsoft.com/office/drawing/2014/main" id="{DB5B67DF-1E68-C51D-DB99-5A1E19DD35B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48285" y="3652712"/>
            <a:ext cx="2567230" cy="2567230"/>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
        <p:nvSpPr>
          <p:cNvPr id="9" name="Arc 8">
            <a:extLst>
              <a:ext uri="{FF2B5EF4-FFF2-40B4-BE49-F238E27FC236}">
                <a16:creationId xmlns:a16="http://schemas.microsoft.com/office/drawing/2014/main" id="{6DC94952-89B6-C72F-3329-16E0BF856B77}"/>
              </a:ext>
              <a:ext uri="{C183D7F6-B498-43B3-948B-1728B52AA6E4}">
                <adec:decorative xmlns:adec="http://schemas.microsoft.com/office/drawing/2017/decorative" val="1"/>
              </a:ext>
            </a:extLst>
          </p:cNvPr>
          <p:cNvSpPr/>
          <p:nvPr/>
        </p:nvSpPr>
        <p:spPr>
          <a:xfrm rot="14464975">
            <a:off x="414791" y="1110353"/>
            <a:ext cx="2311695" cy="2311695"/>
          </a:xfrm>
          <a:prstGeom prst="arc">
            <a:avLst>
              <a:gd name="adj1" fmla="val 16200000"/>
              <a:gd name="adj2" fmla="val 3481356"/>
            </a:avLst>
          </a:prstGeom>
          <a:ln w="10795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B3651449-CBCE-D13A-4E3B-71B24DE5D420}"/>
              </a:ext>
              <a:ext uri="{C183D7F6-B498-43B3-948B-1728B52AA6E4}">
                <adec:decorative xmlns:adec="http://schemas.microsoft.com/office/drawing/2017/decorative" val="1"/>
              </a:ext>
            </a:extLst>
          </p:cNvPr>
          <p:cNvSpPr/>
          <p:nvPr/>
        </p:nvSpPr>
        <p:spPr>
          <a:xfrm>
            <a:off x="11090258" y="2575132"/>
            <a:ext cx="425257" cy="4252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360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DCC9D82-806E-3337-1AA3-34DBB2AB0E63}"/>
              </a:ext>
              <a:ext uri="{C183D7F6-B498-43B3-948B-1728B52AA6E4}">
                <adec:decorative xmlns:adec="http://schemas.microsoft.com/office/drawing/2017/decorative" val="1"/>
              </a:ext>
            </a:extLst>
          </p:cNvPr>
          <p:cNvSpPr/>
          <p:nvPr/>
        </p:nvSpPr>
        <p:spPr>
          <a:xfrm>
            <a:off x="0" y="6349"/>
            <a:ext cx="12192000" cy="17791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 name="Straight Arrow Connector 25">
            <a:extLst>
              <a:ext uri="{FF2B5EF4-FFF2-40B4-BE49-F238E27FC236}">
                <a16:creationId xmlns:a16="http://schemas.microsoft.com/office/drawing/2014/main" id="{A714067F-6C34-28BE-007F-1A415E74E9C6}"/>
              </a:ext>
              <a:ext uri="{C183D7F6-B498-43B3-948B-1728B52AA6E4}">
                <adec:decorative xmlns:adec="http://schemas.microsoft.com/office/drawing/2017/decorative" val="1"/>
              </a:ext>
            </a:extLst>
          </p:cNvPr>
          <p:cNvCxnSpPr>
            <a:cxnSpLocks/>
          </p:cNvCxnSpPr>
          <p:nvPr/>
        </p:nvCxnSpPr>
        <p:spPr>
          <a:xfrm>
            <a:off x="7521481" y="4930553"/>
            <a:ext cx="1165911" cy="5639"/>
          </a:xfrm>
          <a:prstGeom prst="straightConnector1">
            <a:avLst/>
          </a:prstGeom>
          <a:ln w="3810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CF61D8B-78CA-0132-F194-69A3FEDAAE49}"/>
              </a:ext>
            </a:extLst>
          </p:cNvPr>
          <p:cNvSpPr>
            <a:spLocks noGrp="1"/>
          </p:cNvSpPr>
          <p:nvPr>
            <p:ph type="title"/>
          </p:nvPr>
        </p:nvSpPr>
        <p:spPr>
          <a:xfrm>
            <a:off x="491066" y="285094"/>
            <a:ext cx="11209867" cy="1314005"/>
          </a:xfrm>
        </p:spPr>
        <p:txBody>
          <a:bodyPr/>
          <a:lstStyle/>
          <a:p>
            <a:r>
              <a:rPr lang="en-US" sz="4000" b="0" dirty="0">
                <a:solidFill>
                  <a:schemeClr val="bg1"/>
                </a:solidFill>
              </a:rPr>
              <a:t>Core Components of The ASAM Criteria </a:t>
            </a:r>
          </a:p>
        </p:txBody>
      </p:sp>
      <p:sp>
        <p:nvSpPr>
          <p:cNvPr id="4" name="Content Placeholder 3">
            <a:extLst>
              <a:ext uri="{FF2B5EF4-FFF2-40B4-BE49-F238E27FC236}">
                <a16:creationId xmlns:a16="http://schemas.microsoft.com/office/drawing/2014/main" id="{95A12A54-5BA1-CBD1-1FEB-2C79AF5FAAE4}"/>
              </a:ext>
            </a:extLst>
          </p:cNvPr>
          <p:cNvSpPr>
            <a:spLocks noGrp="1"/>
          </p:cNvSpPr>
          <p:nvPr>
            <p:ph sz="quarter" idx="12"/>
          </p:nvPr>
        </p:nvSpPr>
        <p:spPr>
          <a:xfrm>
            <a:off x="491066" y="4217327"/>
            <a:ext cx="2293605" cy="630284"/>
          </a:xfrm>
        </p:spPr>
        <p:txBody>
          <a:bodyPr/>
          <a:lstStyle/>
          <a:p>
            <a:pPr marL="0" indent="0" algn="r">
              <a:spcBef>
                <a:spcPts val="0"/>
              </a:spcBef>
              <a:buNone/>
            </a:pPr>
            <a:r>
              <a:rPr lang="en-US" sz="1600" dirty="0">
                <a:latin typeface="Arial Rounded MT Bold" panose="020F0704030504030204" pitchFamily="34" charset="0"/>
              </a:rPr>
              <a:t>Patient Enters </a:t>
            </a:r>
          </a:p>
          <a:p>
            <a:pPr marL="0" indent="0" algn="r">
              <a:spcBef>
                <a:spcPts val="0"/>
              </a:spcBef>
              <a:buNone/>
            </a:pPr>
            <a:r>
              <a:rPr lang="en-US" sz="1600" dirty="0">
                <a:latin typeface="Arial Rounded MT Bold" panose="020F0704030504030204" pitchFamily="34" charset="0"/>
              </a:rPr>
              <a:t>Addiction Treatment</a:t>
            </a:r>
          </a:p>
        </p:txBody>
      </p:sp>
      <p:cxnSp>
        <p:nvCxnSpPr>
          <p:cNvPr id="23" name="Straight Arrow Connector 22">
            <a:extLst>
              <a:ext uri="{FF2B5EF4-FFF2-40B4-BE49-F238E27FC236}">
                <a16:creationId xmlns:a16="http://schemas.microsoft.com/office/drawing/2014/main" id="{A6D9D006-1341-D785-C198-300E70E726E5}"/>
              </a:ext>
              <a:ext uri="{C183D7F6-B498-43B3-948B-1728B52AA6E4}">
                <adec:decorative xmlns:adec="http://schemas.microsoft.com/office/drawing/2017/decorative" val="1"/>
              </a:ext>
            </a:extLst>
          </p:cNvPr>
          <p:cNvCxnSpPr>
            <a:cxnSpLocks/>
          </p:cNvCxnSpPr>
          <p:nvPr/>
        </p:nvCxnSpPr>
        <p:spPr>
          <a:xfrm>
            <a:off x="491066" y="4911204"/>
            <a:ext cx="2455057" cy="0"/>
          </a:xfrm>
          <a:prstGeom prst="straightConnector1">
            <a:avLst/>
          </a:prstGeom>
          <a:ln w="38100">
            <a:solidFill>
              <a:schemeClr val="tx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F42082A-0062-9824-69AA-FFBC5AFB5B64}"/>
              </a:ext>
            </a:extLst>
          </p:cNvPr>
          <p:cNvSpPr>
            <a:spLocks noGrp="1"/>
          </p:cNvSpPr>
          <p:nvPr>
            <p:ph sz="quarter" idx="14"/>
          </p:nvPr>
        </p:nvSpPr>
        <p:spPr>
          <a:xfrm>
            <a:off x="2789284" y="2686811"/>
            <a:ext cx="2468880" cy="2468880"/>
          </a:xfrm>
          <a:prstGeom prst="ellipse">
            <a:avLst/>
          </a:prstGeom>
          <a:solidFill>
            <a:schemeClr val="accent1">
              <a:lumMod val="50000"/>
            </a:schemeClr>
          </a:solidFill>
          <a:ln w="38100">
            <a:noFill/>
          </a:ln>
          <a:scene3d>
            <a:camera prst="orthographicFront"/>
            <a:lightRig rig="threePt" dir="t"/>
          </a:scene3d>
          <a:sp3d>
            <a:bevelT w="152400" h="50800" prst="softRound"/>
          </a:sp3d>
        </p:spPr>
        <p:txBody>
          <a:bodyPr/>
          <a:lstStyle/>
          <a:p>
            <a:pPr marL="0" indent="0" algn="ctr">
              <a:buNone/>
            </a:pPr>
            <a:r>
              <a:rPr lang="en-US" sz="1800" dirty="0">
                <a:solidFill>
                  <a:schemeClr val="bg1"/>
                </a:solidFill>
                <a:latin typeface="Arial Rounded MT Bold" panose="020F0704030504030204" pitchFamily="34" charset="0"/>
              </a:rPr>
              <a:t>Level of Care Assessment</a:t>
            </a:r>
          </a:p>
        </p:txBody>
      </p:sp>
      <p:cxnSp>
        <p:nvCxnSpPr>
          <p:cNvPr id="24" name="Straight Arrow Connector 23">
            <a:extLst>
              <a:ext uri="{FF2B5EF4-FFF2-40B4-BE49-F238E27FC236}">
                <a16:creationId xmlns:a16="http://schemas.microsoft.com/office/drawing/2014/main" id="{F63ECAB9-52CE-437A-8200-A08C62E7B517}"/>
              </a:ext>
              <a:ext uri="{C183D7F6-B498-43B3-948B-1728B52AA6E4}">
                <adec:decorative xmlns:adec="http://schemas.microsoft.com/office/drawing/2017/decorative" val="1"/>
              </a:ext>
            </a:extLst>
          </p:cNvPr>
          <p:cNvCxnSpPr>
            <a:cxnSpLocks/>
          </p:cNvCxnSpPr>
          <p:nvPr/>
        </p:nvCxnSpPr>
        <p:spPr>
          <a:xfrm flipV="1">
            <a:off x="4710755" y="4930553"/>
            <a:ext cx="1133017" cy="5639"/>
          </a:xfrm>
          <a:prstGeom prst="straightConnector1">
            <a:avLst/>
          </a:prstGeom>
          <a:ln w="3810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1943423-55BB-C19B-7B28-1217103AB651}"/>
              </a:ext>
            </a:extLst>
          </p:cNvPr>
          <p:cNvSpPr>
            <a:spLocks noGrp="1"/>
          </p:cNvSpPr>
          <p:nvPr>
            <p:ph sz="quarter" idx="15"/>
          </p:nvPr>
        </p:nvSpPr>
        <p:spPr>
          <a:xfrm>
            <a:off x="5584752" y="2686811"/>
            <a:ext cx="2468880" cy="2468880"/>
          </a:xfrm>
          <a:prstGeom prst="ellipse">
            <a:avLst/>
          </a:prstGeom>
          <a:solidFill>
            <a:schemeClr val="accent1">
              <a:lumMod val="75000"/>
            </a:schemeClr>
          </a:solidFill>
          <a:ln w="38100">
            <a:solidFill>
              <a:schemeClr val="accent2">
                <a:lumMod val="75000"/>
              </a:schemeClr>
            </a:solidFill>
          </a:ln>
          <a:scene3d>
            <a:camera prst="orthographicFront"/>
            <a:lightRig rig="threePt" dir="t"/>
          </a:scene3d>
          <a:sp3d>
            <a:bevelT w="152400" h="50800" prst="softRound"/>
          </a:sp3d>
        </p:spPr>
        <p:txBody>
          <a:bodyPr/>
          <a:lstStyle/>
          <a:p>
            <a:pPr marL="0" indent="0" algn="ctr">
              <a:buNone/>
            </a:pPr>
            <a:r>
              <a:rPr lang="en-US" sz="1800">
                <a:solidFill>
                  <a:schemeClr val="bg1"/>
                </a:solidFill>
                <a:latin typeface="Arial Rounded MT Bold" panose="020F0704030504030204" pitchFamily="34" charset="0"/>
              </a:rPr>
              <a:t>Decision Rules</a:t>
            </a:r>
          </a:p>
        </p:txBody>
      </p:sp>
      <p:sp>
        <p:nvSpPr>
          <p:cNvPr id="8" name="Content Placeholder 7">
            <a:extLst>
              <a:ext uri="{FF2B5EF4-FFF2-40B4-BE49-F238E27FC236}">
                <a16:creationId xmlns:a16="http://schemas.microsoft.com/office/drawing/2014/main" id="{D9AB1082-648A-535C-19CB-DD9D932745DD}"/>
              </a:ext>
            </a:extLst>
          </p:cNvPr>
          <p:cNvSpPr>
            <a:spLocks noGrp="1"/>
          </p:cNvSpPr>
          <p:nvPr>
            <p:ph sz="quarter" idx="16"/>
          </p:nvPr>
        </p:nvSpPr>
        <p:spPr>
          <a:xfrm>
            <a:off x="8380219" y="2678554"/>
            <a:ext cx="2468880" cy="2468880"/>
          </a:xfrm>
          <a:prstGeom prst="ellipse">
            <a:avLst/>
          </a:prstGeom>
          <a:solidFill>
            <a:schemeClr val="accent1"/>
          </a:solidFill>
          <a:ln w="38100">
            <a:noFill/>
          </a:ln>
          <a:scene3d>
            <a:camera prst="orthographicFront"/>
            <a:lightRig rig="threePt" dir="t"/>
          </a:scene3d>
          <a:sp3d>
            <a:bevelT w="152400" h="50800" prst="softRound"/>
          </a:sp3d>
        </p:spPr>
        <p:txBody>
          <a:bodyPr/>
          <a:lstStyle/>
          <a:p>
            <a:pPr marL="0" indent="0" algn="ctr">
              <a:spcBef>
                <a:spcPts val="0"/>
              </a:spcBef>
              <a:buNone/>
            </a:pPr>
            <a:r>
              <a:rPr lang="en-US" sz="1800">
                <a:solidFill>
                  <a:schemeClr val="bg1"/>
                </a:solidFill>
                <a:latin typeface="Arial Rounded MT Bold" panose="020F0704030504030204" pitchFamily="34" charset="0"/>
              </a:rPr>
              <a:t>Continuum </a:t>
            </a:r>
          </a:p>
          <a:p>
            <a:pPr marL="0" indent="0" algn="ctr">
              <a:spcBef>
                <a:spcPts val="0"/>
              </a:spcBef>
              <a:buNone/>
            </a:pPr>
            <a:r>
              <a:rPr lang="en-US" sz="1800">
                <a:solidFill>
                  <a:schemeClr val="bg1"/>
                </a:solidFill>
                <a:latin typeface="Arial Rounded MT Bold" panose="020F0704030504030204" pitchFamily="34" charset="0"/>
              </a:rPr>
              <a:t>of Care</a:t>
            </a:r>
          </a:p>
        </p:txBody>
      </p:sp>
      <p:sp>
        <p:nvSpPr>
          <p:cNvPr id="27" name="Right Bracket 26">
            <a:extLst>
              <a:ext uri="{FF2B5EF4-FFF2-40B4-BE49-F238E27FC236}">
                <a16:creationId xmlns:a16="http://schemas.microsoft.com/office/drawing/2014/main" id="{44105508-DC92-7D08-F1CC-ECE5D8FDC1D3}"/>
              </a:ext>
              <a:ext uri="{C183D7F6-B498-43B3-948B-1728B52AA6E4}">
                <adec:decorative xmlns:adec="http://schemas.microsoft.com/office/drawing/2017/decorative" val="1"/>
              </a:ext>
            </a:extLst>
          </p:cNvPr>
          <p:cNvSpPr/>
          <p:nvPr/>
        </p:nvSpPr>
        <p:spPr>
          <a:xfrm rot="5400000">
            <a:off x="7986384" y="4014203"/>
            <a:ext cx="485427" cy="3047783"/>
          </a:xfrm>
          <a:prstGeom prst="rightBracket">
            <a:avLst>
              <a:gd name="adj" fmla="val 82085"/>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F2339214-A38E-2177-2561-23DE5117189C}"/>
              </a:ext>
            </a:extLst>
          </p:cNvPr>
          <p:cNvSpPr>
            <a:spLocks noGrp="1"/>
          </p:cNvSpPr>
          <p:nvPr>
            <p:ph sz="quarter" idx="13"/>
          </p:nvPr>
        </p:nvSpPr>
        <p:spPr>
          <a:xfrm>
            <a:off x="7305659" y="5398624"/>
            <a:ext cx="1846875" cy="590035"/>
          </a:xfrm>
        </p:spPr>
        <p:txBody>
          <a:bodyPr/>
          <a:lstStyle/>
          <a:p>
            <a:pPr marL="0" indent="0">
              <a:buNone/>
            </a:pPr>
            <a:r>
              <a:rPr lang="en-US" sz="1800">
                <a:latin typeface="Arial Rounded MT Bold" panose="020F0704030504030204" pitchFamily="34" charset="0"/>
              </a:rPr>
              <a:t>Reassessment</a:t>
            </a:r>
          </a:p>
        </p:txBody>
      </p:sp>
      <p:sp>
        <p:nvSpPr>
          <p:cNvPr id="2" name="Footer Placeholder 1">
            <a:extLst>
              <a:ext uri="{FF2B5EF4-FFF2-40B4-BE49-F238E27FC236}">
                <a16:creationId xmlns:a16="http://schemas.microsoft.com/office/drawing/2014/main" id="{FA738013-A249-5AB2-F13F-7BCBB2E86E1F}"/>
              </a:ext>
            </a:extLst>
          </p:cNvPr>
          <p:cNvSpPr>
            <a:spLocks noGrp="1"/>
          </p:cNvSpPr>
          <p:nvPr>
            <p:ph type="ftr" sz="quarter" idx="11"/>
          </p:nvPr>
        </p:nvSpPr>
        <p:spPr>
          <a:xfrm>
            <a:off x="7557259" y="6486526"/>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(American Society of Addiction Medicine, 2023)</a:t>
            </a:r>
          </a:p>
        </p:txBody>
      </p:sp>
      <p:pic>
        <p:nvPicPr>
          <p:cNvPr id="10" name="Graphic 9">
            <a:extLst>
              <a:ext uri="{FF2B5EF4-FFF2-40B4-BE49-F238E27FC236}">
                <a16:creationId xmlns:a16="http://schemas.microsoft.com/office/drawing/2014/main" id="{E1469252-408D-E740-39D8-59E066DF045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3685" y="3727533"/>
            <a:ext cx="1120078" cy="1120078"/>
          </a:xfrm>
          <a:prstGeom prst="rect">
            <a:avLst/>
          </a:prstGeom>
        </p:spPr>
      </p:pic>
      <p:grpSp>
        <p:nvGrpSpPr>
          <p:cNvPr id="15" name="Group 14">
            <a:extLst>
              <a:ext uri="{FF2B5EF4-FFF2-40B4-BE49-F238E27FC236}">
                <a16:creationId xmlns:a16="http://schemas.microsoft.com/office/drawing/2014/main" id="{D67B2078-2E5B-6A1E-6944-8F53A1EAB067}"/>
              </a:ext>
              <a:ext uri="{C183D7F6-B498-43B3-948B-1728B52AA6E4}">
                <adec:decorative xmlns:adec="http://schemas.microsoft.com/office/drawing/2017/decorative" val="1"/>
              </a:ext>
            </a:extLst>
          </p:cNvPr>
          <p:cNvGrpSpPr/>
          <p:nvPr/>
        </p:nvGrpSpPr>
        <p:grpSpPr>
          <a:xfrm>
            <a:off x="6170360" y="3547751"/>
            <a:ext cx="1444087" cy="1507950"/>
            <a:chOff x="6175913" y="3147233"/>
            <a:chExt cx="1234439" cy="1266395"/>
          </a:xfrm>
          <a:solidFill>
            <a:schemeClr val="bg1"/>
          </a:solidFill>
        </p:grpSpPr>
        <p:pic>
          <p:nvPicPr>
            <p:cNvPr id="12" name="Graphic 11" descr="Gears with solid fill">
              <a:extLst>
                <a:ext uri="{FF2B5EF4-FFF2-40B4-BE49-F238E27FC236}">
                  <a16:creationId xmlns:a16="http://schemas.microsoft.com/office/drawing/2014/main" id="{F8C5B3D1-3676-66AF-6BC2-648FA9C95E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162540">
              <a:off x="6495952" y="3147233"/>
              <a:ext cx="914400" cy="914400"/>
            </a:xfrm>
            <a:prstGeom prst="rect">
              <a:avLst/>
            </a:prstGeom>
          </p:spPr>
        </p:pic>
        <p:pic>
          <p:nvPicPr>
            <p:cNvPr id="14" name="Graphic 13" descr="Single gear with solid fill">
              <a:extLst>
                <a:ext uri="{FF2B5EF4-FFF2-40B4-BE49-F238E27FC236}">
                  <a16:creationId xmlns:a16="http://schemas.microsoft.com/office/drawing/2014/main" id="{3646E220-374E-C1FD-8C64-D623FC3F47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5913" y="3499228"/>
              <a:ext cx="914400" cy="914400"/>
            </a:xfrm>
            <a:prstGeom prst="rect">
              <a:avLst/>
            </a:prstGeom>
          </p:spPr>
        </p:pic>
      </p:grpSp>
      <p:grpSp>
        <p:nvGrpSpPr>
          <p:cNvPr id="21" name="Group 20">
            <a:extLst>
              <a:ext uri="{FF2B5EF4-FFF2-40B4-BE49-F238E27FC236}">
                <a16:creationId xmlns:a16="http://schemas.microsoft.com/office/drawing/2014/main" id="{DD9E75A3-4CBD-B746-53A4-7CF609E56D3C}"/>
              </a:ext>
              <a:ext uri="{C183D7F6-B498-43B3-948B-1728B52AA6E4}">
                <adec:decorative xmlns:adec="http://schemas.microsoft.com/office/drawing/2017/decorative" val="1"/>
              </a:ext>
            </a:extLst>
          </p:cNvPr>
          <p:cNvGrpSpPr/>
          <p:nvPr/>
        </p:nvGrpSpPr>
        <p:grpSpPr>
          <a:xfrm>
            <a:off x="8707270" y="3852158"/>
            <a:ext cx="1834656" cy="576511"/>
            <a:chOff x="8991994" y="3429000"/>
            <a:chExt cx="1834656" cy="576511"/>
          </a:xfrm>
          <a:solidFill>
            <a:schemeClr val="bg1"/>
          </a:solidFill>
        </p:grpSpPr>
        <p:sp>
          <p:nvSpPr>
            <p:cNvPr id="16" name="Hexagon 15">
              <a:extLst>
                <a:ext uri="{FF2B5EF4-FFF2-40B4-BE49-F238E27FC236}">
                  <a16:creationId xmlns:a16="http://schemas.microsoft.com/office/drawing/2014/main" id="{8C0EF7CA-63F9-1320-9A34-C409669D4FC3}"/>
                </a:ext>
              </a:extLst>
            </p:cNvPr>
            <p:cNvSpPr/>
            <p:nvPr/>
          </p:nvSpPr>
          <p:spPr>
            <a:xfrm>
              <a:off x="8991994" y="3457757"/>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Hexagon 16">
              <a:extLst>
                <a:ext uri="{FF2B5EF4-FFF2-40B4-BE49-F238E27FC236}">
                  <a16:creationId xmlns:a16="http://schemas.microsoft.com/office/drawing/2014/main" id="{B8551AF1-2F1D-DD23-90D2-E60793BE1E63}"/>
                </a:ext>
              </a:extLst>
            </p:cNvPr>
            <p:cNvSpPr/>
            <p:nvPr/>
          </p:nvSpPr>
          <p:spPr>
            <a:xfrm>
              <a:off x="9358872" y="3640342"/>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Hexagon 17">
              <a:extLst>
                <a:ext uri="{FF2B5EF4-FFF2-40B4-BE49-F238E27FC236}">
                  <a16:creationId xmlns:a16="http://schemas.microsoft.com/office/drawing/2014/main" id="{29434FBF-DFCD-2D39-A27A-2DA3D053F37A}"/>
                </a:ext>
              </a:extLst>
            </p:cNvPr>
            <p:cNvSpPr/>
            <p:nvPr/>
          </p:nvSpPr>
          <p:spPr>
            <a:xfrm>
              <a:off x="9706187" y="3429000"/>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Hexagon 18">
              <a:extLst>
                <a:ext uri="{FF2B5EF4-FFF2-40B4-BE49-F238E27FC236}">
                  <a16:creationId xmlns:a16="http://schemas.microsoft.com/office/drawing/2014/main" id="{41CFF5BD-7982-ECA7-DFB5-BEBC3122F3EE}"/>
                </a:ext>
              </a:extLst>
            </p:cNvPr>
            <p:cNvSpPr/>
            <p:nvPr/>
          </p:nvSpPr>
          <p:spPr>
            <a:xfrm>
              <a:off x="10051362" y="3626695"/>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Hexagon 19">
              <a:extLst>
                <a:ext uri="{FF2B5EF4-FFF2-40B4-BE49-F238E27FC236}">
                  <a16:creationId xmlns:a16="http://schemas.microsoft.com/office/drawing/2014/main" id="{CD11911A-C1BA-4FFD-D500-4461613C03AC}"/>
                </a:ext>
              </a:extLst>
            </p:cNvPr>
            <p:cNvSpPr/>
            <p:nvPr/>
          </p:nvSpPr>
          <p:spPr>
            <a:xfrm>
              <a:off x="10409555" y="3451071"/>
              <a:ext cx="417095" cy="36516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969773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D3FCF-0EBE-0D8E-23A2-91FE9E42738E}"/>
              </a:ext>
            </a:extLst>
          </p:cNvPr>
          <p:cNvSpPr>
            <a:spLocks noGrp="1"/>
          </p:cNvSpPr>
          <p:nvPr>
            <p:ph type="title"/>
          </p:nvPr>
        </p:nvSpPr>
        <p:spPr>
          <a:xfrm>
            <a:off x="0" y="1"/>
            <a:ext cx="12192000" cy="1069795"/>
          </a:xfrm>
          <a:prstGeom prst="rect">
            <a:avLst/>
          </a:prstGeom>
          <a:gradFill flip="none" rotWithShape="1">
            <a:gsLst>
              <a:gs pos="0">
                <a:schemeClr val="accent2"/>
              </a:gs>
              <a:gs pos="20000">
                <a:schemeClr val="accent3"/>
              </a:gs>
              <a:gs pos="100000">
                <a:schemeClr val="tx2"/>
              </a:gs>
            </a:gsLst>
            <a:lin ang="13500000" scaled="0"/>
            <a:tileRect/>
          </a:gradFill>
        </p:spPr>
        <p:txBody>
          <a:bodyPr vert="horz" lIns="91440" tIns="45720" rIns="91440" bIns="45720" rtlCol="0" anchor="ctr">
            <a:noAutofit/>
          </a:bodyPr>
          <a:lstStyle/>
          <a:p>
            <a:pPr>
              <a:lnSpc>
                <a:spcPct val="100000"/>
              </a:lnSpc>
              <a:spcBef>
                <a:spcPts val="600"/>
              </a:spcBef>
              <a:spcAft>
                <a:spcPts val="600"/>
              </a:spcAft>
            </a:pPr>
            <a:r>
              <a:rPr lang="en-US" sz="3600" kern="1200" dirty="0">
                <a:latin typeface="+mj-lt"/>
                <a:ea typeface="+mj-ea"/>
                <a:cs typeface="+mj-cs"/>
              </a:rPr>
              <a:t>ASAM Level of Care Assessment: </a:t>
            </a:r>
            <a:br>
              <a:rPr lang="en-US" sz="3600" kern="1200" dirty="0">
                <a:latin typeface="+mj-lt"/>
                <a:ea typeface="+mj-ea"/>
                <a:cs typeface="+mj-cs"/>
              </a:rPr>
            </a:br>
            <a:r>
              <a:rPr lang="en-US" sz="3600" kern="1200" dirty="0">
                <a:latin typeface="+mj-lt"/>
                <a:ea typeface="+mj-ea"/>
                <a:cs typeface="+mj-cs"/>
              </a:rPr>
              <a:t>Dimensions &amp; Subdimensions</a:t>
            </a:r>
          </a:p>
        </p:txBody>
      </p:sp>
      <p:sp>
        <p:nvSpPr>
          <p:cNvPr id="4" name="TextBox 3">
            <a:extLst>
              <a:ext uri="{FF2B5EF4-FFF2-40B4-BE49-F238E27FC236}">
                <a16:creationId xmlns:a16="http://schemas.microsoft.com/office/drawing/2014/main" id="{8BE55529-B3ED-84E3-001B-E665D74F9844}"/>
              </a:ext>
            </a:extLst>
          </p:cNvPr>
          <p:cNvSpPr txBox="1"/>
          <p:nvPr/>
        </p:nvSpPr>
        <p:spPr>
          <a:xfrm>
            <a:off x="650616" y="1714015"/>
            <a:ext cx="239842" cy="707886"/>
          </a:xfrm>
          <a:prstGeom prst="rect">
            <a:avLst/>
          </a:prstGeom>
          <a:noFill/>
        </p:spPr>
        <p:txBody>
          <a:bodyPr wrap="square" rtlCol="0">
            <a:spAutoFit/>
          </a:bodyPr>
          <a:lstStyle/>
          <a:p>
            <a:pPr algn="l"/>
            <a:r>
              <a:rPr lang="en-US" sz="4000" dirty="0">
                <a:solidFill>
                  <a:schemeClr val="bg1"/>
                </a:solidFill>
              </a:rPr>
              <a:t>1</a:t>
            </a:r>
          </a:p>
        </p:txBody>
      </p:sp>
      <p:sp>
        <p:nvSpPr>
          <p:cNvPr id="13" name="Content Placeholder 12">
            <a:extLst>
              <a:ext uri="{FF2B5EF4-FFF2-40B4-BE49-F238E27FC236}">
                <a16:creationId xmlns:a16="http://schemas.microsoft.com/office/drawing/2014/main" id="{BDD53AE7-6CF3-2BB9-5B1C-5D76EDC3D550}"/>
              </a:ext>
            </a:extLst>
          </p:cNvPr>
          <p:cNvSpPr>
            <a:spLocks noGrp="1"/>
          </p:cNvSpPr>
          <p:nvPr>
            <p:ph sz="quarter" idx="14"/>
          </p:nvPr>
        </p:nvSpPr>
        <p:spPr>
          <a:xfrm>
            <a:off x="287086" y="1165173"/>
            <a:ext cx="5669280" cy="1783080"/>
          </a:xfrm>
          <a:effectLst>
            <a:innerShdw blurRad="63500" dist="50800" dir="8100000">
              <a:prstClr val="black">
                <a:alpha val="50000"/>
              </a:prstClr>
            </a:innerShdw>
          </a:effectLst>
        </p:spPr>
        <p:txBody>
          <a:bodyPr anchor="ctr"/>
          <a:lstStyle/>
          <a:p>
            <a:pPr marL="865188" indent="0">
              <a:lnSpc>
                <a:spcPct val="100000"/>
              </a:lnSpc>
              <a:spcBef>
                <a:spcPts val="0"/>
              </a:spcBef>
              <a:spcAft>
                <a:spcPts val="600"/>
              </a:spcAft>
              <a:buNone/>
            </a:pPr>
            <a:r>
              <a:rPr lang="en-US" sz="1600" b="1" dirty="0">
                <a:solidFill>
                  <a:srgbClr val="002060"/>
                </a:solidFill>
              </a:rPr>
              <a:t>Intoxication, Withdrawal, and Addiction Medications</a:t>
            </a:r>
          </a:p>
          <a:p>
            <a:pPr marL="1316038" indent="-285750">
              <a:lnSpc>
                <a:spcPct val="100000"/>
              </a:lnSpc>
              <a:spcBef>
                <a:spcPts val="200"/>
              </a:spcBef>
              <a:spcAft>
                <a:spcPts val="200"/>
              </a:spcAft>
            </a:pPr>
            <a:r>
              <a:rPr lang="en-US" sz="1400" b="1" dirty="0">
                <a:solidFill>
                  <a:srgbClr val="002060"/>
                </a:solidFill>
              </a:rPr>
              <a:t>Intoxication and Associated Risks</a:t>
            </a:r>
          </a:p>
          <a:p>
            <a:pPr marL="1316038" indent="-285750">
              <a:lnSpc>
                <a:spcPct val="100000"/>
              </a:lnSpc>
              <a:spcBef>
                <a:spcPts val="200"/>
              </a:spcBef>
              <a:spcAft>
                <a:spcPts val="200"/>
              </a:spcAft>
            </a:pPr>
            <a:r>
              <a:rPr lang="en-US" sz="1400" b="1" dirty="0">
                <a:solidFill>
                  <a:srgbClr val="002060"/>
                </a:solidFill>
              </a:rPr>
              <a:t>Withdrawal and Associated Risks</a:t>
            </a:r>
          </a:p>
          <a:p>
            <a:pPr marL="1316038" indent="-285750">
              <a:lnSpc>
                <a:spcPct val="100000"/>
              </a:lnSpc>
              <a:spcBef>
                <a:spcPts val="200"/>
              </a:spcBef>
              <a:spcAft>
                <a:spcPts val="200"/>
              </a:spcAft>
            </a:pPr>
            <a:r>
              <a:rPr lang="en-US" sz="1400" b="1" dirty="0">
                <a:solidFill>
                  <a:srgbClr val="002060"/>
                </a:solidFill>
              </a:rPr>
              <a:t>Addiction Medication Needs</a:t>
            </a:r>
          </a:p>
        </p:txBody>
      </p:sp>
      <p:sp>
        <p:nvSpPr>
          <p:cNvPr id="5" name="TextBox 4">
            <a:extLst>
              <a:ext uri="{FF2B5EF4-FFF2-40B4-BE49-F238E27FC236}">
                <a16:creationId xmlns:a16="http://schemas.microsoft.com/office/drawing/2014/main" id="{44F3186B-C089-014D-B093-69DBDFFC9535}"/>
              </a:ext>
            </a:extLst>
          </p:cNvPr>
          <p:cNvSpPr txBox="1"/>
          <p:nvPr/>
        </p:nvSpPr>
        <p:spPr>
          <a:xfrm>
            <a:off x="410774" y="3783740"/>
            <a:ext cx="239842" cy="707886"/>
          </a:xfrm>
          <a:prstGeom prst="rect">
            <a:avLst/>
          </a:prstGeom>
          <a:noFill/>
        </p:spPr>
        <p:txBody>
          <a:bodyPr wrap="square" rtlCol="0">
            <a:spAutoFit/>
          </a:bodyPr>
          <a:lstStyle/>
          <a:p>
            <a:pPr algn="l"/>
            <a:r>
              <a:rPr lang="en-US" sz="4000" dirty="0">
                <a:solidFill>
                  <a:schemeClr val="bg1"/>
                </a:solidFill>
              </a:rPr>
              <a:t>2</a:t>
            </a:r>
          </a:p>
        </p:txBody>
      </p:sp>
      <p:sp>
        <p:nvSpPr>
          <p:cNvPr id="14" name="Content Placeholder 13">
            <a:extLst>
              <a:ext uri="{FF2B5EF4-FFF2-40B4-BE49-F238E27FC236}">
                <a16:creationId xmlns:a16="http://schemas.microsoft.com/office/drawing/2014/main" id="{676BA53E-4337-6A47-DE11-F86BE7420EBC}"/>
              </a:ext>
            </a:extLst>
          </p:cNvPr>
          <p:cNvSpPr>
            <a:spLocks noGrp="1"/>
          </p:cNvSpPr>
          <p:nvPr>
            <p:ph sz="quarter" idx="16"/>
          </p:nvPr>
        </p:nvSpPr>
        <p:spPr>
          <a:xfrm>
            <a:off x="287086" y="3065197"/>
            <a:ext cx="5669280" cy="1783080"/>
          </a:xfrm>
          <a:effectLst>
            <a:innerShdw blurRad="63500" dist="50800" dir="8100000">
              <a:prstClr val="black">
                <a:alpha val="50000"/>
              </a:prstClr>
            </a:innerShdw>
          </a:effectLst>
        </p:spPr>
        <p:txBody>
          <a:bodyPr anchor="ctr"/>
          <a:lstStyle/>
          <a:p>
            <a:pPr marL="1081088" indent="0">
              <a:spcAft>
                <a:spcPts val="600"/>
              </a:spcAft>
              <a:buNone/>
            </a:pPr>
            <a:r>
              <a:rPr lang="en-US" sz="1600" b="1">
                <a:solidFill>
                  <a:srgbClr val="002060"/>
                </a:solidFill>
              </a:rPr>
              <a:t>Biomedical Conditions</a:t>
            </a:r>
          </a:p>
          <a:p>
            <a:pPr marL="1544638" indent="-285750">
              <a:lnSpc>
                <a:spcPct val="100000"/>
              </a:lnSpc>
              <a:spcBef>
                <a:spcPts val="200"/>
              </a:spcBef>
              <a:spcAft>
                <a:spcPts val="200"/>
              </a:spcAft>
            </a:pPr>
            <a:r>
              <a:rPr lang="en-US" sz="1400" b="1">
                <a:solidFill>
                  <a:srgbClr val="002060"/>
                </a:solidFill>
              </a:rPr>
              <a:t>Physical Health Concerns</a:t>
            </a:r>
          </a:p>
          <a:p>
            <a:pPr marL="1544638" indent="-285750">
              <a:lnSpc>
                <a:spcPct val="100000"/>
              </a:lnSpc>
              <a:spcBef>
                <a:spcPts val="200"/>
              </a:spcBef>
              <a:spcAft>
                <a:spcPts val="200"/>
              </a:spcAft>
            </a:pPr>
            <a:r>
              <a:rPr lang="en-US" sz="1400" b="1">
                <a:solidFill>
                  <a:srgbClr val="002060"/>
                </a:solidFill>
              </a:rPr>
              <a:t>Pregnancy-Related Concerns</a:t>
            </a:r>
          </a:p>
          <a:p>
            <a:pPr marL="1544638" indent="-285750">
              <a:lnSpc>
                <a:spcPct val="100000"/>
              </a:lnSpc>
              <a:spcBef>
                <a:spcPts val="200"/>
              </a:spcBef>
              <a:spcAft>
                <a:spcPts val="200"/>
              </a:spcAft>
            </a:pPr>
            <a:r>
              <a:rPr lang="en-US" sz="1400">
                <a:solidFill>
                  <a:srgbClr val="002060"/>
                </a:solidFill>
              </a:rPr>
              <a:t>Sleep Concerns</a:t>
            </a:r>
          </a:p>
        </p:txBody>
      </p:sp>
      <p:sp>
        <p:nvSpPr>
          <p:cNvPr id="6" name="TextBox 5">
            <a:extLst>
              <a:ext uri="{FF2B5EF4-FFF2-40B4-BE49-F238E27FC236}">
                <a16:creationId xmlns:a16="http://schemas.microsoft.com/office/drawing/2014/main" id="{E474C165-27B4-36F8-927D-9E716704EEE0}"/>
              </a:ext>
            </a:extLst>
          </p:cNvPr>
          <p:cNvSpPr txBox="1"/>
          <p:nvPr/>
        </p:nvSpPr>
        <p:spPr>
          <a:xfrm>
            <a:off x="356852" y="5502818"/>
            <a:ext cx="239842" cy="707886"/>
          </a:xfrm>
          <a:prstGeom prst="rect">
            <a:avLst/>
          </a:prstGeom>
          <a:noFill/>
        </p:spPr>
        <p:txBody>
          <a:bodyPr wrap="square" rtlCol="0">
            <a:spAutoFit/>
          </a:bodyPr>
          <a:lstStyle/>
          <a:p>
            <a:pPr algn="l"/>
            <a:r>
              <a:rPr lang="en-US" sz="4000" dirty="0">
                <a:solidFill>
                  <a:schemeClr val="bg1"/>
                </a:solidFill>
              </a:rPr>
              <a:t>3</a:t>
            </a:r>
          </a:p>
        </p:txBody>
      </p:sp>
      <p:sp>
        <p:nvSpPr>
          <p:cNvPr id="15" name="Content Placeholder 14">
            <a:extLst>
              <a:ext uri="{FF2B5EF4-FFF2-40B4-BE49-F238E27FC236}">
                <a16:creationId xmlns:a16="http://schemas.microsoft.com/office/drawing/2014/main" id="{654481F1-3EF2-1881-43FE-12619B878BD9}"/>
              </a:ext>
            </a:extLst>
          </p:cNvPr>
          <p:cNvSpPr>
            <a:spLocks noGrp="1"/>
          </p:cNvSpPr>
          <p:nvPr>
            <p:ph sz="quarter" idx="17"/>
          </p:nvPr>
        </p:nvSpPr>
        <p:spPr>
          <a:xfrm>
            <a:off x="287086" y="4965221"/>
            <a:ext cx="5669280" cy="1783080"/>
          </a:xfrm>
          <a:effectLst>
            <a:innerShdw blurRad="63500" dist="50800" dir="8100000">
              <a:prstClr val="black">
                <a:alpha val="50000"/>
              </a:prstClr>
            </a:innerShdw>
          </a:effectLst>
        </p:spPr>
        <p:txBody>
          <a:bodyPr anchor="ctr"/>
          <a:lstStyle/>
          <a:p>
            <a:pPr marL="865188" indent="0">
              <a:spcBef>
                <a:spcPts val="600"/>
              </a:spcBef>
              <a:spcAft>
                <a:spcPts val="400"/>
              </a:spcAft>
              <a:buNone/>
            </a:pPr>
            <a:r>
              <a:rPr lang="en-US" sz="1600" b="1">
                <a:solidFill>
                  <a:srgbClr val="002060"/>
                </a:solidFill>
              </a:rPr>
              <a:t>Psychiatric and Cognitive Conditions</a:t>
            </a:r>
          </a:p>
          <a:p>
            <a:pPr marL="1312863" indent="-285750">
              <a:lnSpc>
                <a:spcPct val="100000"/>
              </a:lnSpc>
              <a:spcBef>
                <a:spcPts val="200"/>
              </a:spcBef>
              <a:spcAft>
                <a:spcPts val="200"/>
              </a:spcAft>
            </a:pPr>
            <a:r>
              <a:rPr lang="en-US" sz="1400" b="1">
                <a:solidFill>
                  <a:srgbClr val="002060"/>
                </a:solidFill>
              </a:rPr>
              <a:t>Active Psychiatric Symptoms</a:t>
            </a:r>
          </a:p>
          <a:p>
            <a:pPr marL="1312863" indent="-285750">
              <a:lnSpc>
                <a:spcPct val="100000"/>
              </a:lnSpc>
              <a:spcBef>
                <a:spcPts val="200"/>
              </a:spcBef>
              <a:spcAft>
                <a:spcPts val="200"/>
              </a:spcAft>
            </a:pPr>
            <a:r>
              <a:rPr lang="en-US" sz="1400" b="1">
                <a:solidFill>
                  <a:srgbClr val="002060"/>
                </a:solidFill>
              </a:rPr>
              <a:t>Persistent Disability</a:t>
            </a:r>
          </a:p>
          <a:p>
            <a:pPr marL="1312863" indent="-285750">
              <a:lnSpc>
                <a:spcPct val="100000"/>
              </a:lnSpc>
              <a:spcBef>
                <a:spcPts val="200"/>
              </a:spcBef>
              <a:spcAft>
                <a:spcPts val="200"/>
              </a:spcAft>
            </a:pPr>
            <a:r>
              <a:rPr lang="en-US" sz="1400">
                <a:solidFill>
                  <a:srgbClr val="002060"/>
                </a:solidFill>
              </a:rPr>
              <a:t>Cognitive Functioning</a:t>
            </a:r>
          </a:p>
          <a:p>
            <a:pPr marL="1312863" indent="-285750">
              <a:lnSpc>
                <a:spcPct val="100000"/>
              </a:lnSpc>
              <a:spcBef>
                <a:spcPts val="200"/>
              </a:spcBef>
              <a:spcAft>
                <a:spcPts val="200"/>
              </a:spcAft>
            </a:pPr>
            <a:r>
              <a:rPr lang="en-US" sz="1400">
                <a:solidFill>
                  <a:srgbClr val="002060"/>
                </a:solidFill>
              </a:rPr>
              <a:t>Trauma Related Needs</a:t>
            </a:r>
          </a:p>
          <a:p>
            <a:pPr marL="1312863" indent="-285750">
              <a:lnSpc>
                <a:spcPct val="100000"/>
              </a:lnSpc>
              <a:spcBef>
                <a:spcPts val="200"/>
              </a:spcBef>
              <a:spcAft>
                <a:spcPts val="200"/>
              </a:spcAft>
            </a:pPr>
            <a:r>
              <a:rPr lang="en-US" sz="1400">
                <a:solidFill>
                  <a:srgbClr val="002060"/>
                </a:solidFill>
              </a:rPr>
              <a:t>Psychiatric and Cognitive History</a:t>
            </a:r>
          </a:p>
        </p:txBody>
      </p:sp>
      <p:sp>
        <p:nvSpPr>
          <p:cNvPr id="7" name="TextBox 6">
            <a:extLst>
              <a:ext uri="{FF2B5EF4-FFF2-40B4-BE49-F238E27FC236}">
                <a16:creationId xmlns:a16="http://schemas.microsoft.com/office/drawing/2014/main" id="{D838C54B-E88F-BD36-B954-A008B97B31EF}"/>
              </a:ext>
            </a:extLst>
          </p:cNvPr>
          <p:cNvSpPr txBox="1"/>
          <p:nvPr/>
        </p:nvSpPr>
        <p:spPr>
          <a:xfrm>
            <a:off x="6359322" y="1697910"/>
            <a:ext cx="239842" cy="707886"/>
          </a:xfrm>
          <a:prstGeom prst="rect">
            <a:avLst/>
          </a:prstGeom>
          <a:noFill/>
        </p:spPr>
        <p:txBody>
          <a:bodyPr wrap="square" rtlCol="0">
            <a:spAutoFit/>
          </a:bodyPr>
          <a:lstStyle/>
          <a:p>
            <a:pPr algn="l"/>
            <a:r>
              <a:rPr lang="en-US" sz="4000" dirty="0">
                <a:solidFill>
                  <a:schemeClr val="bg1"/>
                </a:solidFill>
              </a:rPr>
              <a:t>4</a:t>
            </a:r>
          </a:p>
        </p:txBody>
      </p:sp>
      <p:sp>
        <p:nvSpPr>
          <p:cNvPr id="16" name="Content Placeholder 15">
            <a:extLst>
              <a:ext uri="{FF2B5EF4-FFF2-40B4-BE49-F238E27FC236}">
                <a16:creationId xmlns:a16="http://schemas.microsoft.com/office/drawing/2014/main" id="{8C83C6E5-6EBA-1846-AE52-BB9CC1619F04}"/>
              </a:ext>
            </a:extLst>
          </p:cNvPr>
          <p:cNvSpPr>
            <a:spLocks noGrp="1"/>
          </p:cNvSpPr>
          <p:nvPr>
            <p:ph sz="quarter" idx="18"/>
          </p:nvPr>
        </p:nvSpPr>
        <p:spPr>
          <a:xfrm>
            <a:off x="6235631" y="1160313"/>
            <a:ext cx="5669280" cy="1783080"/>
          </a:xfrm>
          <a:effectLst>
            <a:innerShdw blurRad="63500" dist="50800" dir="8100000">
              <a:prstClr val="black">
                <a:alpha val="50000"/>
              </a:prstClr>
            </a:innerShdw>
          </a:effectLst>
        </p:spPr>
        <p:txBody>
          <a:bodyPr anchor="ctr"/>
          <a:lstStyle/>
          <a:p>
            <a:pPr marL="1081088" indent="0">
              <a:spcAft>
                <a:spcPts val="600"/>
              </a:spcAft>
              <a:buNone/>
            </a:pPr>
            <a:r>
              <a:rPr lang="en-US" sz="1600" b="1">
                <a:solidFill>
                  <a:srgbClr val="002060"/>
                </a:solidFill>
              </a:rPr>
              <a:t>Substance Use-Related Risks</a:t>
            </a:r>
          </a:p>
          <a:p>
            <a:pPr marL="1544638" indent="-285750">
              <a:spcBef>
                <a:spcPts val="600"/>
              </a:spcBef>
            </a:pPr>
            <a:r>
              <a:rPr lang="en-US" sz="1400" b="1">
                <a:solidFill>
                  <a:srgbClr val="002060"/>
                </a:solidFill>
              </a:rPr>
              <a:t>Likelihood of Engaging in Risky Substance Use</a:t>
            </a:r>
          </a:p>
          <a:p>
            <a:pPr marL="1544638" indent="-285750">
              <a:spcBef>
                <a:spcPts val="600"/>
              </a:spcBef>
            </a:pPr>
            <a:r>
              <a:rPr lang="en-US" sz="1400" b="1">
                <a:solidFill>
                  <a:srgbClr val="002060"/>
                </a:solidFill>
              </a:rPr>
              <a:t>Likelihood of Engaging in Risky SUD-Related Behaviors</a:t>
            </a:r>
          </a:p>
        </p:txBody>
      </p:sp>
      <p:sp>
        <p:nvSpPr>
          <p:cNvPr id="8" name="TextBox 7">
            <a:extLst>
              <a:ext uri="{FF2B5EF4-FFF2-40B4-BE49-F238E27FC236}">
                <a16:creationId xmlns:a16="http://schemas.microsoft.com/office/drawing/2014/main" id="{D6DF2DD5-CA9A-4092-807A-B7DF221733A1}"/>
              </a:ext>
            </a:extLst>
          </p:cNvPr>
          <p:cNvSpPr txBox="1"/>
          <p:nvPr/>
        </p:nvSpPr>
        <p:spPr>
          <a:xfrm>
            <a:off x="6384854" y="3642646"/>
            <a:ext cx="239842" cy="707886"/>
          </a:xfrm>
          <a:prstGeom prst="rect">
            <a:avLst/>
          </a:prstGeom>
          <a:noFill/>
        </p:spPr>
        <p:txBody>
          <a:bodyPr wrap="square" rtlCol="0">
            <a:spAutoFit/>
          </a:bodyPr>
          <a:lstStyle/>
          <a:p>
            <a:pPr algn="l"/>
            <a:r>
              <a:rPr lang="en-US" sz="4000" dirty="0">
                <a:solidFill>
                  <a:schemeClr val="bg1"/>
                </a:solidFill>
              </a:rPr>
              <a:t>5</a:t>
            </a:r>
          </a:p>
        </p:txBody>
      </p:sp>
      <p:sp>
        <p:nvSpPr>
          <p:cNvPr id="17" name="Content Placeholder 16">
            <a:extLst>
              <a:ext uri="{FF2B5EF4-FFF2-40B4-BE49-F238E27FC236}">
                <a16:creationId xmlns:a16="http://schemas.microsoft.com/office/drawing/2014/main" id="{128A8D87-AFA1-A6CB-6675-4C8E03FDF7A4}"/>
              </a:ext>
            </a:extLst>
          </p:cNvPr>
          <p:cNvSpPr>
            <a:spLocks noGrp="1"/>
          </p:cNvSpPr>
          <p:nvPr>
            <p:ph sz="quarter" idx="19"/>
          </p:nvPr>
        </p:nvSpPr>
        <p:spPr>
          <a:xfrm>
            <a:off x="6235631" y="3062767"/>
            <a:ext cx="5669280" cy="1783080"/>
          </a:xfrm>
          <a:effectLst>
            <a:innerShdw blurRad="63500" dist="50800" dir="8100000">
              <a:prstClr val="black">
                <a:alpha val="50000"/>
              </a:prstClr>
            </a:innerShdw>
          </a:effectLst>
        </p:spPr>
        <p:txBody>
          <a:bodyPr anchor="ctr"/>
          <a:lstStyle/>
          <a:p>
            <a:pPr marL="865188" indent="0">
              <a:spcBef>
                <a:spcPts val="400"/>
              </a:spcBef>
              <a:spcAft>
                <a:spcPts val="600"/>
              </a:spcAft>
              <a:buNone/>
            </a:pPr>
            <a:r>
              <a:rPr lang="en-US" sz="1600" b="1">
                <a:solidFill>
                  <a:srgbClr val="002060"/>
                </a:solidFill>
              </a:rPr>
              <a:t>Recovery Environment Interactions</a:t>
            </a:r>
          </a:p>
          <a:p>
            <a:pPr marL="1312863" indent="-285750">
              <a:lnSpc>
                <a:spcPct val="100000"/>
              </a:lnSpc>
              <a:spcBef>
                <a:spcPts val="200"/>
              </a:spcBef>
              <a:spcAft>
                <a:spcPts val="200"/>
              </a:spcAft>
            </a:pPr>
            <a:r>
              <a:rPr lang="en-US" sz="1400" b="1">
                <a:solidFill>
                  <a:srgbClr val="002060"/>
                </a:solidFill>
              </a:rPr>
              <a:t>Ability to Function Effectively in Current Environment</a:t>
            </a:r>
          </a:p>
          <a:p>
            <a:pPr marL="1312863" indent="-285750">
              <a:lnSpc>
                <a:spcPct val="100000"/>
              </a:lnSpc>
              <a:spcBef>
                <a:spcPts val="200"/>
              </a:spcBef>
              <a:spcAft>
                <a:spcPts val="200"/>
              </a:spcAft>
            </a:pPr>
            <a:r>
              <a:rPr lang="en-US" sz="1400" b="1">
                <a:solidFill>
                  <a:srgbClr val="002060"/>
                </a:solidFill>
              </a:rPr>
              <a:t>Safety in Current Environment</a:t>
            </a:r>
          </a:p>
          <a:p>
            <a:pPr marL="1312863" indent="-285750">
              <a:lnSpc>
                <a:spcPct val="100000"/>
              </a:lnSpc>
              <a:spcBef>
                <a:spcPts val="200"/>
              </a:spcBef>
              <a:spcAft>
                <a:spcPts val="200"/>
              </a:spcAft>
            </a:pPr>
            <a:r>
              <a:rPr lang="en-US" sz="1400" b="1">
                <a:solidFill>
                  <a:srgbClr val="002060"/>
                </a:solidFill>
              </a:rPr>
              <a:t>Support in Current Environment</a:t>
            </a:r>
          </a:p>
          <a:p>
            <a:pPr marL="1312863" indent="-285750">
              <a:lnSpc>
                <a:spcPct val="100000"/>
              </a:lnSpc>
              <a:spcBef>
                <a:spcPts val="200"/>
              </a:spcBef>
              <a:spcAft>
                <a:spcPts val="200"/>
              </a:spcAft>
            </a:pPr>
            <a:r>
              <a:rPr lang="en-US" sz="1400">
                <a:solidFill>
                  <a:srgbClr val="002060"/>
                </a:solidFill>
              </a:rPr>
              <a:t>Cultural Perceptions of Substance Use and Addiction</a:t>
            </a:r>
          </a:p>
        </p:txBody>
      </p:sp>
      <p:sp>
        <p:nvSpPr>
          <p:cNvPr id="9" name="TextBox 8">
            <a:extLst>
              <a:ext uri="{FF2B5EF4-FFF2-40B4-BE49-F238E27FC236}">
                <a16:creationId xmlns:a16="http://schemas.microsoft.com/office/drawing/2014/main" id="{A8157CA8-9415-1422-478D-A414D5BEA929}"/>
              </a:ext>
            </a:extLst>
          </p:cNvPr>
          <p:cNvSpPr txBox="1"/>
          <p:nvPr/>
        </p:nvSpPr>
        <p:spPr>
          <a:xfrm>
            <a:off x="6359322" y="5518665"/>
            <a:ext cx="239842" cy="707886"/>
          </a:xfrm>
          <a:prstGeom prst="rect">
            <a:avLst/>
          </a:prstGeom>
          <a:noFill/>
        </p:spPr>
        <p:txBody>
          <a:bodyPr wrap="square" rtlCol="0">
            <a:spAutoFit/>
          </a:bodyPr>
          <a:lstStyle/>
          <a:p>
            <a:pPr algn="l"/>
            <a:r>
              <a:rPr lang="en-US" sz="4000" dirty="0">
                <a:solidFill>
                  <a:schemeClr val="bg1"/>
                </a:solidFill>
              </a:rPr>
              <a:t>6</a:t>
            </a:r>
          </a:p>
        </p:txBody>
      </p:sp>
      <p:sp>
        <p:nvSpPr>
          <p:cNvPr id="18" name="Content Placeholder 17">
            <a:extLst>
              <a:ext uri="{FF2B5EF4-FFF2-40B4-BE49-F238E27FC236}">
                <a16:creationId xmlns:a16="http://schemas.microsoft.com/office/drawing/2014/main" id="{A90ADC18-20E1-1D35-ACB3-D87A5D3115D2}"/>
              </a:ext>
            </a:extLst>
          </p:cNvPr>
          <p:cNvSpPr>
            <a:spLocks noGrp="1"/>
          </p:cNvSpPr>
          <p:nvPr>
            <p:ph sz="quarter" idx="20"/>
          </p:nvPr>
        </p:nvSpPr>
        <p:spPr>
          <a:xfrm>
            <a:off x="6235631" y="4965221"/>
            <a:ext cx="5669280" cy="1783080"/>
          </a:xfrm>
          <a:effectLst>
            <a:innerShdw blurRad="63500" dist="50800" dir="8100000">
              <a:prstClr val="black">
                <a:alpha val="50000"/>
              </a:prstClr>
            </a:innerShdw>
          </a:effectLst>
        </p:spPr>
        <p:txBody>
          <a:bodyPr anchor="ctr"/>
          <a:lstStyle/>
          <a:p>
            <a:pPr marL="1196975" indent="-115888">
              <a:spcAft>
                <a:spcPts val="600"/>
              </a:spcAft>
              <a:buNone/>
            </a:pPr>
            <a:r>
              <a:rPr lang="en-US" sz="1600" b="1">
                <a:solidFill>
                  <a:srgbClr val="002060"/>
                </a:solidFill>
              </a:rPr>
              <a:t>Person-Centered Considerations</a:t>
            </a:r>
          </a:p>
          <a:p>
            <a:pPr marL="1546225" indent="-285750">
              <a:spcBef>
                <a:spcPts val="200"/>
              </a:spcBef>
              <a:spcAft>
                <a:spcPts val="200"/>
              </a:spcAft>
            </a:pPr>
            <a:r>
              <a:rPr lang="en-US" sz="1400">
                <a:solidFill>
                  <a:srgbClr val="002060"/>
                </a:solidFill>
              </a:rPr>
              <a:t>Barriers to Care</a:t>
            </a:r>
          </a:p>
          <a:p>
            <a:pPr marL="1546225" indent="-285750">
              <a:spcBef>
                <a:spcPts val="200"/>
              </a:spcBef>
              <a:spcAft>
                <a:spcPts val="200"/>
              </a:spcAft>
            </a:pPr>
            <a:r>
              <a:rPr lang="en-US" sz="1400">
                <a:solidFill>
                  <a:srgbClr val="002060"/>
                </a:solidFill>
              </a:rPr>
              <a:t>Patient Preferences</a:t>
            </a:r>
          </a:p>
          <a:p>
            <a:pPr marL="1546225" indent="-285750">
              <a:spcBef>
                <a:spcPts val="200"/>
              </a:spcBef>
              <a:spcAft>
                <a:spcPts val="200"/>
              </a:spcAft>
            </a:pPr>
            <a:r>
              <a:rPr lang="en-US" sz="1400">
                <a:solidFill>
                  <a:srgbClr val="002060"/>
                </a:solidFill>
              </a:rPr>
              <a:t>Need for Motivational Enhancement</a:t>
            </a:r>
            <a:endParaRPr lang="en-US" sz="1400">
              <a:solidFill>
                <a:srgbClr val="002060"/>
              </a:solidFill>
              <a:cs typeface="Arial"/>
            </a:endParaRPr>
          </a:p>
        </p:txBody>
      </p:sp>
      <p:sp>
        <p:nvSpPr>
          <p:cNvPr id="39" name="Rectangle: Single Corner Snipped 38">
            <a:extLst>
              <a:ext uri="{FF2B5EF4-FFF2-40B4-BE49-F238E27FC236}">
                <a16:creationId xmlns:a16="http://schemas.microsoft.com/office/drawing/2014/main" id="{69698B2A-BDF1-C77B-77A7-B92D93EF65DC}"/>
              </a:ext>
              <a:ext uri="{C183D7F6-B498-43B3-948B-1728B52AA6E4}">
                <adec:decorative xmlns:adec="http://schemas.microsoft.com/office/drawing/2017/decorative" val="1"/>
              </a:ext>
            </a:extLst>
          </p:cNvPr>
          <p:cNvSpPr/>
          <p:nvPr/>
        </p:nvSpPr>
        <p:spPr>
          <a:xfrm>
            <a:off x="287087" y="1192523"/>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40" name="Rectangle: Single Corner Snipped 39">
            <a:extLst>
              <a:ext uri="{FF2B5EF4-FFF2-40B4-BE49-F238E27FC236}">
                <a16:creationId xmlns:a16="http://schemas.microsoft.com/office/drawing/2014/main" id="{ED695611-32F8-E594-5226-4571ED69E6E8}"/>
              </a:ext>
              <a:ext uri="{C183D7F6-B498-43B3-948B-1728B52AA6E4}">
                <adec:decorative xmlns:adec="http://schemas.microsoft.com/office/drawing/2017/decorative" val="1"/>
              </a:ext>
            </a:extLst>
          </p:cNvPr>
          <p:cNvSpPr/>
          <p:nvPr/>
        </p:nvSpPr>
        <p:spPr>
          <a:xfrm>
            <a:off x="287083" y="3094848"/>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2</a:t>
            </a:r>
          </a:p>
        </p:txBody>
      </p:sp>
      <p:sp>
        <p:nvSpPr>
          <p:cNvPr id="41" name="Rectangle: Single Corner Snipped 40">
            <a:extLst>
              <a:ext uri="{FF2B5EF4-FFF2-40B4-BE49-F238E27FC236}">
                <a16:creationId xmlns:a16="http://schemas.microsoft.com/office/drawing/2014/main" id="{6AB7E352-8592-F97A-144F-E8A3A3C761CB}"/>
              </a:ext>
              <a:ext uri="{C183D7F6-B498-43B3-948B-1728B52AA6E4}">
                <adec:decorative xmlns:adec="http://schemas.microsoft.com/office/drawing/2017/decorative" val="1"/>
              </a:ext>
            </a:extLst>
          </p:cNvPr>
          <p:cNvSpPr/>
          <p:nvPr/>
        </p:nvSpPr>
        <p:spPr>
          <a:xfrm>
            <a:off x="287083" y="4997173"/>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3</a:t>
            </a:r>
          </a:p>
        </p:txBody>
      </p:sp>
      <p:sp>
        <p:nvSpPr>
          <p:cNvPr id="42" name="Rectangle: Single Corner Snipped 41">
            <a:extLst>
              <a:ext uri="{FF2B5EF4-FFF2-40B4-BE49-F238E27FC236}">
                <a16:creationId xmlns:a16="http://schemas.microsoft.com/office/drawing/2014/main" id="{6980CF3C-0AC2-C136-BED0-36D429178865}"/>
              </a:ext>
              <a:ext uri="{C183D7F6-B498-43B3-948B-1728B52AA6E4}">
                <adec:decorative xmlns:adec="http://schemas.microsoft.com/office/drawing/2017/decorative" val="1"/>
              </a:ext>
            </a:extLst>
          </p:cNvPr>
          <p:cNvSpPr/>
          <p:nvPr/>
        </p:nvSpPr>
        <p:spPr>
          <a:xfrm>
            <a:off x="6235631" y="1176418"/>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4</a:t>
            </a:r>
          </a:p>
        </p:txBody>
      </p:sp>
      <p:sp>
        <p:nvSpPr>
          <p:cNvPr id="43" name="Rectangle: Single Corner Snipped 42">
            <a:extLst>
              <a:ext uri="{FF2B5EF4-FFF2-40B4-BE49-F238E27FC236}">
                <a16:creationId xmlns:a16="http://schemas.microsoft.com/office/drawing/2014/main" id="{4042A265-01D9-EA7F-C6E8-7C2DE2BF30CE}"/>
              </a:ext>
              <a:ext uri="{C183D7F6-B498-43B3-948B-1728B52AA6E4}">
                <adec:decorative xmlns:adec="http://schemas.microsoft.com/office/drawing/2017/decorative" val="1"/>
              </a:ext>
            </a:extLst>
          </p:cNvPr>
          <p:cNvSpPr/>
          <p:nvPr/>
        </p:nvSpPr>
        <p:spPr>
          <a:xfrm>
            <a:off x="6235631" y="3086795"/>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5</a:t>
            </a:r>
          </a:p>
        </p:txBody>
      </p:sp>
      <p:sp>
        <p:nvSpPr>
          <p:cNvPr id="44" name="Rectangle: Single Corner Snipped 43">
            <a:extLst>
              <a:ext uri="{FF2B5EF4-FFF2-40B4-BE49-F238E27FC236}">
                <a16:creationId xmlns:a16="http://schemas.microsoft.com/office/drawing/2014/main" id="{E5AC1269-C457-89C5-5A5A-DA5F6756FF97}"/>
              </a:ext>
              <a:ext uri="{C183D7F6-B498-43B3-948B-1728B52AA6E4}">
                <adec:decorative xmlns:adec="http://schemas.microsoft.com/office/drawing/2017/decorative" val="1"/>
              </a:ext>
            </a:extLst>
          </p:cNvPr>
          <p:cNvSpPr/>
          <p:nvPr/>
        </p:nvSpPr>
        <p:spPr>
          <a:xfrm>
            <a:off x="6235631" y="4997173"/>
            <a:ext cx="727066" cy="1750870"/>
          </a:xfrm>
          <a:prstGeom prst="snip1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6</a:t>
            </a:r>
          </a:p>
        </p:txBody>
      </p:sp>
      <p:sp>
        <p:nvSpPr>
          <p:cNvPr id="3" name="Footer Placeholder 2">
            <a:extLst>
              <a:ext uri="{FF2B5EF4-FFF2-40B4-BE49-F238E27FC236}">
                <a16:creationId xmlns:a16="http://schemas.microsoft.com/office/drawing/2014/main" id="{59643675-4694-BF5E-5AE9-81A00543A766}"/>
              </a:ext>
            </a:extLst>
          </p:cNvPr>
          <p:cNvSpPr>
            <a:spLocks noGrp="1"/>
          </p:cNvSpPr>
          <p:nvPr>
            <p:ph type="ftr" sz="quarter" idx="21"/>
          </p:nvPr>
        </p:nvSpPr>
        <p:spPr>
          <a:xfrm>
            <a:off x="7517780" y="6383176"/>
            <a:ext cx="4114800" cy="365125"/>
          </a:xfrm>
        </p:spPr>
        <p:txBody>
          <a:bodyPr/>
          <a:lstStyle/>
          <a:p>
            <a:r>
              <a:rPr lang="en-US">
                <a:cs typeface="Arial"/>
              </a:rPr>
              <a:t>(American Society of Addiction Medicine, 2023)</a:t>
            </a:r>
          </a:p>
        </p:txBody>
      </p:sp>
    </p:spTree>
    <p:extLst>
      <p:ext uri="{BB962C8B-B14F-4D97-AF65-F5344CB8AC3E}">
        <p14:creationId xmlns:p14="http://schemas.microsoft.com/office/powerpoint/2010/main" val="634829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0362F0D-60C4-8379-285B-0A75F75D26E6}"/>
              </a:ext>
            </a:extLst>
          </p:cNvPr>
          <p:cNvSpPr>
            <a:spLocks noGrp="1"/>
          </p:cNvSpPr>
          <p:nvPr>
            <p:ph type="title"/>
          </p:nvPr>
        </p:nvSpPr>
        <p:spPr>
          <a:xfrm>
            <a:off x="1" y="0"/>
            <a:ext cx="12191999" cy="1406594"/>
          </a:xfrm>
        </p:spPr>
        <p:txBody>
          <a:bodyPr/>
          <a:lstStyle/>
          <a:p>
            <a:r>
              <a:rPr lang="en-US" dirty="0"/>
              <a:t>Diagnostic Classification </a:t>
            </a:r>
            <a:br>
              <a:rPr lang="en-US" dirty="0"/>
            </a:br>
            <a:r>
              <a:rPr lang="en-US" dirty="0"/>
              <a:t>by Category of SUD Symptoms</a:t>
            </a:r>
          </a:p>
        </p:txBody>
      </p:sp>
      <p:sp>
        <p:nvSpPr>
          <p:cNvPr id="5" name="Content Placeholder 4">
            <a:extLst>
              <a:ext uri="{FF2B5EF4-FFF2-40B4-BE49-F238E27FC236}">
                <a16:creationId xmlns:a16="http://schemas.microsoft.com/office/drawing/2014/main" id="{E0AEB674-428F-5AA5-633C-89BF3E84DFB7}"/>
              </a:ext>
            </a:extLst>
          </p:cNvPr>
          <p:cNvSpPr>
            <a:spLocks noGrp="1"/>
          </p:cNvSpPr>
          <p:nvPr>
            <p:ph sz="quarter" idx="11"/>
          </p:nvPr>
        </p:nvSpPr>
        <p:spPr>
          <a:xfrm>
            <a:off x="1088205" y="2152325"/>
            <a:ext cx="4754880" cy="1408176"/>
          </a:xfrm>
          <a:prstGeom prst="roundRect">
            <a:avLst>
              <a:gd name="adj" fmla="val 12220"/>
            </a:avLst>
          </a:prstGeom>
          <a:solidFill>
            <a:schemeClr val="accent1"/>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Impaired Control</a:t>
            </a:r>
          </a:p>
        </p:txBody>
      </p:sp>
      <p:sp>
        <p:nvSpPr>
          <p:cNvPr id="6" name="Content Placeholder 5">
            <a:extLst>
              <a:ext uri="{FF2B5EF4-FFF2-40B4-BE49-F238E27FC236}">
                <a16:creationId xmlns:a16="http://schemas.microsoft.com/office/drawing/2014/main" id="{664D9F69-A216-EABA-56B5-90D5B21D176B}"/>
              </a:ext>
            </a:extLst>
          </p:cNvPr>
          <p:cNvSpPr>
            <a:spLocks noGrp="1"/>
          </p:cNvSpPr>
          <p:nvPr>
            <p:ph sz="quarter" idx="12"/>
          </p:nvPr>
        </p:nvSpPr>
        <p:spPr>
          <a:xfrm>
            <a:off x="1088205" y="4621844"/>
            <a:ext cx="4754880" cy="1408176"/>
          </a:xfrm>
          <a:prstGeom prst="roundRect">
            <a:avLst>
              <a:gd name="adj" fmla="val 7999"/>
            </a:avLst>
          </a:prstGeom>
          <a:solidFill>
            <a:schemeClr val="accent4">
              <a:lumMod val="75000"/>
            </a:schemeClr>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Social Problems</a:t>
            </a:r>
          </a:p>
        </p:txBody>
      </p:sp>
      <p:sp>
        <p:nvSpPr>
          <p:cNvPr id="7" name="Content Placeholder 6">
            <a:extLst>
              <a:ext uri="{FF2B5EF4-FFF2-40B4-BE49-F238E27FC236}">
                <a16:creationId xmlns:a16="http://schemas.microsoft.com/office/drawing/2014/main" id="{86AE2E2F-736A-AA84-D334-1E9E4F94AC04}"/>
              </a:ext>
            </a:extLst>
          </p:cNvPr>
          <p:cNvSpPr>
            <a:spLocks noGrp="1"/>
          </p:cNvSpPr>
          <p:nvPr>
            <p:ph sz="quarter" idx="13"/>
          </p:nvPr>
        </p:nvSpPr>
        <p:spPr>
          <a:xfrm>
            <a:off x="6988233" y="2108222"/>
            <a:ext cx="4754880" cy="1408176"/>
          </a:xfrm>
          <a:prstGeom prst="roundRect">
            <a:avLst>
              <a:gd name="adj" fmla="val 7999"/>
            </a:avLst>
          </a:prstGeom>
          <a:solidFill>
            <a:schemeClr val="tx2"/>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Risky Use</a:t>
            </a:r>
          </a:p>
        </p:txBody>
      </p:sp>
      <p:sp>
        <p:nvSpPr>
          <p:cNvPr id="8" name="Content Placeholder 7">
            <a:extLst>
              <a:ext uri="{FF2B5EF4-FFF2-40B4-BE49-F238E27FC236}">
                <a16:creationId xmlns:a16="http://schemas.microsoft.com/office/drawing/2014/main" id="{CFFE42E7-6482-7DFE-660C-54F07F9B962D}"/>
              </a:ext>
            </a:extLst>
          </p:cNvPr>
          <p:cNvSpPr>
            <a:spLocks noGrp="1"/>
          </p:cNvSpPr>
          <p:nvPr>
            <p:ph sz="quarter" idx="14"/>
          </p:nvPr>
        </p:nvSpPr>
        <p:spPr>
          <a:xfrm>
            <a:off x="6988233" y="4621844"/>
            <a:ext cx="4754880" cy="1408176"/>
          </a:xfrm>
          <a:prstGeom prst="roundRect">
            <a:avLst>
              <a:gd name="adj" fmla="val 7821"/>
            </a:avLst>
          </a:prstGeom>
          <a:solidFill>
            <a:schemeClr val="accent2"/>
          </a:solidFill>
          <a:ln>
            <a:noFill/>
          </a:ln>
          <a:effectLst/>
          <a:scene3d>
            <a:camera prst="orthographicFront">
              <a:rot lat="0" lon="0" rev="0"/>
            </a:camera>
            <a:lightRig rig="glow" dir="t">
              <a:rot lat="0" lon="0" rev="14100000"/>
            </a:lightRig>
          </a:scene3d>
          <a:sp3d prstMaterial="softEdge">
            <a:bevelT w="127000" prst="hardEdge"/>
          </a:sp3d>
        </p:spPr>
        <p:txBody>
          <a:bodyPr/>
          <a:lstStyle/>
          <a:p>
            <a:pPr marL="0" indent="0" algn="ctr">
              <a:buNone/>
            </a:pPr>
            <a:r>
              <a:rPr lang="en-US" sz="3200" b="1">
                <a:solidFill>
                  <a:schemeClr val="bg1"/>
                </a:solidFill>
              </a:rPr>
              <a:t>Physical Dependence</a:t>
            </a:r>
          </a:p>
        </p:txBody>
      </p:sp>
      <p:sp>
        <p:nvSpPr>
          <p:cNvPr id="40" name="Isosceles Triangle 39">
            <a:extLst>
              <a:ext uri="{FF2B5EF4-FFF2-40B4-BE49-F238E27FC236}">
                <a16:creationId xmlns:a16="http://schemas.microsoft.com/office/drawing/2014/main" id="{8658165E-6BC4-9E35-2EA4-68D82E727EA2}"/>
              </a:ext>
              <a:ext uri="{C183D7F6-B498-43B3-948B-1728B52AA6E4}">
                <adec:decorative xmlns:adec="http://schemas.microsoft.com/office/drawing/2017/decorative" val="1"/>
              </a:ext>
            </a:extLst>
          </p:cNvPr>
          <p:cNvSpPr/>
          <p:nvPr/>
        </p:nvSpPr>
        <p:spPr>
          <a:xfrm rot="5400000">
            <a:off x="211618" y="2593241"/>
            <a:ext cx="960372" cy="485832"/>
          </a:xfrm>
          <a:prstGeom prst="triangle">
            <a:avLst>
              <a:gd name="adj" fmla="val 51909"/>
            </a:avLst>
          </a:prstGeom>
          <a:solidFill>
            <a:schemeClr val="accent5"/>
          </a:solidFill>
          <a:ln>
            <a:noFill/>
          </a:ln>
          <a:effectLst>
            <a:softEdge rad="0"/>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Isosceles Triangle 43">
            <a:extLst>
              <a:ext uri="{FF2B5EF4-FFF2-40B4-BE49-F238E27FC236}">
                <a16:creationId xmlns:a16="http://schemas.microsoft.com/office/drawing/2014/main" id="{48350DA6-845E-D79E-BB8A-A93DBC566CC2}"/>
              </a:ext>
              <a:ext uri="{C183D7F6-B498-43B3-948B-1728B52AA6E4}">
                <adec:decorative xmlns:adec="http://schemas.microsoft.com/office/drawing/2017/decorative" val="1"/>
              </a:ext>
            </a:extLst>
          </p:cNvPr>
          <p:cNvSpPr/>
          <p:nvPr/>
        </p:nvSpPr>
        <p:spPr>
          <a:xfrm rot="5400000">
            <a:off x="240411" y="5099353"/>
            <a:ext cx="960370" cy="485832"/>
          </a:xfrm>
          <a:prstGeom prst="triangle">
            <a:avLst>
              <a:gd name="adj" fmla="val 51909"/>
            </a:avLst>
          </a:prstGeom>
          <a:solidFill>
            <a:schemeClr val="accent5"/>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Isosceles Triangle 44">
            <a:extLst>
              <a:ext uri="{FF2B5EF4-FFF2-40B4-BE49-F238E27FC236}">
                <a16:creationId xmlns:a16="http://schemas.microsoft.com/office/drawing/2014/main" id="{4481A00E-CE5A-11BE-BE73-F8F9E586FF8D}"/>
              </a:ext>
              <a:ext uri="{C183D7F6-B498-43B3-948B-1728B52AA6E4}">
                <adec:decorative xmlns:adec="http://schemas.microsoft.com/office/drawing/2017/decorative" val="1"/>
              </a:ext>
            </a:extLst>
          </p:cNvPr>
          <p:cNvSpPr/>
          <p:nvPr/>
        </p:nvSpPr>
        <p:spPr>
          <a:xfrm rot="5400000">
            <a:off x="6162805" y="2605683"/>
            <a:ext cx="931428" cy="432007"/>
          </a:xfrm>
          <a:prstGeom prst="triangle">
            <a:avLst>
              <a:gd name="adj" fmla="val 51909"/>
            </a:avLst>
          </a:prstGeom>
          <a:solidFill>
            <a:schemeClr val="accent5"/>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Isosceles Triangle 45">
            <a:extLst>
              <a:ext uri="{FF2B5EF4-FFF2-40B4-BE49-F238E27FC236}">
                <a16:creationId xmlns:a16="http://schemas.microsoft.com/office/drawing/2014/main" id="{B64A66CA-C750-AB8E-F091-543C78E2603F}"/>
              </a:ext>
              <a:ext uri="{C183D7F6-B498-43B3-948B-1728B52AA6E4}">
                <adec:decorative xmlns:adec="http://schemas.microsoft.com/office/drawing/2017/decorative" val="1"/>
              </a:ext>
            </a:extLst>
          </p:cNvPr>
          <p:cNvSpPr/>
          <p:nvPr/>
        </p:nvSpPr>
        <p:spPr>
          <a:xfrm rot="5400000">
            <a:off x="6162805" y="5130971"/>
            <a:ext cx="931430" cy="432007"/>
          </a:xfrm>
          <a:prstGeom prst="triangle">
            <a:avLst>
              <a:gd name="adj" fmla="val 51909"/>
            </a:avLst>
          </a:prstGeom>
          <a:solidFill>
            <a:schemeClr val="accent5"/>
          </a:solidFill>
          <a:ln>
            <a:no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9777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927A9-532E-16E4-9E12-41C65FEDCE95}"/>
              </a:ext>
            </a:extLst>
          </p:cNvPr>
          <p:cNvSpPr>
            <a:spLocks noGrp="1"/>
          </p:cNvSpPr>
          <p:nvPr>
            <p:ph type="title"/>
          </p:nvPr>
        </p:nvSpPr>
        <p:spPr>
          <a:xfrm>
            <a:off x="0" y="1"/>
            <a:ext cx="12192000" cy="1393732"/>
          </a:xfrm>
          <a:scene3d>
            <a:camera prst="orthographicFront"/>
            <a:lightRig rig="threePt" dir="t"/>
          </a:scene3d>
          <a:sp3d>
            <a:bevelT w="139700" prst="cross"/>
          </a:sp3d>
        </p:spPr>
        <p:txBody>
          <a:bodyPr/>
          <a:lstStyle/>
          <a:p>
            <a:r>
              <a:rPr lang="en-US" sz="3600" dirty="0">
                <a:latin typeface="+mj-lt"/>
              </a:rPr>
              <a:t>Diagnostic Classification </a:t>
            </a:r>
            <a:br>
              <a:rPr lang="en-US" sz="3600" dirty="0">
                <a:latin typeface="+mj-lt"/>
              </a:rPr>
            </a:br>
            <a:r>
              <a:rPr lang="en-US" sz="3600" dirty="0">
                <a:latin typeface="+mj-lt"/>
              </a:rPr>
              <a:t>by Number of SUD Symptoms</a:t>
            </a:r>
          </a:p>
        </p:txBody>
      </p:sp>
      <p:sp>
        <p:nvSpPr>
          <p:cNvPr id="2" name="Content Placeholder 3">
            <a:extLst>
              <a:ext uri="{FF2B5EF4-FFF2-40B4-BE49-F238E27FC236}">
                <a16:creationId xmlns:a16="http://schemas.microsoft.com/office/drawing/2014/main" id="{F273CE13-C214-6E1C-20B3-61D20CDB5F9A}"/>
              </a:ext>
            </a:extLst>
          </p:cNvPr>
          <p:cNvSpPr txBox="1">
            <a:spLocks/>
          </p:cNvSpPr>
          <p:nvPr/>
        </p:nvSpPr>
        <p:spPr>
          <a:xfrm>
            <a:off x="303937" y="4316229"/>
            <a:ext cx="2666463" cy="1198812"/>
          </a:xfrm>
          <a:prstGeom prst="cube">
            <a:avLst/>
          </a:prstGeom>
          <a:gradFill flip="none" rotWithShape="1">
            <a:gsLst>
              <a:gs pos="0">
                <a:schemeClr val="accent2">
                  <a:lumMod val="0"/>
                  <a:lumOff val="100000"/>
                </a:schemeClr>
              </a:gs>
              <a:gs pos="0">
                <a:schemeClr val="accent2">
                  <a:lumMod val="0"/>
                  <a:lumOff val="100000"/>
                </a:schemeClr>
              </a:gs>
              <a:gs pos="62000">
                <a:schemeClr val="accent2">
                  <a:lumMod val="100000"/>
                </a:schemeClr>
              </a:gs>
            </a:gsLst>
            <a:lin ang="8100000" scaled="1"/>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Mild </a:t>
            </a:r>
          </a:p>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2-3 Symptoms</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BB25DC03-F041-CB98-7477-3B378E828495}"/>
              </a:ext>
            </a:extLst>
          </p:cNvPr>
          <p:cNvSpPr>
            <a:spLocks noGrp="1"/>
          </p:cNvSpPr>
          <p:nvPr>
            <p:ph sz="quarter" idx="17"/>
          </p:nvPr>
        </p:nvSpPr>
        <p:spPr>
          <a:xfrm>
            <a:off x="3263906" y="4936530"/>
            <a:ext cx="3736832" cy="1186905"/>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anchor="ctr"/>
          <a:lstStyle/>
          <a:p>
            <a:pPr marL="0" indent="0" algn="ctr">
              <a:spcBef>
                <a:spcPts val="200"/>
              </a:spcBef>
              <a:buNone/>
            </a:pPr>
            <a:r>
              <a:rPr lang="en-US" sz="2400" b="1">
                <a:solidFill>
                  <a:schemeClr val="bg1"/>
                </a:solidFill>
              </a:rPr>
              <a:t>Moderate</a:t>
            </a:r>
          </a:p>
          <a:p>
            <a:pPr marL="0" indent="0" algn="ctr">
              <a:spcBef>
                <a:spcPts val="200"/>
              </a:spcBef>
              <a:buNone/>
            </a:pPr>
            <a:r>
              <a:rPr lang="en-US" sz="2400" b="1">
                <a:solidFill>
                  <a:schemeClr val="bg1"/>
                </a:solidFill>
              </a:rPr>
              <a:t> 4-5 Symptoms</a:t>
            </a:r>
          </a:p>
        </p:txBody>
      </p:sp>
      <p:sp>
        <p:nvSpPr>
          <p:cNvPr id="16" name="Content Placeholder 3">
            <a:extLst>
              <a:ext uri="{FF2B5EF4-FFF2-40B4-BE49-F238E27FC236}">
                <a16:creationId xmlns:a16="http://schemas.microsoft.com/office/drawing/2014/main" id="{C0036676-8313-EB20-117F-5C153BBC9F4E}"/>
              </a:ext>
              <a:ext uri="{C183D7F6-B498-43B3-948B-1728B52AA6E4}">
                <adec:decorative xmlns:adec="http://schemas.microsoft.com/office/drawing/2017/decorative" val="1"/>
              </a:ext>
            </a:extLst>
          </p:cNvPr>
          <p:cNvSpPr txBox="1">
            <a:spLocks/>
          </p:cNvSpPr>
          <p:nvPr/>
        </p:nvSpPr>
        <p:spPr>
          <a:xfrm>
            <a:off x="3469915" y="4040430"/>
            <a:ext cx="1290276" cy="1186906"/>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Content Placeholder 3">
            <a:extLst>
              <a:ext uri="{FF2B5EF4-FFF2-40B4-BE49-F238E27FC236}">
                <a16:creationId xmlns:a16="http://schemas.microsoft.com/office/drawing/2014/main" id="{0684208B-AEAC-D676-0D40-95A1C6AE03C2}"/>
              </a:ext>
              <a:ext uri="{C183D7F6-B498-43B3-948B-1728B52AA6E4}">
                <adec:decorative xmlns:adec="http://schemas.microsoft.com/office/drawing/2017/decorative" val="1"/>
              </a:ext>
            </a:extLst>
          </p:cNvPr>
          <p:cNvSpPr txBox="1">
            <a:spLocks/>
          </p:cNvSpPr>
          <p:nvPr/>
        </p:nvSpPr>
        <p:spPr>
          <a:xfrm>
            <a:off x="4532866" y="4037891"/>
            <a:ext cx="1278370"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40356EDB-2D84-439B-EE7A-21467B27B6C3}"/>
              </a:ext>
            </a:extLst>
          </p:cNvPr>
          <p:cNvSpPr>
            <a:spLocks noGrp="1"/>
          </p:cNvSpPr>
          <p:nvPr>
            <p:ph sz="quarter" idx="19"/>
          </p:nvPr>
        </p:nvSpPr>
        <p:spPr>
          <a:xfrm>
            <a:off x="7483375" y="5324541"/>
            <a:ext cx="3864982" cy="1270250"/>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anchor="ctr"/>
          <a:lstStyle/>
          <a:p>
            <a:pPr marL="0" indent="0" algn="ctr">
              <a:spcBef>
                <a:spcPts val="200"/>
              </a:spcBef>
              <a:buNone/>
            </a:pPr>
            <a:r>
              <a:rPr lang="en-US" sz="2400" b="1">
                <a:solidFill>
                  <a:schemeClr val="bg1"/>
                </a:solidFill>
              </a:rPr>
              <a:t>Severe</a:t>
            </a:r>
          </a:p>
          <a:p>
            <a:pPr marL="0" indent="0" algn="ctr">
              <a:spcBef>
                <a:spcPts val="200"/>
              </a:spcBef>
              <a:buNone/>
            </a:pPr>
            <a:r>
              <a:rPr lang="en-US" sz="2400" b="1">
                <a:solidFill>
                  <a:schemeClr val="bg1"/>
                </a:solidFill>
              </a:rPr>
              <a:t>6+ Symptoms</a:t>
            </a:r>
          </a:p>
        </p:txBody>
      </p:sp>
      <p:sp>
        <p:nvSpPr>
          <p:cNvPr id="20" name="Content Placeholder 3">
            <a:extLst>
              <a:ext uri="{FF2B5EF4-FFF2-40B4-BE49-F238E27FC236}">
                <a16:creationId xmlns:a16="http://schemas.microsoft.com/office/drawing/2014/main" id="{81E1E04E-81B8-4212-D71B-E3C614CEA931}"/>
              </a:ext>
              <a:ext uri="{C183D7F6-B498-43B3-948B-1728B52AA6E4}">
                <adec:decorative xmlns:adec="http://schemas.microsoft.com/office/drawing/2017/decorative" val="1"/>
              </a:ext>
            </a:extLst>
          </p:cNvPr>
          <p:cNvSpPr txBox="1">
            <a:spLocks/>
          </p:cNvSpPr>
          <p:nvPr/>
        </p:nvSpPr>
        <p:spPr>
          <a:xfrm>
            <a:off x="7605908" y="4425493"/>
            <a:ext cx="1290278"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Content Placeholder 3">
            <a:extLst>
              <a:ext uri="{FF2B5EF4-FFF2-40B4-BE49-F238E27FC236}">
                <a16:creationId xmlns:a16="http://schemas.microsoft.com/office/drawing/2014/main" id="{E3775D3B-D2BD-3369-96E0-3C2CC81BACDF}"/>
              </a:ext>
              <a:ext uri="{C183D7F6-B498-43B3-948B-1728B52AA6E4}">
                <adec:decorative xmlns:adec="http://schemas.microsoft.com/office/drawing/2017/decorative" val="1"/>
              </a:ext>
            </a:extLst>
          </p:cNvPr>
          <p:cNvSpPr txBox="1">
            <a:spLocks/>
          </p:cNvSpPr>
          <p:nvPr/>
        </p:nvSpPr>
        <p:spPr>
          <a:xfrm>
            <a:off x="8757589" y="4410300"/>
            <a:ext cx="1290278"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Content Placeholder 3">
            <a:extLst>
              <a:ext uri="{FF2B5EF4-FFF2-40B4-BE49-F238E27FC236}">
                <a16:creationId xmlns:a16="http://schemas.microsoft.com/office/drawing/2014/main" id="{FBF26229-AD79-9A3D-7076-FC72EB4C8EFA}"/>
              </a:ext>
              <a:ext uri="{C183D7F6-B498-43B3-948B-1728B52AA6E4}">
                <adec:decorative xmlns:adec="http://schemas.microsoft.com/office/drawing/2017/decorative" val="1"/>
              </a:ext>
            </a:extLst>
          </p:cNvPr>
          <p:cNvSpPr txBox="1">
            <a:spLocks/>
          </p:cNvSpPr>
          <p:nvPr/>
        </p:nvSpPr>
        <p:spPr>
          <a:xfrm>
            <a:off x="9921177" y="4410300"/>
            <a:ext cx="1278371"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Content Placeholder 3">
            <a:extLst>
              <a:ext uri="{FF2B5EF4-FFF2-40B4-BE49-F238E27FC236}">
                <a16:creationId xmlns:a16="http://schemas.microsoft.com/office/drawing/2014/main" id="{11D8891E-FAFB-0F9A-9B05-D1E4D92ACAA7}"/>
              </a:ext>
              <a:ext uri="{C183D7F6-B498-43B3-948B-1728B52AA6E4}">
                <adec:decorative xmlns:adec="http://schemas.microsoft.com/office/drawing/2017/decorative" val="1"/>
              </a:ext>
            </a:extLst>
          </p:cNvPr>
          <p:cNvSpPr txBox="1">
            <a:spLocks/>
          </p:cNvSpPr>
          <p:nvPr/>
        </p:nvSpPr>
        <p:spPr>
          <a:xfrm>
            <a:off x="8212177" y="3503427"/>
            <a:ext cx="1278371" cy="1198813"/>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Content Placeholder 3">
            <a:extLst>
              <a:ext uri="{FF2B5EF4-FFF2-40B4-BE49-F238E27FC236}">
                <a16:creationId xmlns:a16="http://schemas.microsoft.com/office/drawing/2014/main" id="{B85383A8-08B6-8324-BC65-36A312F20AC5}"/>
              </a:ext>
              <a:ext uri="{C183D7F6-B498-43B3-948B-1728B52AA6E4}">
                <adec:decorative xmlns:adec="http://schemas.microsoft.com/office/drawing/2017/decorative" val="1"/>
              </a:ext>
            </a:extLst>
          </p:cNvPr>
          <p:cNvSpPr txBox="1">
            <a:spLocks/>
          </p:cNvSpPr>
          <p:nvPr/>
        </p:nvSpPr>
        <p:spPr>
          <a:xfrm>
            <a:off x="9350537" y="3495831"/>
            <a:ext cx="1290278" cy="1198813"/>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Content Placeholder 3">
            <a:extLst>
              <a:ext uri="{FF2B5EF4-FFF2-40B4-BE49-F238E27FC236}">
                <a16:creationId xmlns:a16="http://schemas.microsoft.com/office/drawing/2014/main" id="{7300ADF5-DB41-AEA3-9090-ABAABDE95736}"/>
              </a:ext>
              <a:ext uri="{C183D7F6-B498-43B3-948B-1728B52AA6E4}">
                <adec:decorative xmlns:adec="http://schemas.microsoft.com/office/drawing/2017/decorative" val="1"/>
              </a:ext>
            </a:extLst>
          </p:cNvPr>
          <p:cNvSpPr txBox="1">
            <a:spLocks/>
          </p:cNvSpPr>
          <p:nvPr/>
        </p:nvSpPr>
        <p:spPr>
          <a:xfrm>
            <a:off x="4069026" y="3178411"/>
            <a:ext cx="1290277"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Content Placeholder 3">
            <a:extLst>
              <a:ext uri="{FF2B5EF4-FFF2-40B4-BE49-F238E27FC236}">
                <a16:creationId xmlns:a16="http://schemas.microsoft.com/office/drawing/2014/main" id="{E131BB86-1F01-6F06-9259-EFFEB0006B69}"/>
              </a:ext>
              <a:ext uri="{C183D7F6-B498-43B3-948B-1728B52AA6E4}">
                <adec:decorative xmlns:adec="http://schemas.microsoft.com/office/drawing/2017/decorative" val="1"/>
              </a:ext>
            </a:extLst>
          </p:cNvPr>
          <p:cNvSpPr txBox="1">
            <a:spLocks/>
          </p:cNvSpPr>
          <p:nvPr/>
        </p:nvSpPr>
        <p:spPr>
          <a:xfrm>
            <a:off x="8791804" y="2604447"/>
            <a:ext cx="1290278" cy="1186907"/>
          </a:xfrm>
          <a:prstGeom prst="cub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a:ea typeface="+mn-ea"/>
              <a:cs typeface="Arial"/>
            </a:endParaRPr>
          </a:p>
        </p:txBody>
      </p:sp>
      <p:sp>
        <p:nvSpPr>
          <p:cNvPr id="28" name="Content Placeholder 3">
            <a:extLst>
              <a:ext uri="{FF2B5EF4-FFF2-40B4-BE49-F238E27FC236}">
                <a16:creationId xmlns:a16="http://schemas.microsoft.com/office/drawing/2014/main" id="{0D3E3333-8DB7-1235-3301-18796BB9BDEF}"/>
              </a:ext>
              <a:ext uri="{C183D7F6-B498-43B3-948B-1728B52AA6E4}">
                <adec:decorative xmlns:adec="http://schemas.microsoft.com/office/drawing/2017/decorative" val="1"/>
              </a:ext>
            </a:extLst>
          </p:cNvPr>
          <p:cNvSpPr txBox="1">
            <a:spLocks/>
          </p:cNvSpPr>
          <p:nvPr/>
        </p:nvSpPr>
        <p:spPr>
          <a:xfrm>
            <a:off x="540092" y="3424622"/>
            <a:ext cx="1240183" cy="1198812"/>
          </a:xfrm>
          <a:prstGeom prst="cub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Content Placeholder 3">
            <a:extLst>
              <a:ext uri="{FF2B5EF4-FFF2-40B4-BE49-F238E27FC236}">
                <a16:creationId xmlns:a16="http://schemas.microsoft.com/office/drawing/2014/main" id="{C15B2794-40B7-8F01-2515-A3ED8F379EEA}"/>
              </a:ext>
              <a:ext uri="{C183D7F6-B498-43B3-948B-1728B52AA6E4}">
                <adec:decorative xmlns:adec="http://schemas.microsoft.com/office/drawing/2017/decorative" val="1"/>
              </a:ext>
            </a:extLst>
          </p:cNvPr>
          <p:cNvSpPr txBox="1">
            <a:spLocks/>
          </p:cNvSpPr>
          <p:nvPr/>
        </p:nvSpPr>
        <p:spPr>
          <a:xfrm>
            <a:off x="5599727" y="4037891"/>
            <a:ext cx="1278370"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Content Placeholder 3">
            <a:extLst>
              <a:ext uri="{FF2B5EF4-FFF2-40B4-BE49-F238E27FC236}">
                <a16:creationId xmlns:a16="http://schemas.microsoft.com/office/drawing/2014/main" id="{AD0078F2-BD65-0C35-3077-50190DBDFE83}"/>
              </a:ext>
              <a:ext uri="{C183D7F6-B498-43B3-948B-1728B52AA6E4}">
                <adec:decorative xmlns:adec="http://schemas.microsoft.com/office/drawing/2017/decorative" val="1"/>
              </a:ext>
            </a:extLst>
          </p:cNvPr>
          <p:cNvSpPr txBox="1">
            <a:spLocks/>
          </p:cNvSpPr>
          <p:nvPr/>
        </p:nvSpPr>
        <p:spPr>
          <a:xfrm>
            <a:off x="5175857" y="3134600"/>
            <a:ext cx="1278370" cy="1186907"/>
          </a:xfrm>
          <a:prstGeom prst="cub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a:outerShdw blurRad="50800" dist="38100" dir="8100000" algn="t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Content Placeholder 3">
            <a:extLst>
              <a:ext uri="{FF2B5EF4-FFF2-40B4-BE49-F238E27FC236}">
                <a16:creationId xmlns:a16="http://schemas.microsoft.com/office/drawing/2014/main" id="{9FF24CCC-720F-A898-F98E-05B22E53459F}"/>
              </a:ext>
              <a:ext uri="{C183D7F6-B498-43B3-948B-1728B52AA6E4}">
                <adec:decorative xmlns:adec="http://schemas.microsoft.com/office/drawing/2017/decorative" val="1"/>
              </a:ext>
            </a:extLst>
          </p:cNvPr>
          <p:cNvSpPr txBox="1">
            <a:spLocks/>
          </p:cNvSpPr>
          <p:nvPr/>
        </p:nvSpPr>
        <p:spPr>
          <a:xfrm>
            <a:off x="1590812" y="3420849"/>
            <a:ext cx="1240183" cy="1198812"/>
          </a:xfrm>
          <a:prstGeom prst="cub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Content Placeholder 3">
            <a:extLst>
              <a:ext uri="{FF2B5EF4-FFF2-40B4-BE49-F238E27FC236}">
                <a16:creationId xmlns:a16="http://schemas.microsoft.com/office/drawing/2014/main" id="{74A1EB24-1C28-1517-8D88-CCA9103B019F}"/>
              </a:ext>
              <a:ext uri="{C183D7F6-B498-43B3-948B-1728B52AA6E4}">
                <adec:decorative xmlns:adec="http://schemas.microsoft.com/office/drawing/2017/decorative" val="1"/>
              </a:ext>
            </a:extLst>
          </p:cNvPr>
          <p:cNvSpPr txBox="1">
            <a:spLocks/>
          </p:cNvSpPr>
          <p:nvPr/>
        </p:nvSpPr>
        <p:spPr>
          <a:xfrm>
            <a:off x="1173205" y="2529242"/>
            <a:ext cx="1240183" cy="1198812"/>
          </a:xfrm>
          <a:prstGeom prst="cub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a:outerShdw blurRad="50800" dist="38100" dir="10800000" algn="r"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0836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rrow: Bent-Up 45">
            <a:extLst>
              <a:ext uri="{FF2B5EF4-FFF2-40B4-BE49-F238E27FC236}">
                <a16:creationId xmlns:a16="http://schemas.microsoft.com/office/drawing/2014/main" id="{B497BF45-9A91-A44F-6145-3096E0C13C6A}"/>
              </a:ext>
              <a:ext uri="{C183D7F6-B498-43B3-948B-1728B52AA6E4}">
                <adec:decorative xmlns:adec="http://schemas.microsoft.com/office/drawing/2017/decorative" val="1"/>
              </a:ext>
            </a:extLst>
          </p:cNvPr>
          <p:cNvSpPr/>
          <p:nvPr/>
        </p:nvSpPr>
        <p:spPr>
          <a:xfrm rot="5400000">
            <a:off x="-628890" y="4567487"/>
            <a:ext cx="2288040" cy="735039"/>
          </a:xfrm>
          <a:prstGeom prst="bentUpArrow">
            <a:avLst>
              <a:gd name="adj1" fmla="val 8888"/>
              <a:gd name="adj2" fmla="val 14796"/>
              <a:gd name="adj3" fmla="val 164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20DDC3-9BC5-0224-C2F3-B0E72C704EDE}"/>
              </a:ext>
            </a:extLst>
          </p:cNvPr>
          <p:cNvSpPr>
            <a:spLocks noGrp="1"/>
          </p:cNvSpPr>
          <p:nvPr>
            <p:ph type="title"/>
          </p:nvPr>
        </p:nvSpPr>
        <p:spPr>
          <a:xfrm>
            <a:off x="0" y="0"/>
            <a:ext cx="12191999" cy="972218"/>
          </a:xfrm>
        </p:spPr>
        <p:txBody>
          <a:bodyPr/>
          <a:lstStyle/>
          <a:p>
            <a:r>
              <a:rPr lang="en-US" dirty="0"/>
              <a:t>The ASAM Criteria Continuum of Care</a:t>
            </a:r>
          </a:p>
        </p:txBody>
      </p:sp>
      <p:sp>
        <p:nvSpPr>
          <p:cNvPr id="9" name="Content Placeholder 8">
            <a:extLst>
              <a:ext uri="{FF2B5EF4-FFF2-40B4-BE49-F238E27FC236}">
                <a16:creationId xmlns:a16="http://schemas.microsoft.com/office/drawing/2014/main" id="{A6397A56-953E-7A6E-DC38-678AE40495C8}"/>
              </a:ext>
            </a:extLst>
          </p:cNvPr>
          <p:cNvSpPr>
            <a:spLocks noGrp="1"/>
          </p:cNvSpPr>
          <p:nvPr>
            <p:ph sz="quarter" idx="15"/>
          </p:nvPr>
        </p:nvSpPr>
        <p:spPr>
          <a:xfrm>
            <a:off x="381000" y="1270225"/>
            <a:ext cx="2284145" cy="825651"/>
          </a:xfrm>
          <a:prstGeom prst="round2DiagRect">
            <a:avLst/>
          </a:prstGeom>
          <a:solidFill>
            <a:schemeClr val="accent5"/>
          </a:solidFill>
          <a:ln w="38100">
            <a:solidFill>
              <a:schemeClr val="accent5"/>
            </a:solidFill>
          </a:ln>
        </p:spPr>
        <p:txBody>
          <a:bodyPr tIns="182880" numCol="1" spcCol="457200"/>
          <a:lstStyle/>
          <a:p>
            <a:pPr marL="0" indent="0">
              <a:buNone/>
            </a:pPr>
            <a:r>
              <a:rPr lang="en-US">
                <a:solidFill>
                  <a:schemeClr val="bg1"/>
                </a:solidFill>
              </a:rPr>
              <a:t>Level 4: Inpatient</a:t>
            </a:r>
            <a:endParaRPr lang="en-US"/>
          </a:p>
        </p:txBody>
      </p:sp>
      <p:sp>
        <p:nvSpPr>
          <p:cNvPr id="13" name="Content Placeholder 12">
            <a:extLst>
              <a:ext uri="{FF2B5EF4-FFF2-40B4-BE49-F238E27FC236}">
                <a16:creationId xmlns:a16="http://schemas.microsoft.com/office/drawing/2014/main" id="{B4A8237F-9EB5-748D-DDCC-1E7C19C55BCD}"/>
              </a:ext>
            </a:extLst>
          </p:cNvPr>
          <p:cNvSpPr>
            <a:spLocks noGrp="1"/>
          </p:cNvSpPr>
          <p:nvPr>
            <p:ph sz="quarter" idx="19"/>
          </p:nvPr>
        </p:nvSpPr>
        <p:spPr>
          <a:xfrm>
            <a:off x="9498045" y="1250127"/>
            <a:ext cx="2286000" cy="859264"/>
          </a:xfrm>
          <a:prstGeom prst="round2DiagRect">
            <a:avLst/>
          </a:prstGeom>
          <a:solidFill>
            <a:schemeClr val="accent5">
              <a:lumMod val="20000"/>
              <a:lumOff val="80000"/>
            </a:schemeClr>
          </a:solidFill>
          <a:ln w="38100">
            <a:solidFill>
              <a:schemeClr val="accent5">
                <a:lumMod val="20000"/>
                <a:lumOff val="80000"/>
              </a:schemeClr>
            </a:solidFill>
          </a:ln>
        </p:spPr>
        <p:txBody>
          <a:bodyPr tIns="91440" anchor="ctr"/>
          <a:lstStyle/>
          <a:p>
            <a:pPr marL="176213" indent="-176213">
              <a:buNone/>
            </a:pPr>
            <a:r>
              <a:rPr lang="en-US" b="1"/>
              <a:t>4 </a:t>
            </a:r>
            <a:r>
              <a:rPr lang="en-US"/>
              <a:t>Medically Managed Inpatient</a:t>
            </a:r>
          </a:p>
        </p:txBody>
      </p:sp>
      <p:sp>
        <p:nvSpPr>
          <p:cNvPr id="14" name="Content Placeholder 13">
            <a:extLst>
              <a:ext uri="{FF2B5EF4-FFF2-40B4-BE49-F238E27FC236}">
                <a16:creationId xmlns:a16="http://schemas.microsoft.com/office/drawing/2014/main" id="{E5BE036C-292D-DA68-667B-D628F286B592}"/>
              </a:ext>
            </a:extLst>
          </p:cNvPr>
          <p:cNvSpPr>
            <a:spLocks noGrp="1"/>
          </p:cNvSpPr>
          <p:nvPr>
            <p:ph sz="quarter" idx="20"/>
          </p:nvPr>
        </p:nvSpPr>
        <p:spPr>
          <a:xfrm>
            <a:off x="381000" y="2314903"/>
            <a:ext cx="2286000" cy="810325"/>
          </a:xfrm>
          <a:prstGeom prst="round2DiagRect">
            <a:avLst/>
          </a:prstGeom>
          <a:solidFill>
            <a:schemeClr val="accent2">
              <a:lumMod val="75000"/>
            </a:schemeClr>
          </a:solidFill>
          <a:ln w="60325">
            <a:solidFill>
              <a:schemeClr val="accent2">
                <a:lumMod val="75000"/>
              </a:schemeClr>
            </a:solidFill>
          </a:ln>
        </p:spPr>
        <p:txBody>
          <a:bodyPr lIns="91440" rIns="91440" anchor="ctr"/>
          <a:lstStyle/>
          <a:p>
            <a:pPr marL="0" indent="0">
              <a:buNone/>
            </a:pPr>
            <a:r>
              <a:rPr lang="en-US">
                <a:solidFill>
                  <a:schemeClr val="bg1"/>
                </a:solidFill>
              </a:rPr>
              <a:t>Level 3: Residential</a:t>
            </a:r>
          </a:p>
        </p:txBody>
      </p:sp>
      <p:sp>
        <p:nvSpPr>
          <p:cNvPr id="10" name="Content Placeholder 9">
            <a:extLst>
              <a:ext uri="{FF2B5EF4-FFF2-40B4-BE49-F238E27FC236}">
                <a16:creationId xmlns:a16="http://schemas.microsoft.com/office/drawing/2014/main" id="{DD12C1C6-9829-49AC-21AB-22A78C938247}"/>
              </a:ext>
            </a:extLst>
          </p:cNvPr>
          <p:cNvSpPr>
            <a:spLocks noGrp="1"/>
          </p:cNvSpPr>
          <p:nvPr>
            <p:ph sz="quarter" idx="16"/>
          </p:nvPr>
        </p:nvSpPr>
        <p:spPr>
          <a:xfrm>
            <a:off x="4899152" y="2319849"/>
            <a:ext cx="6911848" cy="859536"/>
          </a:xfrm>
          <a:prstGeom prst="round2DiagRect">
            <a:avLst>
              <a:gd name="adj1" fmla="val 11126"/>
              <a:gd name="adj2" fmla="val 0"/>
            </a:avLst>
          </a:prstGeom>
          <a:solidFill>
            <a:schemeClr val="accent2">
              <a:lumMod val="20000"/>
              <a:lumOff val="80000"/>
            </a:schemeClr>
          </a:solidFill>
        </p:spPr>
        <p:txBody>
          <a:bodyPr lIns="0" tIns="91440" numCol="3" spcCol="0"/>
          <a:lstStyle/>
          <a:p>
            <a:pPr marL="517525" indent="-336550">
              <a:buNone/>
            </a:pPr>
            <a:r>
              <a:rPr lang="en-US" b="1"/>
              <a:t>3.1</a:t>
            </a:r>
            <a:r>
              <a:rPr lang="en-US"/>
              <a:t> Clinically Managed Low-Intensity Residential</a:t>
            </a:r>
          </a:p>
          <a:p>
            <a:pPr marL="512763" indent="-336550">
              <a:buNone/>
            </a:pPr>
            <a:r>
              <a:rPr lang="en-US" b="1"/>
              <a:t>3.5</a:t>
            </a:r>
            <a:r>
              <a:rPr lang="en-US"/>
              <a:t> Clinically Managed High-Intensity Residential</a:t>
            </a:r>
          </a:p>
          <a:p>
            <a:pPr marL="515938" indent="-336550">
              <a:buNone/>
            </a:pPr>
            <a:r>
              <a:rPr lang="en-US" b="1"/>
              <a:t>3.7</a:t>
            </a:r>
            <a:r>
              <a:rPr lang="en-US"/>
              <a:t> Medically Managed Residential</a:t>
            </a:r>
          </a:p>
        </p:txBody>
      </p:sp>
      <p:cxnSp>
        <p:nvCxnSpPr>
          <p:cNvPr id="48" name="Straight Connector 47">
            <a:extLst>
              <a:ext uri="{FF2B5EF4-FFF2-40B4-BE49-F238E27FC236}">
                <a16:creationId xmlns:a16="http://schemas.microsoft.com/office/drawing/2014/main" id="{7824A90A-CC97-C559-F8A4-81C51C86DA86}"/>
              </a:ext>
              <a:ext uri="{C183D7F6-B498-43B3-948B-1728B52AA6E4}">
                <adec:decorative xmlns:adec="http://schemas.microsoft.com/office/drawing/2017/decorative" val="1"/>
              </a:ext>
            </a:extLst>
          </p:cNvPr>
          <p:cNvCxnSpPr>
            <a:cxnSpLocks/>
          </p:cNvCxnSpPr>
          <p:nvPr/>
        </p:nvCxnSpPr>
        <p:spPr>
          <a:xfrm flipH="1">
            <a:off x="147611" y="3790987"/>
            <a:ext cx="73503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9B65F0DB-6243-9995-9295-9A1736955AC3}"/>
              </a:ext>
            </a:extLst>
          </p:cNvPr>
          <p:cNvSpPr>
            <a:spLocks noGrp="1"/>
          </p:cNvSpPr>
          <p:nvPr>
            <p:ph sz="quarter" idx="21"/>
          </p:nvPr>
        </p:nvSpPr>
        <p:spPr>
          <a:xfrm>
            <a:off x="381000" y="3359952"/>
            <a:ext cx="2286000" cy="859536"/>
          </a:xfrm>
          <a:prstGeom prst="round2DiagRect">
            <a:avLst/>
          </a:prstGeom>
          <a:solidFill>
            <a:schemeClr val="accent1"/>
          </a:solidFill>
          <a:ln w="38100">
            <a:solidFill>
              <a:schemeClr val="accent1"/>
            </a:solidFill>
          </a:ln>
        </p:spPr>
        <p:txBody>
          <a:bodyPr anchor="ctr"/>
          <a:lstStyle/>
          <a:p>
            <a:pPr marL="0" indent="0">
              <a:buNone/>
            </a:pPr>
            <a:r>
              <a:rPr lang="en-US">
                <a:solidFill>
                  <a:schemeClr val="bg1"/>
                </a:solidFill>
              </a:rPr>
              <a:t>Level 2: IOP/HIOP</a:t>
            </a:r>
          </a:p>
        </p:txBody>
      </p:sp>
      <p:sp>
        <p:nvSpPr>
          <p:cNvPr id="11" name="Content Placeholder 10">
            <a:extLst>
              <a:ext uri="{FF2B5EF4-FFF2-40B4-BE49-F238E27FC236}">
                <a16:creationId xmlns:a16="http://schemas.microsoft.com/office/drawing/2014/main" id="{925795B8-5C9D-45E5-BA90-32B31AC52955}"/>
              </a:ext>
            </a:extLst>
          </p:cNvPr>
          <p:cNvSpPr>
            <a:spLocks noGrp="1"/>
          </p:cNvSpPr>
          <p:nvPr>
            <p:ph sz="quarter" idx="17"/>
          </p:nvPr>
        </p:nvSpPr>
        <p:spPr>
          <a:xfrm>
            <a:off x="4899152" y="3389320"/>
            <a:ext cx="6884893" cy="859536"/>
          </a:xfrm>
          <a:prstGeom prst="round2DiagRect">
            <a:avLst/>
          </a:prstGeom>
          <a:solidFill>
            <a:schemeClr val="accent3">
              <a:lumMod val="20000"/>
              <a:lumOff val="80000"/>
              <a:alpha val="56000"/>
            </a:schemeClr>
          </a:solidFill>
        </p:spPr>
        <p:txBody>
          <a:bodyPr lIns="0" tIns="274320" rIns="91440" bIns="0" numCol="3" spcCol="91440"/>
          <a:lstStyle/>
          <a:p>
            <a:pPr marL="517525" indent="-293688">
              <a:buNone/>
            </a:pPr>
            <a:r>
              <a:rPr lang="en-US" b="1"/>
              <a:t>2.1</a:t>
            </a:r>
            <a:r>
              <a:rPr lang="en-US"/>
              <a:t> Intensive Outpatient (IOP)</a:t>
            </a:r>
          </a:p>
          <a:p>
            <a:pPr marL="336550" indent="-336550">
              <a:buNone/>
            </a:pPr>
            <a:endParaRPr lang="en-US" b="1"/>
          </a:p>
          <a:p>
            <a:pPr marL="457200" indent="-280988">
              <a:buNone/>
            </a:pPr>
            <a:r>
              <a:rPr lang="en-US" b="1"/>
              <a:t>2.5 </a:t>
            </a:r>
            <a:r>
              <a:rPr lang="en-US"/>
              <a:t>High-Intensity Outpatient (HIOP)</a:t>
            </a:r>
          </a:p>
          <a:p>
            <a:pPr marL="336550" indent="-336550">
              <a:buNone/>
            </a:pPr>
            <a:endParaRPr lang="en-US" b="1"/>
          </a:p>
          <a:p>
            <a:pPr marL="457200" indent="-336550">
              <a:buNone/>
            </a:pPr>
            <a:r>
              <a:rPr lang="en-US" b="1"/>
              <a:t>2.7</a:t>
            </a:r>
            <a:r>
              <a:rPr lang="en-US"/>
              <a:t> Medically Managed Intensive Outpatient</a:t>
            </a:r>
          </a:p>
        </p:txBody>
      </p:sp>
      <p:cxnSp>
        <p:nvCxnSpPr>
          <p:cNvPr id="53" name="Straight Connector 52">
            <a:extLst>
              <a:ext uri="{FF2B5EF4-FFF2-40B4-BE49-F238E27FC236}">
                <a16:creationId xmlns:a16="http://schemas.microsoft.com/office/drawing/2014/main" id="{3BF017EC-C9D2-7391-21C6-1F4E121C97E7}"/>
              </a:ext>
              <a:ext uri="{C183D7F6-B498-43B3-948B-1728B52AA6E4}">
                <adec:decorative xmlns:adec="http://schemas.microsoft.com/office/drawing/2017/decorative" val="1"/>
              </a:ext>
            </a:extLst>
          </p:cNvPr>
          <p:cNvCxnSpPr>
            <a:cxnSpLocks/>
          </p:cNvCxnSpPr>
          <p:nvPr/>
        </p:nvCxnSpPr>
        <p:spPr>
          <a:xfrm flipH="1">
            <a:off x="147611" y="4905270"/>
            <a:ext cx="73503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A567A667-E652-31E3-545F-9803E7E509A0}"/>
              </a:ext>
            </a:extLst>
          </p:cNvPr>
          <p:cNvSpPr>
            <a:spLocks noGrp="1"/>
          </p:cNvSpPr>
          <p:nvPr>
            <p:ph sz="quarter" idx="22"/>
          </p:nvPr>
        </p:nvSpPr>
        <p:spPr>
          <a:xfrm>
            <a:off x="381000" y="4420528"/>
            <a:ext cx="2286000" cy="859536"/>
          </a:xfrm>
          <a:prstGeom prst="round2DiagRect">
            <a:avLst/>
          </a:prstGeom>
          <a:solidFill>
            <a:schemeClr val="tx2">
              <a:lumMod val="75000"/>
            </a:schemeClr>
          </a:solidFill>
          <a:ln w="60325">
            <a:solidFill>
              <a:schemeClr val="tx2">
                <a:lumMod val="75000"/>
              </a:schemeClr>
            </a:solidFill>
          </a:ln>
        </p:spPr>
        <p:txBody>
          <a:bodyPr anchor="ctr"/>
          <a:lstStyle/>
          <a:p>
            <a:pPr marL="0" indent="0">
              <a:buNone/>
            </a:pPr>
            <a:r>
              <a:rPr lang="en-US">
                <a:solidFill>
                  <a:schemeClr val="bg1"/>
                </a:solidFill>
              </a:rPr>
              <a:t>Level 1: Outpatient</a:t>
            </a:r>
          </a:p>
        </p:txBody>
      </p:sp>
      <p:sp>
        <p:nvSpPr>
          <p:cNvPr id="7" name="Content Placeholder 6">
            <a:extLst>
              <a:ext uri="{FF2B5EF4-FFF2-40B4-BE49-F238E27FC236}">
                <a16:creationId xmlns:a16="http://schemas.microsoft.com/office/drawing/2014/main" id="{435BB2E9-DA4A-8647-3DBE-E1B285366BB8}"/>
              </a:ext>
            </a:extLst>
          </p:cNvPr>
          <p:cNvSpPr>
            <a:spLocks noGrp="1"/>
          </p:cNvSpPr>
          <p:nvPr>
            <p:ph sz="quarter" idx="13"/>
          </p:nvPr>
        </p:nvSpPr>
        <p:spPr>
          <a:xfrm>
            <a:off x="2665145" y="4448875"/>
            <a:ext cx="2341243" cy="859536"/>
          </a:xfrm>
          <a:solidFill>
            <a:schemeClr val="accent1">
              <a:lumMod val="20000"/>
              <a:lumOff val="80000"/>
            </a:schemeClr>
          </a:solidFill>
        </p:spPr>
        <p:txBody>
          <a:bodyPr rIns="0"/>
          <a:lstStyle/>
          <a:p>
            <a:pPr marL="339725" indent="-339725">
              <a:buNone/>
            </a:pPr>
            <a:r>
              <a:rPr lang="en-US" b="1"/>
              <a:t>1.0 </a:t>
            </a:r>
            <a:r>
              <a:rPr lang="en-US"/>
              <a:t>Long-Term Remission Monitoring</a:t>
            </a:r>
          </a:p>
        </p:txBody>
      </p:sp>
      <p:sp>
        <p:nvSpPr>
          <p:cNvPr id="12" name="Content Placeholder 11">
            <a:extLst>
              <a:ext uri="{FF2B5EF4-FFF2-40B4-BE49-F238E27FC236}">
                <a16:creationId xmlns:a16="http://schemas.microsoft.com/office/drawing/2014/main" id="{3E66C905-8544-C1C6-2804-F58CE45C4690}"/>
              </a:ext>
            </a:extLst>
          </p:cNvPr>
          <p:cNvSpPr>
            <a:spLocks noGrp="1"/>
          </p:cNvSpPr>
          <p:nvPr>
            <p:ph sz="quarter" idx="18"/>
          </p:nvPr>
        </p:nvSpPr>
        <p:spPr>
          <a:xfrm>
            <a:off x="7185612" y="4448875"/>
            <a:ext cx="4598433" cy="859536"/>
          </a:xfrm>
          <a:prstGeom prst="round2DiagRect">
            <a:avLst/>
          </a:prstGeom>
          <a:solidFill>
            <a:schemeClr val="accent1">
              <a:lumMod val="20000"/>
              <a:lumOff val="80000"/>
            </a:schemeClr>
          </a:solidFill>
          <a:ln>
            <a:solidFill>
              <a:schemeClr val="accent1">
                <a:lumMod val="20000"/>
                <a:lumOff val="80000"/>
              </a:schemeClr>
            </a:solidFill>
          </a:ln>
        </p:spPr>
        <p:txBody>
          <a:bodyPr lIns="182880" tIns="91440" rIns="91440" bIns="91440" numCol="2" spcCol="0" anchor="b"/>
          <a:lstStyle/>
          <a:p>
            <a:pPr marL="336550" indent="-336550">
              <a:buNone/>
            </a:pPr>
            <a:r>
              <a:rPr lang="en-US" b="1"/>
              <a:t>1.5 </a:t>
            </a:r>
            <a:r>
              <a:rPr lang="en-US"/>
              <a:t>Outpatient Therapy</a:t>
            </a:r>
          </a:p>
          <a:p>
            <a:pPr marL="512763" indent="-288925">
              <a:buNone/>
            </a:pPr>
            <a:endParaRPr lang="en-US" b="1"/>
          </a:p>
          <a:p>
            <a:pPr marL="398463" indent="-339725">
              <a:buNone/>
            </a:pPr>
            <a:r>
              <a:rPr lang="en-US" b="1"/>
              <a:t>1.7</a:t>
            </a:r>
            <a:r>
              <a:rPr lang="en-US"/>
              <a:t> Medically Managed Outpatient</a:t>
            </a:r>
          </a:p>
        </p:txBody>
      </p:sp>
      <p:sp>
        <p:nvSpPr>
          <p:cNvPr id="23" name="Rectangle: Diagonal Corners Rounded 22">
            <a:extLst>
              <a:ext uri="{FF2B5EF4-FFF2-40B4-BE49-F238E27FC236}">
                <a16:creationId xmlns:a16="http://schemas.microsoft.com/office/drawing/2014/main" id="{EBC73A54-9589-B590-29FE-A56F4E83B7FF}"/>
              </a:ext>
              <a:ext uri="{C183D7F6-B498-43B3-948B-1728B52AA6E4}">
                <adec:decorative xmlns:adec="http://schemas.microsoft.com/office/drawing/2017/decorative" val="1"/>
              </a:ext>
            </a:extLst>
          </p:cNvPr>
          <p:cNvSpPr/>
          <p:nvPr/>
        </p:nvSpPr>
        <p:spPr>
          <a:xfrm>
            <a:off x="381000" y="3364898"/>
            <a:ext cx="11430000" cy="859536"/>
          </a:xfrm>
          <a:prstGeom prst="round2Diag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1E7E01B2-3FB3-D766-ABC0-7B1EF9CD98C0}"/>
              </a:ext>
              <a:ext uri="{C183D7F6-B498-43B3-948B-1728B52AA6E4}">
                <adec:decorative xmlns:adec="http://schemas.microsoft.com/office/drawing/2017/decorative" val="1"/>
              </a:ext>
            </a:extLst>
          </p:cNvPr>
          <p:cNvSpPr/>
          <p:nvPr/>
        </p:nvSpPr>
        <p:spPr>
          <a:xfrm>
            <a:off x="381000" y="4420529"/>
            <a:ext cx="11430000" cy="859536"/>
          </a:xfrm>
          <a:prstGeom prst="round2DiagRect">
            <a:avLst/>
          </a:prstGeom>
          <a:noFill/>
          <a:ln w="60325">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Content Placeholder 15">
            <a:extLst>
              <a:ext uri="{FF2B5EF4-FFF2-40B4-BE49-F238E27FC236}">
                <a16:creationId xmlns:a16="http://schemas.microsoft.com/office/drawing/2014/main" id="{C616CCD7-3598-7FD1-CB72-E5F6D9A1DAE9}"/>
              </a:ext>
              <a:ext uri="{C183D7F6-B498-43B3-948B-1728B52AA6E4}">
                <adec:decorative xmlns:adec="http://schemas.microsoft.com/office/drawing/2017/decorative" val="1"/>
              </a:ext>
            </a:extLst>
          </p:cNvPr>
          <p:cNvSpPr txBox="1">
            <a:spLocks/>
          </p:cNvSpPr>
          <p:nvPr/>
        </p:nvSpPr>
        <p:spPr>
          <a:xfrm>
            <a:off x="381000" y="5543135"/>
            <a:ext cx="11430000" cy="822960"/>
          </a:xfrm>
          <a:prstGeom prst="round2DiagRect">
            <a:avLst/>
          </a:prstGeom>
          <a:noFill/>
          <a:ln w="60325">
            <a:solidFill>
              <a:schemeClr val="accent2"/>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chemeClr val="bg1"/>
              </a:solidFill>
            </a:endParaRPr>
          </a:p>
        </p:txBody>
      </p:sp>
      <p:sp>
        <p:nvSpPr>
          <p:cNvPr id="55" name="Content Placeholder 11">
            <a:extLst>
              <a:ext uri="{FF2B5EF4-FFF2-40B4-BE49-F238E27FC236}">
                <a16:creationId xmlns:a16="http://schemas.microsoft.com/office/drawing/2014/main" id="{42A2E96F-82EB-9CB9-F993-0D5159CAFB2D}"/>
              </a:ext>
              <a:ext uri="{C183D7F6-B498-43B3-948B-1728B52AA6E4}">
                <adec:decorative xmlns:adec="http://schemas.microsoft.com/office/drawing/2017/decorative" val="0"/>
              </a:ext>
            </a:extLst>
          </p:cNvPr>
          <p:cNvSpPr txBox="1">
            <a:spLocks/>
          </p:cNvSpPr>
          <p:nvPr/>
        </p:nvSpPr>
        <p:spPr>
          <a:xfrm>
            <a:off x="381000" y="5524847"/>
            <a:ext cx="2272086" cy="859536"/>
          </a:xfrm>
          <a:prstGeom prst="round2DiagRect">
            <a:avLst/>
          </a:prstGeom>
          <a:solidFill>
            <a:schemeClr val="accent2"/>
          </a:solidFill>
          <a:ln>
            <a:noFill/>
          </a:ln>
        </p:spPr>
        <p:txBody>
          <a:bodyPr vert="horz" lIns="822960" tIns="182880" rIns="91440" bIns="18288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b="1">
                <a:solidFill>
                  <a:schemeClr val="bg1"/>
                </a:solidFill>
              </a:rPr>
              <a:t>Recovery </a:t>
            </a:r>
          </a:p>
          <a:p>
            <a:pPr marL="0" indent="0">
              <a:spcBef>
                <a:spcPts val="400"/>
              </a:spcBef>
              <a:buNone/>
            </a:pPr>
            <a:r>
              <a:rPr lang="en-US" b="1">
                <a:solidFill>
                  <a:schemeClr val="bg1"/>
                </a:solidFill>
              </a:rPr>
              <a:t>Residence</a:t>
            </a:r>
          </a:p>
        </p:txBody>
      </p:sp>
      <p:pic>
        <p:nvPicPr>
          <p:cNvPr id="60" name="Content Placeholder 59">
            <a:extLst>
              <a:ext uri="{FF2B5EF4-FFF2-40B4-BE49-F238E27FC236}">
                <a16:creationId xmlns:a16="http://schemas.microsoft.com/office/drawing/2014/main" id="{64053D33-8A80-2400-FDFE-8F70855C5512}"/>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515130" y="5675245"/>
            <a:ext cx="512902" cy="512902"/>
          </a:xfrm>
        </p:spPr>
      </p:pic>
      <p:cxnSp>
        <p:nvCxnSpPr>
          <p:cNvPr id="37" name="Straight Connector 36">
            <a:extLst>
              <a:ext uri="{FF2B5EF4-FFF2-40B4-BE49-F238E27FC236}">
                <a16:creationId xmlns:a16="http://schemas.microsoft.com/office/drawing/2014/main" id="{C5265682-694D-0EC7-D490-3CDD5407B2B8}"/>
              </a:ext>
              <a:ext uri="{C183D7F6-B498-43B3-948B-1728B52AA6E4}">
                <adec:decorative xmlns:adec="http://schemas.microsoft.com/office/drawing/2017/decorative" val="1"/>
              </a:ext>
            </a:extLst>
          </p:cNvPr>
          <p:cNvCxnSpPr/>
          <p:nvPr/>
        </p:nvCxnSpPr>
        <p:spPr>
          <a:xfrm>
            <a:off x="9415848" y="2365596"/>
            <a:ext cx="0" cy="7498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A3E5752-68AA-0D43-AA71-EADE2DE92630}"/>
              </a:ext>
              <a:ext uri="{C183D7F6-B498-43B3-948B-1728B52AA6E4}">
                <adec:decorative xmlns:adec="http://schemas.microsoft.com/office/drawing/2017/decorative" val="1"/>
              </a:ext>
            </a:extLst>
          </p:cNvPr>
          <p:cNvCxnSpPr/>
          <p:nvPr/>
        </p:nvCxnSpPr>
        <p:spPr>
          <a:xfrm>
            <a:off x="7121743" y="2365596"/>
            <a:ext cx="0" cy="7498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4EBB85-BCC5-C6CC-EC24-FE7B844C0622}"/>
              </a:ext>
              <a:ext uri="{C183D7F6-B498-43B3-948B-1728B52AA6E4}">
                <adec:decorative xmlns:adec="http://schemas.microsoft.com/office/drawing/2017/decorative" val="1"/>
              </a:ext>
            </a:extLst>
          </p:cNvPr>
          <p:cNvCxnSpPr>
            <a:cxnSpLocks/>
          </p:cNvCxnSpPr>
          <p:nvPr/>
        </p:nvCxnSpPr>
        <p:spPr>
          <a:xfrm>
            <a:off x="9415848" y="3409722"/>
            <a:ext cx="0" cy="758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D4C34C-C5E5-D054-EF15-35D2CCA56D05}"/>
              </a:ext>
              <a:ext uri="{C183D7F6-B498-43B3-948B-1728B52AA6E4}">
                <adec:decorative xmlns:adec="http://schemas.microsoft.com/office/drawing/2017/decorative" val="1"/>
              </a:ext>
            </a:extLst>
          </p:cNvPr>
          <p:cNvCxnSpPr>
            <a:cxnSpLocks/>
          </p:cNvCxnSpPr>
          <p:nvPr/>
        </p:nvCxnSpPr>
        <p:spPr>
          <a:xfrm>
            <a:off x="7121743" y="3409722"/>
            <a:ext cx="0" cy="758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04381C-BC9E-B7E1-6FEE-15A836E04C56}"/>
              </a:ext>
              <a:ext uri="{C183D7F6-B498-43B3-948B-1728B52AA6E4}">
                <adec:decorative xmlns:adec="http://schemas.microsoft.com/office/drawing/2017/decorative" val="1"/>
              </a:ext>
            </a:extLst>
          </p:cNvPr>
          <p:cNvCxnSpPr>
            <a:cxnSpLocks/>
          </p:cNvCxnSpPr>
          <p:nvPr/>
        </p:nvCxnSpPr>
        <p:spPr>
          <a:xfrm>
            <a:off x="9415848" y="4471311"/>
            <a:ext cx="0" cy="7498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Diagonal Corners Rounded 31">
            <a:extLst>
              <a:ext uri="{FF2B5EF4-FFF2-40B4-BE49-F238E27FC236}">
                <a16:creationId xmlns:a16="http://schemas.microsoft.com/office/drawing/2014/main" id="{19E5B34A-8048-BFE2-B63F-ADEC7936CF21}"/>
              </a:ext>
              <a:ext uri="{C183D7F6-B498-43B3-948B-1728B52AA6E4}">
                <adec:decorative xmlns:adec="http://schemas.microsoft.com/office/drawing/2017/decorative" val="1"/>
              </a:ext>
            </a:extLst>
          </p:cNvPr>
          <p:cNvSpPr/>
          <p:nvPr/>
        </p:nvSpPr>
        <p:spPr>
          <a:xfrm>
            <a:off x="381000" y="1262013"/>
            <a:ext cx="11430000" cy="859536"/>
          </a:xfrm>
          <a:prstGeom prst="round2Diag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id="{82AEF06E-C2BE-121C-E033-ACC88B0B8AF6}"/>
              </a:ext>
              <a:ext uri="{C183D7F6-B498-43B3-948B-1728B52AA6E4}">
                <adec:decorative xmlns:adec="http://schemas.microsoft.com/office/drawing/2017/decorative" val="1"/>
              </a:ext>
            </a:extLst>
          </p:cNvPr>
          <p:cNvSpPr/>
          <p:nvPr/>
        </p:nvSpPr>
        <p:spPr>
          <a:xfrm>
            <a:off x="381000" y="2307963"/>
            <a:ext cx="11430000" cy="859536"/>
          </a:xfrm>
          <a:prstGeom prst="round2Diag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8E0A022-F36E-015C-5336-5875842DA30C}"/>
              </a:ext>
            </a:extLst>
          </p:cNvPr>
          <p:cNvSpPr>
            <a:spLocks noGrp="1"/>
          </p:cNvSpPr>
          <p:nvPr>
            <p:ph type="ftr" sz="quarter" idx="25"/>
          </p:nvPr>
        </p:nvSpPr>
        <p:spPr/>
        <p:txBody>
          <a:bodyPr/>
          <a:lstStyle/>
          <a:p>
            <a:r>
              <a:rPr lang="en-US">
                <a:cs typeface="Arial"/>
              </a:rPr>
              <a:t>(American Society of Addiction Medicine, 2023)</a:t>
            </a:r>
          </a:p>
        </p:txBody>
      </p:sp>
    </p:spTree>
    <p:extLst>
      <p:ext uri="{BB962C8B-B14F-4D97-AF65-F5344CB8AC3E}">
        <p14:creationId xmlns:p14="http://schemas.microsoft.com/office/powerpoint/2010/main" val="250088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dirty="0">
                <a:latin typeface="+mj-lt"/>
              </a:rPr>
              <a:t>Learning Objectives</a:t>
            </a:r>
          </a:p>
        </p:txBody>
      </p:sp>
      <p:sp>
        <p:nvSpPr>
          <p:cNvPr id="8" name="Content Placeholder 7">
            <a:extLst>
              <a:ext uri="{FF2B5EF4-FFF2-40B4-BE49-F238E27FC236}">
                <a16:creationId xmlns:a16="http://schemas.microsoft.com/office/drawing/2014/main" id="{52CAA9F6-0A86-8B0C-4F26-42ACC0A162BE}"/>
              </a:ext>
            </a:extLst>
          </p:cNvPr>
          <p:cNvSpPr>
            <a:spLocks noGrp="1"/>
          </p:cNvSpPr>
          <p:nvPr>
            <p:ph sz="quarter" idx="13"/>
          </p:nvPr>
        </p:nvSpPr>
        <p:spPr>
          <a:xfrm>
            <a:off x="4174435" y="217785"/>
            <a:ext cx="7673008" cy="1014667"/>
          </a:xfrm>
        </p:spPr>
        <p:txBody>
          <a:bodyPr/>
          <a:lstStyle/>
          <a:p>
            <a:pPr>
              <a:spcBef>
                <a:spcPts val="300"/>
              </a:spcBef>
            </a:pPr>
            <a:r>
              <a:rPr lang="en-US" sz="2800" dirty="0">
                <a:latin typeface="+mj-lt"/>
              </a:rPr>
              <a:t>After completing this training, </a:t>
            </a:r>
          </a:p>
          <a:p>
            <a:pPr>
              <a:spcBef>
                <a:spcPts val="300"/>
              </a:spcBef>
            </a:pPr>
            <a:r>
              <a:rPr lang="en-US" sz="2800" dirty="0">
                <a:latin typeface="+mj-lt"/>
              </a:rPr>
              <a:t>child welfare workers will:</a:t>
            </a:r>
          </a:p>
        </p:txBody>
      </p:sp>
      <p:sp>
        <p:nvSpPr>
          <p:cNvPr id="6" name="Content Placeholder 5">
            <a:extLst>
              <a:ext uri="{FF2B5EF4-FFF2-40B4-BE49-F238E27FC236}">
                <a16:creationId xmlns:a16="http://schemas.microsoft.com/office/drawing/2014/main" id="{D7F6D42B-364E-6784-B4B1-3D209DB53147}"/>
              </a:ext>
            </a:extLst>
          </p:cNvPr>
          <p:cNvSpPr>
            <a:spLocks noGrp="1"/>
          </p:cNvSpPr>
          <p:nvPr>
            <p:ph sz="quarter" idx="14"/>
          </p:nvPr>
        </p:nvSpPr>
        <p:spPr>
          <a:xfrm>
            <a:off x="3998259" y="1498600"/>
            <a:ext cx="7988332" cy="5141615"/>
          </a:xfrm>
        </p:spPr>
        <p:txBody>
          <a:bodyPr anchor="b"/>
          <a:lstStyle/>
          <a:p>
            <a:pPr lvl="0">
              <a:lnSpc>
                <a:spcPct val="100000"/>
              </a:lnSpc>
              <a:spcBef>
                <a:spcPts val="400"/>
              </a:spcBef>
            </a:pPr>
            <a:r>
              <a:rPr lang="en-US" sz="2000" dirty="0"/>
              <a:t>Identify the different types of drug classifications based on chemical components, effects, and legality</a:t>
            </a:r>
          </a:p>
          <a:p>
            <a:pPr lvl="0">
              <a:lnSpc>
                <a:spcPct val="100000"/>
              </a:lnSpc>
              <a:spcBef>
                <a:spcPts val="400"/>
              </a:spcBef>
            </a:pPr>
            <a:r>
              <a:rPr lang="en-US" sz="2000" dirty="0"/>
              <a:t>Recognize different types of substances, including their effects and methods of use</a:t>
            </a:r>
          </a:p>
          <a:p>
            <a:pPr lvl="0">
              <a:lnSpc>
                <a:spcPct val="100000"/>
              </a:lnSpc>
              <a:spcBef>
                <a:spcPts val="400"/>
              </a:spcBef>
            </a:pPr>
            <a:r>
              <a:rPr lang="en-US" sz="2000" dirty="0"/>
              <a:t>Understand the basic brain chemistry of substance use disorders including the role of dopamine and changes to brain circuitry </a:t>
            </a:r>
          </a:p>
          <a:p>
            <a:pPr lvl="0">
              <a:lnSpc>
                <a:spcPct val="100000"/>
              </a:lnSpc>
              <a:spcBef>
                <a:spcPts val="400"/>
              </a:spcBef>
            </a:pPr>
            <a:r>
              <a:rPr lang="en-US" sz="2000" dirty="0"/>
              <a:t>Outline the substance use disorder continuum of care with knowledge of screening, referral, and assessment practices</a:t>
            </a:r>
          </a:p>
          <a:p>
            <a:pPr lvl="0">
              <a:lnSpc>
                <a:spcPct val="100000"/>
              </a:lnSpc>
              <a:spcBef>
                <a:spcPts val="400"/>
              </a:spcBef>
            </a:pPr>
            <a:r>
              <a:rPr lang="en-US" sz="2000" dirty="0"/>
              <a:t>Understand diagnostic criteria for substance use disorders and how this informs indicated levels of treatment</a:t>
            </a:r>
          </a:p>
          <a:p>
            <a:pPr lvl="0">
              <a:lnSpc>
                <a:spcPct val="100000"/>
              </a:lnSpc>
              <a:spcBef>
                <a:spcPts val="400"/>
              </a:spcBef>
            </a:pPr>
            <a:r>
              <a:rPr lang="en-US" sz="2000" dirty="0"/>
              <a:t>Acquire knowledge on evidence-based interventions for families affected by substance use disorders</a:t>
            </a:r>
          </a:p>
          <a:p>
            <a:pPr lvl="0">
              <a:lnSpc>
                <a:spcPct val="100000"/>
              </a:lnSpc>
              <a:spcBef>
                <a:spcPts val="400"/>
              </a:spcBef>
            </a:pPr>
            <a:r>
              <a:rPr lang="en-US" sz="2000" dirty="0"/>
              <a:t>Discuss the benefits of specialized treatment services for men and women affected by substance use and co-occurring disorders</a:t>
            </a:r>
          </a:p>
          <a:p>
            <a:pPr lvl="0">
              <a:lnSpc>
                <a:spcPct val="100000"/>
              </a:lnSpc>
              <a:spcBef>
                <a:spcPts val="400"/>
              </a:spcBef>
            </a:pPr>
            <a:r>
              <a:rPr lang="en-US" sz="2000" dirty="0"/>
              <a:t>Understand the benefits of integrating recovery support services into child welfare service delivery models</a:t>
            </a:r>
          </a:p>
        </p:txBody>
      </p:sp>
    </p:spTree>
    <p:extLst>
      <p:ext uri="{BB962C8B-B14F-4D97-AF65-F5344CB8AC3E}">
        <p14:creationId xmlns:p14="http://schemas.microsoft.com/office/powerpoint/2010/main" val="3282773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r>
              <a:rPr lang="en-US" sz="4800" dirty="0"/>
              <a:t>Addressing Gaps in </a:t>
            </a:r>
            <a:br>
              <a:rPr lang="en-US" sz="4800" dirty="0"/>
            </a:br>
            <a:r>
              <a:rPr lang="en-US" sz="4800" dirty="0"/>
              <a:t>SUD Treatment Service Array</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dirty="0"/>
              <a:t>Small Group Discussion</a:t>
            </a:r>
          </a:p>
        </p:txBody>
      </p:sp>
    </p:spTree>
    <p:extLst>
      <p:ext uri="{BB962C8B-B14F-4D97-AF65-F5344CB8AC3E}">
        <p14:creationId xmlns:p14="http://schemas.microsoft.com/office/powerpoint/2010/main" val="402600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214AF14-2754-D99C-5716-B0CB70BBE086}"/>
            </a:ext>
          </a:extLst>
        </p:cNvPr>
        <p:cNvGrpSpPr/>
        <p:nvPr/>
      </p:nvGrpSpPr>
      <p:grpSpPr>
        <a:xfrm>
          <a:off x="0" y="0"/>
          <a:ext cx="0" cy="0"/>
          <a:chOff x="0" y="0"/>
          <a:chExt cx="0" cy="0"/>
        </a:xfrm>
      </p:grpSpPr>
      <p:sp>
        <p:nvSpPr>
          <p:cNvPr id="8" name="Title 7" hidden="1">
            <a:extLst>
              <a:ext uri="{FF2B5EF4-FFF2-40B4-BE49-F238E27FC236}">
                <a16:creationId xmlns:a16="http://schemas.microsoft.com/office/drawing/2014/main" id="{8C822858-ECBD-F251-2719-629D6B922BBF}"/>
              </a:ext>
            </a:extLst>
          </p:cNvPr>
          <p:cNvSpPr>
            <a:spLocks noGrp="1"/>
          </p:cNvSpPr>
          <p:nvPr>
            <p:ph type="title"/>
          </p:nvPr>
        </p:nvSpPr>
        <p:spPr>
          <a:xfrm>
            <a:off x="669758" y="-1482929"/>
            <a:ext cx="10515600" cy="1325563"/>
          </a:xfrm>
        </p:spPr>
        <p:txBody>
          <a:bodyPr/>
          <a:lstStyle/>
          <a:p>
            <a:r>
              <a:rPr lang="en-US" dirty="0"/>
              <a:t>Gaps in SUD Treatment Small Group Discussion Questions</a:t>
            </a:r>
          </a:p>
        </p:txBody>
      </p:sp>
      <p:sp>
        <p:nvSpPr>
          <p:cNvPr id="5" name="Subtitle 4">
            <a:extLst>
              <a:ext uri="{FF2B5EF4-FFF2-40B4-BE49-F238E27FC236}">
                <a16:creationId xmlns:a16="http://schemas.microsoft.com/office/drawing/2014/main" id="{85C676C8-3A27-1492-1D63-CF1C422E9E7F}"/>
              </a:ext>
            </a:extLst>
          </p:cNvPr>
          <p:cNvSpPr>
            <a:spLocks noGrp="1"/>
          </p:cNvSpPr>
          <p:nvPr>
            <p:ph sz="quarter" idx="14"/>
          </p:nvPr>
        </p:nvSpPr>
        <p:spPr>
          <a:xfrm>
            <a:off x="1339850" y="734568"/>
            <a:ext cx="9512300" cy="4281335"/>
          </a:xfrm>
        </p:spPr>
        <p:txBody>
          <a:bodyPr vert="horz" lIns="91440" tIns="45720" rIns="91440" bIns="45720" rtlCol="0" anchor="ctr">
            <a:normAutofit/>
          </a:bodyPr>
          <a:lstStyle/>
          <a:p>
            <a:pPr marL="228600" lvl="0" indent="-228600" algn="l">
              <a:lnSpc>
                <a:spcPct val="100000"/>
              </a:lnSpc>
              <a:spcBef>
                <a:spcPts val="1200"/>
              </a:spcBef>
              <a:spcAft>
                <a:spcPts val="1200"/>
              </a:spcAft>
              <a:buFont typeface="Arial" panose="020B0604020202020204" pitchFamily="34" charset="0"/>
              <a:buChar char="•"/>
              <a:defRPr/>
            </a:pPr>
            <a:r>
              <a:rPr lang="en-US" sz="1800" b="1" dirty="0"/>
              <a:t>Does your local community offer the full-service array for SUD treatment services? If no, what are the current service gaps in your community?</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When a parent’s indicated level of care is not available (no provider or waitlisted), what services are offered as an interim?</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How have these gaps in SUD treatment service array challenged your work with families (e.g., engagement, retention)?</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Do any of your local treatment provider agencies partner with neighboring jurisdictions to expand access in your region?</a:t>
            </a:r>
          </a:p>
          <a:p>
            <a:pPr marL="228600" lvl="0" indent="-228600" algn="l">
              <a:lnSpc>
                <a:spcPct val="100000"/>
              </a:lnSpc>
              <a:spcBef>
                <a:spcPts val="1200"/>
              </a:spcBef>
              <a:spcAft>
                <a:spcPts val="1200"/>
              </a:spcAft>
              <a:buFont typeface="Arial" panose="020B0604020202020204" pitchFamily="34" charset="0"/>
              <a:buChar char="•"/>
              <a:defRPr/>
            </a:pPr>
            <a:r>
              <a:rPr lang="en-US" sz="1800" b="1" dirty="0"/>
              <a:t>What are steps you can take to support parents affected by substance use disorders as they wait for treatment (e.g., recovery supports, safety planning)?</a:t>
            </a:r>
            <a:endParaRPr lang="en-US" sz="1800" dirty="0"/>
          </a:p>
        </p:txBody>
      </p:sp>
      <p:sp>
        <p:nvSpPr>
          <p:cNvPr id="7" name="Rectangle 6">
            <a:extLst>
              <a:ext uri="{FF2B5EF4-FFF2-40B4-BE49-F238E27FC236}">
                <a16:creationId xmlns:a16="http://schemas.microsoft.com/office/drawing/2014/main" id="{62D4EFF1-4BFA-6469-BB29-A97E68F2A92E}"/>
              </a:ext>
              <a:ext uri="{C183D7F6-B498-43B3-948B-1728B52AA6E4}">
                <adec:decorative xmlns:adec="http://schemas.microsoft.com/office/drawing/2017/decorative" val="1"/>
              </a:ext>
            </a:extLst>
          </p:cNvPr>
          <p:cNvSpPr/>
          <p:nvPr/>
        </p:nvSpPr>
        <p:spPr>
          <a:xfrm>
            <a:off x="1616764" y="5474208"/>
            <a:ext cx="9144000" cy="64922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0A3088-DF73-27E7-793B-026E1B9E9D46}"/>
              </a:ext>
            </a:extLst>
          </p:cNvPr>
          <p:cNvSpPr txBox="1"/>
          <p:nvPr/>
        </p:nvSpPr>
        <p:spPr>
          <a:xfrm>
            <a:off x="3624009" y="5567987"/>
            <a:ext cx="4943982" cy="461665"/>
          </a:xfrm>
          <a:prstGeom prst="rect">
            <a:avLst/>
          </a:prstGeom>
          <a:noFill/>
        </p:spPr>
        <p:txBody>
          <a:bodyPr wrap="none" rtlCol="0">
            <a:spAutoFit/>
          </a:bodyPr>
          <a:lstStyle/>
          <a:p>
            <a:pPr algn="l"/>
            <a:r>
              <a:rPr lang="en-US" sz="2400" dirty="0"/>
              <a:t>Small Group Discussion Questions</a:t>
            </a:r>
          </a:p>
        </p:txBody>
      </p:sp>
    </p:spTree>
    <p:extLst>
      <p:ext uri="{BB962C8B-B14F-4D97-AF65-F5344CB8AC3E}">
        <p14:creationId xmlns:p14="http://schemas.microsoft.com/office/powerpoint/2010/main" val="2964529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C55D-B523-CF1E-32C0-CC5446676FBF}"/>
              </a:ext>
            </a:extLst>
          </p:cNvPr>
          <p:cNvSpPr>
            <a:spLocks noGrp="1"/>
          </p:cNvSpPr>
          <p:nvPr>
            <p:ph type="title"/>
          </p:nvPr>
        </p:nvSpPr>
        <p:spPr>
          <a:xfrm>
            <a:off x="260032" y="2359152"/>
            <a:ext cx="11661457" cy="2249424"/>
          </a:xfrm>
          <a:prstGeom prst="round2DiagRect">
            <a:avLst>
              <a:gd name="adj1" fmla="val 0"/>
              <a:gd name="adj2"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tIns="548640" rIns="457200" anchor="t">
            <a:normAutofit/>
          </a:bodyPr>
          <a:lstStyle/>
          <a:p>
            <a:pPr marL="238125"/>
            <a:r>
              <a:rPr lang="en-US" dirty="0"/>
              <a:t>Evidence-Based Interventions for Families </a:t>
            </a:r>
            <a:br>
              <a:rPr lang="en-US" dirty="0"/>
            </a:br>
            <a:r>
              <a:rPr lang="en-US" dirty="0"/>
              <a:t>Affected by Substance Use Disorders </a:t>
            </a:r>
          </a:p>
        </p:txBody>
      </p:sp>
      <p:sp>
        <p:nvSpPr>
          <p:cNvPr id="3" name="Content Placeholder 2">
            <a:extLst>
              <a:ext uri="{FF2B5EF4-FFF2-40B4-BE49-F238E27FC236}">
                <a16:creationId xmlns:a16="http://schemas.microsoft.com/office/drawing/2014/main" id="{1B26F9FD-A948-F108-56DE-372EEC678C33}"/>
              </a:ext>
            </a:extLst>
          </p:cNvPr>
          <p:cNvSpPr>
            <a:spLocks noGrp="1"/>
          </p:cNvSpPr>
          <p:nvPr>
            <p:ph sz="quarter" idx="14"/>
          </p:nvPr>
        </p:nvSpPr>
        <p:spPr>
          <a:xfrm>
            <a:off x="260033" y="400302"/>
            <a:ext cx="3749040" cy="1645920"/>
          </a:xfrm>
          <a:prstGeom prst="roundRect">
            <a:avLst/>
          </a:prstGeom>
          <a:solidFill>
            <a:schemeClr val="accent1"/>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Motivational </a:t>
            </a:r>
          </a:p>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Interviewing</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CEC292EB-3B4C-CE44-E0A2-C4DBDE44B203}"/>
              </a:ext>
            </a:extLst>
          </p:cNvPr>
          <p:cNvSpPr>
            <a:spLocks noGrp="1"/>
          </p:cNvSpPr>
          <p:nvPr>
            <p:ph sz="quarter" idx="16"/>
          </p:nvPr>
        </p:nvSpPr>
        <p:spPr>
          <a:xfrm>
            <a:off x="4216241" y="400302"/>
            <a:ext cx="3749040" cy="1645920"/>
          </a:xfrm>
          <a:prstGeom prst="roundRect">
            <a:avLst/>
          </a:prstGeom>
          <a:solidFill>
            <a:schemeClr val="accent3"/>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Cognitive Behavioral Therapy</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169DF6D2-B5D5-C3C8-4A1D-450F8048A5D0}"/>
              </a:ext>
            </a:extLst>
          </p:cNvPr>
          <p:cNvSpPr>
            <a:spLocks noGrp="1"/>
          </p:cNvSpPr>
          <p:nvPr>
            <p:ph sz="quarter" idx="17"/>
          </p:nvPr>
        </p:nvSpPr>
        <p:spPr>
          <a:xfrm>
            <a:off x="8172450" y="400302"/>
            <a:ext cx="3749040" cy="1645920"/>
          </a:xfrm>
          <a:prstGeom prst="roundRect">
            <a:avLst/>
          </a:prstGeom>
          <a:solidFill>
            <a:schemeClr val="accent2">
              <a:lumMod val="75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Contingency Management</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E050FA9F-1CEC-9F56-E8B5-B9E982F81310}"/>
              </a:ext>
            </a:extLst>
          </p:cNvPr>
          <p:cNvSpPr>
            <a:spLocks noGrp="1"/>
          </p:cNvSpPr>
          <p:nvPr>
            <p:ph sz="quarter" idx="18"/>
          </p:nvPr>
        </p:nvSpPr>
        <p:spPr>
          <a:xfrm>
            <a:off x="247650" y="4929634"/>
            <a:ext cx="3749040" cy="1645920"/>
          </a:xfrm>
          <a:prstGeom prst="roundRect">
            <a:avLst/>
          </a:prstGeom>
          <a:solidFill>
            <a:schemeClr val="accent2">
              <a:lumMod val="50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Medications for </a:t>
            </a:r>
          </a:p>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Opioid Use Disorder</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01FF817F-2293-1892-DF3A-088F0AD2FA0F}"/>
              </a:ext>
            </a:extLst>
          </p:cNvPr>
          <p:cNvSpPr>
            <a:spLocks noGrp="1"/>
          </p:cNvSpPr>
          <p:nvPr>
            <p:ph sz="quarter" idx="19"/>
          </p:nvPr>
        </p:nvSpPr>
        <p:spPr>
          <a:xfrm>
            <a:off x="4210050" y="4929634"/>
            <a:ext cx="3749040" cy="1645920"/>
          </a:xfrm>
          <a:prstGeom prst="roundRect">
            <a:avLst/>
          </a:prstGeom>
          <a:solidFill>
            <a:schemeClr val="accent1">
              <a:lumMod val="75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a:solidFill>
                  <a:schemeClr val="bg1"/>
                </a:solidFill>
                <a:effectLst/>
                <a:latin typeface="+mn-lt"/>
                <a:ea typeface="Calibri" panose="020F0502020204030204" pitchFamily="34" charset="0"/>
                <a:cs typeface="Calibri" panose="020F0502020204030204" pitchFamily="34" charset="0"/>
              </a:rPr>
              <a:t>Trauma-Informed Care</a:t>
            </a:r>
            <a:endParaRPr lang="en-US" sz="2400">
              <a:solidFill>
                <a:schemeClr val="bg1"/>
              </a:solidFill>
              <a:effectLst/>
              <a:latin typeface="+mn-lt"/>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BFABF581-91D0-EC6B-85CE-49480AB49B9E}"/>
              </a:ext>
            </a:extLst>
          </p:cNvPr>
          <p:cNvSpPr>
            <a:spLocks noGrp="1"/>
          </p:cNvSpPr>
          <p:nvPr>
            <p:ph sz="quarter" idx="20"/>
          </p:nvPr>
        </p:nvSpPr>
        <p:spPr>
          <a:xfrm>
            <a:off x="8172450" y="4929634"/>
            <a:ext cx="3749040" cy="1645920"/>
          </a:xfrm>
          <a:prstGeom prst="roundRect">
            <a:avLst/>
          </a:prstGeom>
          <a:solidFill>
            <a:schemeClr val="accent3">
              <a:lumMod val="75000"/>
            </a:schemeClr>
          </a:solidFill>
          <a:ln>
            <a:noFill/>
          </a:ln>
          <a:effectLst/>
          <a:scene3d>
            <a:camera prst="orthographicFront"/>
            <a:lightRig rig="threePt" dir="t"/>
          </a:scene3d>
          <a:sp3d>
            <a:bevelT w="139700" prst="cross"/>
          </a:sp3d>
        </p:spPr>
        <p:txBody>
          <a:bodyPr anchor="ctr"/>
          <a:lstStyle/>
          <a:p>
            <a:pPr marL="0" indent="0" algn="ctr">
              <a:spcBef>
                <a:spcPts val="0"/>
              </a:spcBef>
              <a:buNone/>
            </a:pPr>
            <a:r>
              <a:rPr lang="en-US" sz="2400" dirty="0">
                <a:solidFill>
                  <a:schemeClr val="bg1"/>
                </a:solidFill>
                <a:effectLst/>
                <a:latin typeface="+mn-lt"/>
                <a:ea typeface="Calibri" panose="020F0502020204030204" pitchFamily="34" charset="0"/>
                <a:cs typeface="Calibri" panose="020F0502020204030204" pitchFamily="34" charset="0"/>
              </a:rPr>
              <a:t>Sobriety Treatment </a:t>
            </a:r>
          </a:p>
          <a:p>
            <a:pPr marL="0" indent="0" algn="ctr">
              <a:spcBef>
                <a:spcPts val="0"/>
              </a:spcBef>
              <a:buNone/>
            </a:pPr>
            <a:r>
              <a:rPr lang="en-US" sz="2400" dirty="0">
                <a:solidFill>
                  <a:schemeClr val="bg1"/>
                </a:solidFill>
                <a:effectLst/>
                <a:latin typeface="+mn-lt"/>
                <a:ea typeface="Calibri" panose="020F0502020204030204" pitchFamily="34" charset="0"/>
                <a:cs typeface="Calibri" panose="020F0502020204030204" pitchFamily="34" charset="0"/>
              </a:rPr>
              <a:t>and Recovery Teams (START)</a:t>
            </a:r>
            <a:endParaRPr lang="en-US" sz="240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7954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AD797E06-EEDB-3248-0F05-305C1593BB81}"/>
              </a:ext>
            </a:extLst>
          </p:cNvPr>
          <p:cNvSpPr txBox="1">
            <a:spLocks noGrp="1"/>
          </p:cNvSpPr>
          <p:nvPr>
            <p:ph type="title" idx="4294967295"/>
          </p:nvPr>
        </p:nvSpPr>
        <p:spPr>
          <a:xfrm>
            <a:off x="1052007" y="-984847"/>
            <a:ext cx="9715484" cy="715090"/>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Families </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Affected by Substance Use Disorders</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1 of 6</a:t>
            </a:r>
          </a:p>
        </p:txBody>
      </p:sp>
      <p:sp>
        <p:nvSpPr>
          <p:cNvPr id="5" name="Rectangle 4">
            <a:extLst>
              <a:ext uri="{FF2B5EF4-FFF2-40B4-BE49-F238E27FC236}">
                <a16:creationId xmlns:a16="http://schemas.microsoft.com/office/drawing/2014/main" id="{5D8B1247-4000-B560-4B74-08464EACA4BD}"/>
              </a:ext>
              <a:ext uri="{C183D7F6-B498-43B3-948B-1728B52AA6E4}">
                <adec:decorative xmlns:adec="http://schemas.microsoft.com/office/drawing/2017/decorative" val="1"/>
              </a:ext>
            </a:extLst>
          </p:cNvPr>
          <p:cNvSpPr/>
          <p:nvPr/>
        </p:nvSpPr>
        <p:spPr>
          <a:xfrm>
            <a:off x="0"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685511-BF59-6642-4D2F-D289F7C403B2}"/>
              </a:ext>
            </a:extLst>
          </p:cNvPr>
          <p:cNvSpPr txBox="1"/>
          <p:nvPr/>
        </p:nvSpPr>
        <p:spPr>
          <a:xfrm>
            <a:off x="336045" y="1536174"/>
            <a:ext cx="3941473" cy="3785652"/>
          </a:xfrm>
          <a:prstGeom prst="rect">
            <a:avLst/>
          </a:prstGeom>
          <a:noFill/>
        </p:spPr>
        <p:txBody>
          <a:bodyPr wrap="square" rtlCol="0">
            <a:spAutoFit/>
          </a:bodyPr>
          <a:lstStyle/>
          <a:p>
            <a:pPr algn="ctr"/>
            <a:r>
              <a:rPr lang="en-US" sz="4000" dirty="0">
                <a:solidFill>
                  <a:schemeClr val="bg1"/>
                </a:solidFill>
                <a:latin typeface="+mj-lt"/>
              </a:rPr>
              <a:t>Evidence-Based Interventions for Families Affected by Substance Use Disorders</a:t>
            </a:r>
          </a:p>
        </p:txBody>
      </p:sp>
      <p:sp>
        <p:nvSpPr>
          <p:cNvPr id="3" name="Content Placeholder 2">
            <a:extLst>
              <a:ext uri="{FF2B5EF4-FFF2-40B4-BE49-F238E27FC236}">
                <a16:creationId xmlns:a16="http://schemas.microsoft.com/office/drawing/2014/main" id="{C6D66519-2936-59A1-09EC-AA81969906B9}"/>
              </a:ext>
            </a:extLst>
          </p:cNvPr>
          <p:cNvSpPr>
            <a:spLocks noGrp="1"/>
          </p:cNvSpPr>
          <p:nvPr>
            <p:ph sz="quarter" idx="13"/>
          </p:nvPr>
        </p:nvSpPr>
        <p:spPr>
          <a:xfrm>
            <a:off x="5094621" y="676656"/>
            <a:ext cx="6667161" cy="5504688"/>
          </a:xfrm>
          <a:prstGeom prst="roundRect">
            <a:avLst/>
          </a:prstGeom>
          <a:solidFill>
            <a:schemeClr val="accent1">
              <a:lumMod val="20000"/>
              <a:lumOff val="80000"/>
            </a:schemeClr>
          </a:solidFill>
          <a:ln w="76200">
            <a:solidFill>
              <a:schemeClr val="tx2"/>
            </a:solidFill>
          </a:ln>
        </p:spPr>
        <p:txBody>
          <a:bodyPr tIns="1005840" anchor="t"/>
          <a:lstStyle/>
          <a:p>
            <a:r>
              <a:rPr lang="en-US" sz="3200" b="1" dirty="0">
                <a:solidFill>
                  <a:schemeClr val="tx2"/>
                </a:solidFill>
              </a:rPr>
              <a:t>Motivational Interviewing</a:t>
            </a:r>
          </a:p>
          <a:p>
            <a:endParaRPr lang="en-US" dirty="0"/>
          </a:p>
        </p:txBody>
      </p:sp>
      <p:sp>
        <p:nvSpPr>
          <p:cNvPr id="18" name="Freeform: Shape 17">
            <a:extLst>
              <a:ext uri="{FF2B5EF4-FFF2-40B4-BE49-F238E27FC236}">
                <a16:creationId xmlns:a16="http://schemas.microsoft.com/office/drawing/2014/main" id="{F6C57DBF-5CC2-701D-D53F-5C963CD03516}"/>
              </a:ext>
              <a:ext uri="{C183D7F6-B498-43B3-948B-1728B52AA6E4}">
                <adec:decorative xmlns:adec="http://schemas.microsoft.com/office/drawing/2017/decorative" val="1"/>
              </a:ext>
            </a:extLst>
          </p:cNvPr>
          <p:cNvSpPr/>
          <p:nvPr/>
        </p:nvSpPr>
        <p:spPr>
          <a:xfrm>
            <a:off x="7719425" y="2676487"/>
            <a:ext cx="779743" cy="752513"/>
          </a:xfrm>
          <a:custGeom>
            <a:avLst/>
            <a:gdLst>
              <a:gd name="connsiteX0" fmla="*/ 379575 w 399482"/>
              <a:gd name="connsiteY0" fmla="*/ 0 h 366140"/>
              <a:gd name="connsiteX1" fmla="*/ 19816 w 399482"/>
              <a:gd name="connsiteY1" fmla="*/ 0 h 366140"/>
              <a:gd name="connsiteX2" fmla="*/ 4 w 399482"/>
              <a:gd name="connsiteY2" fmla="*/ 20098 h 366140"/>
              <a:gd name="connsiteX3" fmla="*/ 4 w 399482"/>
              <a:gd name="connsiteY3" fmla="*/ 265367 h 366140"/>
              <a:gd name="connsiteX4" fmla="*/ 19620 w 399482"/>
              <a:gd name="connsiteY4" fmla="*/ 285747 h 366140"/>
              <a:gd name="connsiteX5" fmla="*/ 19816 w 399482"/>
              <a:gd name="connsiteY5" fmla="*/ 285750 h 366140"/>
              <a:gd name="connsiteX6" fmla="*/ 76966 w 399482"/>
              <a:gd name="connsiteY6" fmla="*/ 285750 h 366140"/>
              <a:gd name="connsiteX7" fmla="*/ 76966 w 399482"/>
              <a:gd name="connsiteY7" fmla="*/ 366141 h 366140"/>
              <a:gd name="connsiteX8" fmla="*/ 155928 w 399482"/>
              <a:gd name="connsiteY8" fmla="*/ 285750 h 366140"/>
              <a:gd name="connsiteX9" fmla="*/ 379575 w 399482"/>
              <a:gd name="connsiteY9" fmla="*/ 285750 h 366140"/>
              <a:gd name="connsiteX10" fmla="*/ 399482 w 399482"/>
              <a:gd name="connsiteY10" fmla="*/ 265652 h 366140"/>
              <a:gd name="connsiteX11" fmla="*/ 399482 w 399482"/>
              <a:gd name="connsiteY11" fmla="*/ 20098 h 366140"/>
              <a:gd name="connsiteX12" fmla="*/ 379575 w 399482"/>
              <a:gd name="connsiteY12" fmla="*/ 0 h 366140"/>
              <a:gd name="connsiteX13" fmla="*/ 198028 w 399482"/>
              <a:gd name="connsiteY13" fmla="*/ 250031 h 366140"/>
              <a:gd name="connsiteX14" fmla="*/ 176885 w 399482"/>
              <a:gd name="connsiteY14" fmla="*/ 228884 h 366140"/>
              <a:gd name="connsiteX15" fmla="*/ 198032 w 399482"/>
              <a:gd name="connsiteY15" fmla="*/ 207740 h 366140"/>
              <a:gd name="connsiteX16" fmla="*/ 219174 w 399482"/>
              <a:gd name="connsiteY16" fmla="*/ 228600 h 366140"/>
              <a:gd name="connsiteX17" fmla="*/ 198509 w 399482"/>
              <a:gd name="connsiteY17" fmla="*/ 250028 h 366140"/>
              <a:gd name="connsiteX18" fmla="*/ 198028 w 399482"/>
              <a:gd name="connsiteY18" fmla="*/ 250031 h 366140"/>
              <a:gd name="connsiteX19" fmla="*/ 211649 w 399482"/>
              <a:gd name="connsiteY19" fmla="*/ 162878 h 366140"/>
              <a:gd name="connsiteX20" fmla="*/ 211649 w 399482"/>
              <a:gd name="connsiteY20" fmla="*/ 192881 h 366140"/>
              <a:gd name="connsiteX21" fmla="*/ 184503 w 399482"/>
              <a:gd name="connsiteY21" fmla="*/ 192881 h 366140"/>
              <a:gd name="connsiteX22" fmla="*/ 184503 w 399482"/>
              <a:gd name="connsiteY22" fmla="*/ 136779 h 366140"/>
              <a:gd name="connsiteX23" fmla="*/ 198028 w 399482"/>
              <a:gd name="connsiteY23" fmla="*/ 136779 h 366140"/>
              <a:gd name="connsiteX24" fmla="*/ 236890 w 399482"/>
              <a:gd name="connsiteY24" fmla="*/ 101727 h 366140"/>
              <a:gd name="connsiteX25" fmla="*/ 199471 w 399482"/>
              <a:gd name="connsiteY25" fmla="*/ 62958 h 366140"/>
              <a:gd name="connsiteX26" fmla="*/ 198028 w 399482"/>
              <a:gd name="connsiteY26" fmla="*/ 62960 h 366140"/>
              <a:gd name="connsiteX27" fmla="*/ 159262 w 399482"/>
              <a:gd name="connsiteY27" fmla="*/ 95135 h 366140"/>
              <a:gd name="connsiteX28" fmla="*/ 159262 w 399482"/>
              <a:gd name="connsiteY28" fmla="*/ 101727 h 366140"/>
              <a:gd name="connsiteX29" fmla="*/ 159262 w 399482"/>
              <a:gd name="connsiteY29" fmla="*/ 104108 h 366140"/>
              <a:gd name="connsiteX30" fmla="*/ 132115 w 399482"/>
              <a:gd name="connsiteY30" fmla="*/ 104108 h 366140"/>
              <a:gd name="connsiteX31" fmla="*/ 132115 w 399482"/>
              <a:gd name="connsiteY31" fmla="*/ 101727 h 366140"/>
              <a:gd name="connsiteX32" fmla="*/ 190668 w 399482"/>
              <a:gd name="connsiteY32" fmla="*/ 35724 h 366140"/>
              <a:gd name="connsiteX33" fmla="*/ 198028 w 399482"/>
              <a:gd name="connsiteY33" fmla="*/ 35719 h 366140"/>
              <a:gd name="connsiteX34" fmla="*/ 264037 w 399482"/>
              <a:gd name="connsiteY34" fmla="*/ 100194 h 366140"/>
              <a:gd name="connsiteX35" fmla="*/ 264037 w 399482"/>
              <a:gd name="connsiteY35" fmla="*/ 101727 h 366140"/>
              <a:gd name="connsiteX36" fmla="*/ 211649 w 399482"/>
              <a:gd name="connsiteY36" fmla="*/ 162878 h 36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9482" h="366140">
                <a:moveTo>
                  <a:pt x="379575" y="0"/>
                </a:moveTo>
                <a:lnTo>
                  <a:pt x="19816" y="0"/>
                </a:lnTo>
                <a:cubicBezTo>
                  <a:pt x="8806" y="105"/>
                  <a:pt x="-50" y="9088"/>
                  <a:pt x="4" y="20098"/>
                </a:cubicBezTo>
                <a:lnTo>
                  <a:pt x="4" y="265367"/>
                </a:lnTo>
                <a:cubicBezTo>
                  <a:pt x="-207" y="276412"/>
                  <a:pt x="8575" y="285537"/>
                  <a:pt x="19620" y="285747"/>
                </a:cubicBezTo>
                <a:cubicBezTo>
                  <a:pt x="19685" y="285748"/>
                  <a:pt x="19751" y="285749"/>
                  <a:pt x="19816" y="285750"/>
                </a:cubicBezTo>
                <a:lnTo>
                  <a:pt x="76966" y="285750"/>
                </a:lnTo>
                <a:lnTo>
                  <a:pt x="76966" y="366141"/>
                </a:lnTo>
                <a:lnTo>
                  <a:pt x="155928" y="285750"/>
                </a:lnTo>
                <a:lnTo>
                  <a:pt x="379575" y="285750"/>
                </a:lnTo>
                <a:cubicBezTo>
                  <a:pt x="390600" y="285645"/>
                  <a:pt x="399482" y="276678"/>
                  <a:pt x="399482" y="265652"/>
                </a:cubicBezTo>
                <a:lnTo>
                  <a:pt x="399482" y="20098"/>
                </a:lnTo>
                <a:cubicBezTo>
                  <a:pt x="399483" y="9072"/>
                  <a:pt x="390600" y="104"/>
                  <a:pt x="379575" y="0"/>
                </a:cubicBezTo>
                <a:close/>
                <a:moveTo>
                  <a:pt x="198028" y="250031"/>
                </a:moveTo>
                <a:cubicBezTo>
                  <a:pt x="186350" y="250030"/>
                  <a:pt x="176884" y="240562"/>
                  <a:pt x="176885" y="228884"/>
                </a:cubicBezTo>
                <a:cubicBezTo>
                  <a:pt x="176886" y="217205"/>
                  <a:pt x="186354" y="207739"/>
                  <a:pt x="198032" y="207740"/>
                </a:cubicBezTo>
                <a:cubicBezTo>
                  <a:pt x="209598" y="207741"/>
                  <a:pt x="219018" y="217035"/>
                  <a:pt x="219174" y="228600"/>
                </a:cubicBezTo>
                <a:cubicBezTo>
                  <a:pt x="219384" y="240223"/>
                  <a:pt x="210132" y="249818"/>
                  <a:pt x="198509" y="250028"/>
                </a:cubicBezTo>
                <a:cubicBezTo>
                  <a:pt x="198349" y="250031"/>
                  <a:pt x="198188" y="250032"/>
                  <a:pt x="198028" y="250031"/>
                </a:cubicBezTo>
                <a:close/>
                <a:moveTo>
                  <a:pt x="211649" y="162878"/>
                </a:moveTo>
                <a:lnTo>
                  <a:pt x="211649" y="192881"/>
                </a:lnTo>
                <a:lnTo>
                  <a:pt x="184503" y="192881"/>
                </a:lnTo>
                <a:lnTo>
                  <a:pt x="184503" y="136779"/>
                </a:lnTo>
                <a:lnTo>
                  <a:pt x="198028" y="136779"/>
                </a:lnTo>
                <a:cubicBezTo>
                  <a:pt x="221650" y="136779"/>
                  <a:pt x="236890" y="122968"/>
                  <a:pt x="236890" y="101727"/>
                </a:cubicBezTo>
                <a:cubicBezTo>
                  <a:pt x="237263" y="80688"/>
                  <a:pt x="220509" y="63331"/>
                  <a:pt x="199471" y="62958"/>
                </a:cubicBezTo>
                <a:cubicBezTo>
                  <a:pt x="198990" y="62950"/>
                  <a:pt x="198509" y="62951"/>
                  <a:pt x="198028" y="62960"/>
                </a:cubicBezTo>
                <a:cubicBezTo>
                  <a:pt x="178438" y="61140"/>
                  <a:pt x="161082" y="75545"/>
                  <a:pt x="159262" y="95135"/>
                </a:cubicBezTo>
                <a:cubicBezTo>
                  <a:pt x="159058" y="97327"/>
                  <a:pt x="159058" y="99534"/>
                  <a:pt x="159262" y="101727"/>
                </a:cubicBezTo>
                <a:lnTo>
                  <a:pt x="159262" y="104108"/>
                </a:lnTo>
                <a:lnTo>
                  <a:pt x="132115" y="104108"/>
                </a:lnTo>
                <a:lnTo>
                  <a:pt x="132115" y="101727"/>
                </a:lnTo>
                <a:cubicBezTo>
                  <a:pt x="130058" y="67332"/>
                  <a:pt x="156273" y="37782"/>
                  <a:pt x="190668" y="35724"/>
                </a:cubicBezTo>
                <a:cubicBezTo>
                  <a:pt x="193119" y="35578"/>
                  <a:pt x="195577" y="35576"/>
                  <a:pt x="198028" y="35719"/>
                </a:cubicBezTo>
                <a:cubicBezTo>
                  <a:pt x="234061" y="35296"/>
                  <a:pt x="263614" y="64162"/>
                  <a:pt x="264037" y="100194"/>
                </a:cubicBezTo>
                <a:cubicBezTo>
                  <a:pt x="264042" y="100705"/>
                  <a:pt x="264042" y="101216"/>
                  <a:pt x="264037" y="101727"/>
                </a:cubicBezTo>
                <a:cubicBezTo>
                  <a:pt x="264962" y="132572"/>
                  <a:pt x="242271" y="159059"/>
                  <a:pt x="211649" y="162878"/>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Content Placeholder 5">
            <a:extLst>
              <a:ext uri="{FF2B5EF4-FFF2-40B4-BE49-F238E27FC236}">
                <a16:creationId xmlns:a16="http://schemas.microsoft.com/office/drawing/2014/main" id="{42AE4FC9-C092-FDB1-E226-2C39E21E9E5B}"/>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tretch>
            <a:fillRect/>
          </a:stretch>
        </p:blipFill>
        <p:spPr>
          <a:xfrm>
            <a:off x="7026300" y="2750892"/>
            <a:ext cx="2841584" cy="2841584"/>
          </a:xfrm>
        </p:spPr>
      </p:pic>
      <p:pic>
        <p:nvPicPr>
          <p:cNvPr id="10" name="Graphic 9">
            <a:extLst>
              <a:ext uri="{FF2B5EF4-FFF2-40B4-BE49-F238E27FC236}">
                <a16:creationId xmlns:a16="http://schemas.microsoft.com/office/drawing/2014/main" id="{3BBB79D7-FDBC-3D7E-0D79-8973E2149E1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759" y="2750892"/>
            <a:ext cx="914400" cy="914400"/>
          </a:xfrm>
          <a:prstGeom prst="rect">
            <a:avLst/>
          </a:prstGeom>
        </p:spPr>
      </p:pic>
    </p:spTree>
    <p:extLst>
      <p:ext uri="{BB962C8B-B14F-4D97-AF65-F5344CB8AC3E}">
        <p14:creationId xmlns:p14="http://schemas.microsoft.com/office/powerpoint/2010/main" val="3290525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a:extLst>
            <a:ext uri="{FF2B5EF4-FFF2-40B4-BE49-F238E27FC236}">
              <a16:creationId xmlns:a16="http://schemas.microsoft.com/office/drawing/2014/main" id="{B0B7B203-142D-19DF-4FB9-C4CC6A504662}"/>
            </a:ext>
          </a:extLst>
        </p:cNvPr>
        <p:cNvGrpSpPr/>
        <p:nvPr/>
      </p:nvGrpSpPr>
      <p:grpSpPr>
        <a:xfrm>
          <a:off x="0" y="0"/>
          <a:ext cx="0" cy="0"/>
          <a:chOff x="0" y="0"/>
          <a:chExt cx="0" cy="0"/>
        </a:xfrm>
      </p:grpSpPr>
      <p:sp>
        <p:nvSpPr>
          <p:cNvPr id="4" name="Title 1" hidden="1">
            <a:extLst>
              <a:ext uri="{FF2B5EF4-FFF2-40B4-BE49-F238E27FC236}">
                <a16:creationId xmlns:a16="http://schemas.microsoft.com/office/drawing/2014/main" id="{4DDAFAED-871A-B346-ECFF-563C166DE4FA}"/>
              </a:ext>
            </a:extLst>
          </p:cNvPr>
          <p:cNvSpPr txBox="1">
            <a:spLocks noGrp="1"/>
          </p:cNvSpPr>
          <p:nvPr>
            <p:ph type="title" idx="4294967295"/>
          </p:nvPr>
        </p:nvSpPr>
        <p:spPr>
          <a:xfrm>
            <a:off x="1126958" y="-918490"/>
            <a:ext cx="9715484" cy="682197"/>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Families </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Affected by Substance Use Disorders</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2 of 6</a:t>
            </a:r>
          </a:p>
        </p:txBody>
      </p:sp>
      <p:sp>
        <p:nvSpPr>
          <p:cNvPr id="3" name="Content Placeholder 2">
            <a:extLst>
              <a:ext uri="{FF2B5EF4-FFF2-40B4-BE49-F238E27FC236}">
                <a16:creationId xmlns:a16="http://schemas.microsoft.com/office/drawing/2014/main" id="{084F7537-1AAA-4FC1-7F71-3E049478C9CF}"/>
              </a:ext>
            </a:extLst>
          </p:cNvPr>
          <p:cNvSpPr>
            <a:spLocks noGrp="1"/>
          </p:cNvSpPr>
          <p:nvPr>
            <p:ph sz="quarter" idx="13"/>
          </p:nvPr>
        </p:nvSpPr>
        <p:spPr>
          <a:xfrm>
            <a:off x="432680" y="676656"/>
            <a:ext cx="6667161" cy="5504688"/>
          </a:xfrm>
          <a:prstGeom prst="roundRect">
            <a:avLst/>
          </a:prstGeom>
          <a:solidFill>
            <a:schemeClr val="accent1">
              <a:lumMod val="20000"/>
              <a:lumOff val="80000"/>
            </a:schemeClr>
          </a:solidFill>
          <a:ln w="76200">
            <a:solidFill>
              <a:schemeClr val="tx2"/>
            </a:solidFill>
          </a:ln>
        </p:spPr>
        <p:txBody>
          <a:bodyPr tIns="1005840" anchor="t"/>
          <a:lstStyle/>
          <a:p>
            <a:r>
              <a:rPr lang="en-US" sz="3200" b="1">
                <a:solidFill>
                  <a:schemeClr val="tx2"/>
                </a:solidFill>
              </a:rPr>
              <a:t>Cognitive Behavioral Therapy</a:t>
            </a:r>
          </a:p>
        </p:txBody>
      </p:sp>
      <p:pic>
        <p:nvPicPr>
          <p:cNvPr id="6" name="Content Placeholder 5">
            <a:extLst>
              <a:ext uri="{FF2B5EF4-FFF2-40B4-BE49-F238E27FC236}">
                <a16:creationId xmlns:a16="http://schemas.microsoft.com/office/drawing/2014/main" id="{9787CC9D-5ED8-DF20-54A6-F40782EB649B}"/>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rcRect/>
          <a:stretch/>
        </p:blipFill>
        <p:spPr>
          <a:xfrm>
            <a:off x="1224181" y="2859749"/>
            <a:ext cx="2841584" cy="2841584"/>
          </a:xfrm>
        </p:spPr>
      </p:pic>
      <p:sp>
        <p:nvSpPr>
          <p:cNvPr id="8" name="Freeform: Shape 7">
            <a:extLst>
              <a:ext uri="{FF2B5EF4-FFF2-40B4-BE49-F238E27FC236}">
                <a16:creationId xmlns:a16="http://schemas.microsoft.com/office/drawing/2014/main" id="{33B54886-3D8A-9C8A-6836-4F96F02D64AE}"/>
              </a:ext>
              <a:ext uri="{C183D7F6-B498-43B3-948B-1728B52AA6E4}">
                <adec:decorative xmlns:adec="http://schemas.microsoft.com/office/drawing/2017/decorative" val="1"/>
              </a:ext>
            </a:extLst>
          </p:cNvPr>
          <p:cNvSpPr/>
          <p:nvPr/>
        </p:nvSpPr>
        <p:spPr>
          <a:xfrm>
            <a:off x="4281665" y="3074900"/>
            <a:ext cx="1349375" cy="1214437"/>
          </a:xfrm>
          <a:custGeom>
            <a:avLst/>
            <a:gdLst>
              <a:gd name="connsiteX0" fmla="*/ 917575 w 1349375"/>
              <a:gd name="connsiteY0" fmla="*/ 188913 h 1214437"/>
              <a:gd name="connsiteX1" fmla="*/ 1349375 w 1349375"/>
              <a:gd name="connsiteY1" fmla="*/ 188913 h 1214437"/>
              <a:gd name="connsiteX2" fmla="*/ 1349375 w 1349375"/>
              <a:gd name="connsiteY2" fmla="*/ 107950 h 1214437"/>
              <a:gd name="connsiteX3" fmla="*/ 1241425 w 1349375"/>
              <a:gd name="connsiteY3" fmla="*/ 0 h 1214437"/>
              <a:gd name="connsiteX4" fmla="*/ 107950 w 1349375"/>
              <a:gd name="connsiteY4" fmla="*/ 0 h 1214437"/>
              <a:gd name="connsiteX5" fmla="*/ 0 w 1349375"/>
              <a:gd name="connsiteY5" fmla="*/ 107950 h 1214437"/>
              <a:gd name="connsiteX6" fmla="*/ 0 w 1349375"/>
              <a:gd name="connsiteY6" fmla="*/ 836613 h 1214437"/>
              <a:gd name="connsiteX7" fmla="*/ 107950 w 1349375"/>
              <a:gd name="connsiteY7" fmla="*/ 944563 h 1214437"/>
              <a:gd name="connsiteX8" fmla="*/ 269875 w 1349375"/>
              <a:gd name="connsiteY8" fmla="*/ 944563 h 1214437"/>
              <a:gd name="connsiteX9" fmla="*/ 269875 w 1349375"/>
              <a:gd name="connsiteY9" fmla="*/ 1214438 h 1214437"/>
              <a:gd name="connsiteX10" fmla="*/ 539750 w 1349375"/>
              <a:gd name="connsiteY10" fmla="*/ 944563 h 1214437"/>
              <a:gd name="connsiteX11" fmla="*/ 701675 w 1349375"/>
              <a:gd name="connsiteY11" fmla="*/ 944563 h 1214437"/>
              <a:gd name="connsiteX12" fmla="*/ 701675 w 1349375"/>
              <a:gd name="connsiteY12" fmla="*/ 404813 h 1214437"/>
              <a:gd name="connsiteX13" fmla="*/ 917575 w 1349375"/>
              <a:gd name="connsiteY13" fmla="*/ 188913 h 12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375" h="1214437">
                <a:moveTo>
                  <a:pt x="917575" y="188913"/>
                </a:moveTo>
                <a:lnTo>
                  <a:pt x="1349375" y="188913"/>
                </a:lnTo>
                <a:lnTo>
                  <a:pt x="1349375" y="107950"/>
                </a:lnTo>
                <a:cubicBezTo>
                  <a:pt x="1349375" y="48577"/>
                  <a:pt x="1300798" y="0"/>
                  <a:pt x="1241425" y="0"/>
                </a:cubicBezTo>
                <a:lnTo>
                  <a:pt x="107950" y="0"/>
                </a:lnTo>
                <a:cubicBezTo>
                  <a:pt x="48578" y="0"/>
                  <a:pt x="0" y="48577"/>
                  <a:pt x="0" y="107950"/>
                </a:cubicBezTo>
                <a:lnTo>
                  <a:pt x="0" y="836613"/>
                </a:lnTo>
                <a:cubicBezTo>
                  <a:pt x="0" y="895985"/>
                  <a:pt x="48578" y="944563"/>
                  <a:pt x="107950" y="944563"/>
                </a:cubicBezTo>
                <a:lnTo>
                  <a:pt x="269875" y="944563"/>
                </a:lnTo>
                <a:lnTo>
                  <a:pt x="269875" y="1214438"/>
                </a:lnTo>
                <a:lnTo>
                  <a:pt x="539750" y="944563"/>
                </a:lnTo>
                <a:lnTo>
                  <a:pt x="701675" y="944563"/>
                </a:lnTo>
                <a:lnTo>
                  <a:pt x="701675" y="404813"/>
                </a:lnTo>
                <a:cubicBezTo>
                  <a:pt x="701675" y="286068"/>
                  <a:pt x="798830" y="188913"/>
                  <a:pt x="917575" y="188913"/>
                </a:cubicBezTo>
                <a:close/>
              </a:path>
            </a:pathLst>
          </a:custGeom>
          <a:solidFill>
            <a:schemeClr val="accent2">
              <a:lumMod val="75000"/>
            </a:schemeClr>
          </a:solidFill>
          <a:ln w="26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7E71CA86-19BC-AB8C-7097-F1624C6AD377}"/>
              </a:ext>
              <a:ext uri="{C183D7F6-B498-43B3-948B-1728B52AA6E4}">
                <adec:decorative xmlns:adec="http://schemas.microsoft.com/office/drawing/2017/decorative" val="1"/>
              </a:ext>
            </a:extLst>
          </p:cNvPr>
          <p:cNvSpPr/>
          <p:nvPr/>
        </p:nvSpPr>
        <p:spPr>
          <a:xfrm>
            <a:off x="5091290" y="3371762"/>
            <a:ext cx="1349375" cy="1214437"/>
          </a:xfrm>
          <a:custGeom>
            <a:avLst/>
            <a:gdLst>
              <a:gd name="connsiteX0" fmla="*/ 1241425 w 1349375"/>
              <a:gd name="connsiteY0" fmla="*/ 0 h 1214437"/>
              <a:gd name="connsiteX1" fmla="*/ 107950 w 1349375"/>
              <a:gd name="connsiteY1" fmla="*/ 0 h 1214437"/>
              <a:gd name="connsiteX2" fmla="*/ 0 w 1349375"/>
              <a:gd name="connsiteY2" fmla="*/ 107950 h 1214437"/>
              <a:gd name="connsiteX3" fmla="*/ 0 w 1349375"/>
              <a:gd name="connsiteY3" fmla="*/ 836613 h 1214437"/>
              <a:gd name="connsiteX4" fmla="*/ 107950 w 1349375"/>
              <a:gd name="connsiteY4" fmla="*/ 944563 h 1214437"/>
              <a:gd name="connsiteX5" fmla="*/ 809625 w 1349375"/>
              <a:gd name="connsiteY5" fmla="*/ 944563 h 1214437"/>
              <a:gd name="connsiteX6" fmla="*/ 1079500 w 1349375"/>
              <a:gd name="connsiteY6" fmla="*/ 1214438 h 1214437"/>
              <a:gd name="connsiteX7" fmla="*/ 1079500 w 1349375"/>
              <a:gd name="connsiteY7" fmla="*/ 944563 h 1214437"/>
              <a:gd name="connsiteX8" fmla="*/ 1241425 w 1349375"/>
              <a:gd name="connsiteY8" fmla="*/ 944563 h 1214437"/>
              <a:gd name="connsiteX9" fmla="*/ 1349375 w 1349375"/>
              <a:gd name="connsiteY9" fmla="*/ 836613 h 1214437"/>
              <a:gd name="connsiteX10" fmla="*/ 1349375 w 1349375"/>
              <a:gd name="connsiteY10" fmla="*/ 107950 h 1214437"/>
              <a:gd name="connsiteX11" fmla="*/ 1241425 w 1349375"/>
              <a:gd name="connsiteY11" fmla="*/ 0 h 12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9375" h="1214437">
                <a:moveTo>
                  <a:pt x="1241425" y="0"/>
                </a:moveTo>
                <a:lnTo>
                  <a:pt x="107950" y="0"/>
                </a:lnTo>
                <a:cubicBezTo>
                  <a:pt x="48577" y="0"/>
                  <a:pt x="0" y="48577"/>
                  <a:pt x="0" y="107950"/>
                </a:cubicBezTo>
                <a:lnTo>
                  <a:pt x="0" y="836613"/>
                </a:lnTo>
                <a:cubicBezTo>
                  <a:pt x="0" y="895985"/>
                  <a:pt x="48577" y="944563"/>
                  <a:pt x="107950" y="944563"/>
                </a:cubicBezTo>
                <a:lnTo>
                  <a:pt x="809625" y="944563"/>
                </a:lnTo>
                <a:lnTo>
                  <a:pt x="1079500" y="1214438"/>
                </a:lnTo>
                <a:lnTo>
                  <a:pt x="1079500" y="944563"/>
                </a:lnTo>
                <a:lnTo>
                  <a:pt x="1241425" y="944563"/>
                </a:lnTo>
                <a:cubicBezTo>
                  <a:pt x="1300797" y="944563"/>
                  <a:pt x="1349375" y="895985"/>
                  <a:pt x="1349375" y="836613"/>
                </a:cubicBezTo>
                <a:lnTo>
                  <a:pt x="1349375" y="107950"/>
                </a:lnTo>
                <a:cubicBezTo>
                  <a:pt x="1349375" y="48577"/>
                  <a:pt x="1300797" y="0"/>
                  <a:pt x="1241425" y="0"/>
                </a:cubicBezTo>
                <a:close/>
              </a:path>
            </a:pathLst>
          </a:custGeom>
          <a:solidFill>
            <a:schemeClr val="tx2"/>
          </a:solidFill>
          <a:ln w="269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68F867CF-E9E5-B344-F73C-5E3A202B4FDA}"/>
              </a:ext>
              <a:ext uri="{C183D7F6-B498-43B3-948B-1728B52AA6E4}">
                <adec:decorative xmlns:adec="http://schemas.microsoft.com/office/drawing/2017/decorative" val="1"/>
              </a:ext>
            </a:extLst>
          </p:cNvPr>
          <p:cNvSpPr/>
          <p:nvPr/>
        </p:nvSpPr>
        <p:spPr>
          <a:xfrm>
            <a:off x="7578436"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9D709F-88F0-8DF2-391D-F5A9F7A75BE6}"/>
              </a:ext>
              <a:ext uri="{C183D7F6-B498-43B3-948B-1728B52AA6E4}">
                <adec:decorative xmlns:adec="http://schemas.microsoft.com/office/drawing/2017/decorative" val="1"/>
              </a:ext>
            </a:extLst>
          </p:cNvPr>
          <p:cNvSpPr txBox="1"/>
          <p:nvPr/>
        </p:nvSpPr>
        <p:spPr>
          <a:xfrm>
            <a:off x="7914481" y="1536174"/>
            <a:ext cx="3941473" cy="3785652"/>
          </a:xfrm>
          <a:prstGeom prst="rect">
            <a:avLst/>
          </a:prstGeom>
          <a:noFill/>
        </p:spPr>
        <p:txBody>
          <a:bodyPr wrap="square" rtlCol="0">
            <a:spAutoFit/>
          </a:bodyPr>
          <a:lstStyle/>
          <a:p>
            <a:pPr algn="ctr"/>
            <a:r>
              <a:rPr lang="en-US" sz="4000" dirty="0">
                <a:solidFill>
                  <a:schemeClr val="bg1"/>
                </a:solidFill>
                <a:latin typeface="+mj-lt"/>
              </a:rPr>
              <a:t>Evidence-Based Interventions for Families Affected by Substance Use Disorders</a:t>
            </a:r>
          </a:p>
        </p:txBody>
      </p:sp>
    </p:spTree>
    <p:extLst>
      <p:ext uri="{BB962C8B-B14F-4D97-AF65-F5344CB8AC3E}">
        <p14:creationId xmlns:p14="http://schemas.microsoft.com/office/powerpoint/2010/main" val="403082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a:extLst>
            <a:ext uri="{FF2B5EF4-FFF2-40B4-BE49-F238E27FC236}">
              <a16:creationId xmlns:a16="http://schemas.microsoft.com/office/drawing/2014/main" id="{56FFC5E1-8045-C3D3-B186-6C7245766D06}"/>
            </a:ext>
          </a:extLst>
        </p:cNvPr>
        <p:cNvGrpSpPr/>
        <p:nvPr/>
      </p:nvGrpSpPr>
      <p:grpSpPr>
        <a:xfrm>
          <a:off x="0" y="0"/>
          <a:ext cx="0" cy="0"/>
          <a:chOff x="0" y="0"/>
          <a:chExt cx="0" cy="0"/>
        </a:xfrm>
      </p:grpSpPr>
      <p:sp>
        <p:nvSpPr>
          <p:cNvPr id="4" name="Title 1" hidden="1">
            <a:extLst>
              <a:ext uri="{FF2B5EF4-FFF2-40B4-BE49-F238E27FC236}">
                <a16:creationId xmlns:a16="http://schemas.microsoft.com/office/drawing/2014/main" id="{B7616631-4A53-955A-990F-048B9135AEC7}"/>
              </a:ext>
            </a:extLst>
          </p:cNvPr>
          <p:cNvSpPr txBox="1">
            <a:spLocks noGrp="1"/>
          </p:cNvSpPr>
          <p:nvPr>
            <p:ph type="title" idx="4294967295"/>
          </p:nvPr>
        </p:nvSpPr>
        <p:spPr>
          <a:xfrm>
            <a:off x="1126958" y="-934788"/>
            <a:ext cx="9715484" cy="698496"/>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Families </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Affected by Substance Use Disorders</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3 of 6</a:t>
            </a:r>
          </a:p>
        </p:txBody>
      </p:sp>
      <p:sp>
        <p:nvSpPr>
          <p:cNvPr id="7" name="Rectangle 6">
            <a:extLst>
              <a:ext uri="{FF2B5EF4-FFF2-40B4-BE49-F238E27FC236}">
                <a16:creationId xmlns:a16="http://schemas.microsoft.com/office/drawing/2014/main" id="{F6C9632D-2263-BDE6-E9DF-EA6FF527B6ED}"/>
              </a:ext>
              <a:ext uri="{C183D7F6-B498-43B3-948B-1728B52AA6E4}">
                <adec:decorative xmlns:adec="http://schemas.microsoft.com/office/drawing/2017/decorative" val="1"/>
              </a:ext>
            </a:extLst>
          </p:cNvPr>
          <p:cNvSpPr/>
          <p:nvPr/>
        </p:nvSpPr>
        <p:spPr>
          <a:xfrm>
            <a:off x="0"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FEC90C-E5F5-0F5D-8BEE-B9317A379A87}"/>
              </a:ext>
              <a:ext uri="{C183D7F6-B498-43B3-948B-1728B52AA6E4}">
                <adec:decorative xmlns:adec="http://schemas.microsoft.com/office/drawing/2017/decorative" val="1"/>
              </a:ext>
            </a:extLst>
          </p:cNvPr>
          <p:cNvSpPr txBox="1"/>
          <p:nvPr/>
        </p:nvSpPr>
        <p:spPr>
          <a:xfrm>
            <a:off x="336045" y="1536174"/>
            <a:ext cx="3941473" cy="3785652"/>
          </a:xfrm>
          <a:prstGeom prst="rect">
            <a:avLst/>
          </a:prstGeom>
          <a:noFill/>
        </p:spPr>
        <p:txBody>
          <a:bodyPr wrap="square" rtlCol="0">
            <a:spAutoFit/>
          </a:bodyPr>
          <a:lstStyle/>
          <a:p>
            <a:pPr algn="ctr"/>
            <a:r>
              <a:rPr lang="en-US" sz="4000" dirty="0">
                <a:solidFill>
                  <a:schemeClr val="bg1"/>
                </a:solidFill>
                <a:latin typeface="+mj-lt"/>
              </a:rPr>
              <a:t>Evidence-Based Interventions for Families Affected by Substance Use Disorders</a:t>
            </a:r>
          </a:p>
        </p:txBody>
      </p:sp>
      <p:sp>
        <p:nvSpPr>
          <p:cNvPr id="3" name="Content Placeholder 2">
            <a:extLst>
              <a:ext uri="{FF2B5EF4-FFF2-40B4-BE49-F238E27FC236}">
                <a16:creationId xmlns:a16="http://schemas.microsoft.com/office/drawing/2014/main" id="{E6ACDA38-2E83-AD48-A996-A62839D7B9C6}"/>
              </a:ext>
            </a:extLst>
          </p:cNvPr>
          <p:cNvSpPr>
            <a:spLocks noGrp="1"/>
          </p:cNvSpPr>
          <p:nvPr>
            <p:ph sz="quarter" idx="13"/>
          </p:nvPr>
        </p:nvSpPr>
        <p:spPr>
          <a:xfrm>
            <a:off x="5094621" y="676656"/>
            <a:ext cx="6667161" cy="5504688"/>
          </a:xfrm>
          <a:prstGeom prst="roundRect">
            <a:avLst/>
          </a:prstGeom>
          <a:solidFill>
            <a:schemeClr val="accent1">
              <a:lumMod val="20000"/>
              <a:lumOff val="80000"/>
            </a:schemeClr>
          </a:solidFill>
          <a:ln w="76200">
            <a:solidFill>
              <a:schemeClr val="accent1">
                <a:lumMod val="75000"/>
              </a:schemeClr>
            </a:solidFill>
          </a:ln>
        </p:spPr>
        <p:txBody>
          <a:bodyPr tIns="1005840" anchor="t"/>
          <a:lstStyle/>
          <a:p>
            <a:r>
              <a:rPr lang="en-US" sz="3200" b="1">
                <a:solidFill>
                  <a:schemeClr val="tx2"/>
                </a:solidFill>
              </a:rPr>
              <a:t>Contingency Management</a:t>
            </a:r>
          </a:p>
        </p:txBody>
      </p:sp>
      <p:pic>
        <p:nvPicPr>
          <p:cNvPr id="6" name="Content Placeholder 5">
            <a:extLst>
              <a:ext uri="{FF2B5EF4-FFF2-40B4-BE49-F238E27FC236}">
                <a16:creationId xmlns:a16="http://schemas.microsoft.com/office/drawing/2014/main" id="{24E043F3-8D4D-D627-4741-865F04FE6DFC}"/>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rcRect/>
          <a:stretch/>
        </p:blipFill>
        <p:spPr>
          <a:xfrm>
            <a:off x="8162908" y="2783277"/>
            <a:ext cx="2163476" cy="2163476"/>
          </a:xfrm>
        </p:spPr>
      </p:pic>
      <p:pic>
        <p:nvPicPr>
          <p:cNvPr id="5" name="Graphic 4">
            <a:extLst>
              <a:ext uri="{FF2B5EF4-FFF2-40B4-BE49-F238E27FC236}">
                <a16:creationId xmlns:a16="http://schemas.microsoft.com/office/drawing/2014/main" id="{C026AA31-E4ED-6341-E617-E1B785B5CBB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3267" y="3241622"/>
            <a:ext cx="2004934" cy="2004934"/>
          </a:xfrm>
          <a:prstGeom prst="rect">
            <a:avLst/>
          </a:prstGeom>
        </p:spPr>
      </p:pic>
    </p:spTree>
    <p:extLst>
      <p:ext uri="{BB962C8B-B14F-4D97-AF65-F5344CB8AC3E}">
        <p14:creationId xmlns:p14="http://schemas.microsoft.com/office/powerpoint/2010/main" val="1999261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a:extLst>
            <a:ext uri="{FF2B5EF4-FFF2-40B4-BE49-F238E27FC236}">
              <a16:creationId xmlns:a16="http://schemas.microsoft.com/office/drawing/2014/main" id="{4C073C9E-CB72-35E9-DCCD-270E377B336C}"/>
            </a:ext>
          </a:extLst>
        </p:cNvPr>
        <p:cNvGrpSpPr/>
        <p:nvPr/>
      </p:nvGrpSpPr>
      <p:grpSpPr>
        <a:xfrm>
          <a:off x="0" y="0"/>
          <a:ext cx="0" cy="0"/>
          <a:chOff x="0" y="0"/>
          <a:chExt cx="0" cy="0"/>
        </a:xfrm>
      </p:grpSpPr>
      <p:sp>
        <p:nvSpPr>
          <p:cNvPr id="4" name="Title 1" hidden="1">
            <a:extLst>
              <a:ext uri="{FF2B5EF4-FFF2-40B4-BE49-F238E27FC236}">
                <a16:creationId xmlns:a16="http://schemas.microsoft.com/office/drawing/2014/main" id="{DCF2808A-7FDE-56AE-FC5D-4DB895235B05}"/>
              </a:ext>
            </a:extLst>
          </p:cNvPr>
          <p:cNvSpPr txBox="1">
            <a:spLocks noGrp="1"/>
          </p:cNvSpPr>
          <p:nvPr>
            <p:ph type="title" idx="4294967295"/>
          </p:nvPr>
        </p:nvSpPr>
        <p:spPr>
          <a:xfrm>
            <a:off x="1126958" y="-899410"/>
            <a:ext cx="9715484" cy="663118"/>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Families </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Affected by Substance Use Disorders</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4 of 6</a:t>
            </a:r>
          </a:p>
        </p:txBody>
      </p:sp>
      <p:sp>
        <p:nvSpPr>
          <p:cNvPr id="3" name="Content Placeholder 2">
            <a:extLst>
              <a:ext uri="{FF2B5EF4-FFF2-40B4-BE49-F238E27FC236}">
                <a16:creationId xmlns:a16="http://schemas.microsoft.com/office/drawing/2014/main" id="{8CB5C8E4-D9BC-41E4-6FDA-A9898105E001}"/>
              </a:ext>
            </a:extLst>
          </p:cNvPr>
          <p:cNvSpPr>
            <a:spLocks noGrp="1"/>
          </p:cNvSpPr>
          <p:nvPr>
            <p:ph sz="quarter" idx="13"/>
          </p:nvPr>
        </p:nvSpPr>
        <p:spPr>
          <a:xfrm>
            <a:off x="405389" y="676656"/>
            <a:ext cx="6667161" cy="5504688"/>
          </a:xfrm>
          <a:prstGeom prst="roundRect">
            <a:avLst/>
          </a:prstGeom>
          <a:solidFill>
            <a:schemeClr val="accent1">
              <a:lumMod val="20000"/>
              <a:lumOff val="80000"/>
            </a:schemeClr>
          </a:solidFill>
          <a:ln w="76200">
            <a:solidFill>
              <a:schemeClr val="accent1">
                <a:lumMod val="75000"/>
              </a:schemeClr>
            </a:solidFill>
          </a:ln>
        </p:spPr>
        <p:txBody>
          <a:bodyPr tIns="640080" anchor="t"/>
          <a:lstStyle/>
          <a:p>
            <a:r>
              <a:rPr lang="en-US" sz="3200" b="1">
                <a:solidFill>
                  <a:schemeClr val="tx2"/>
                </a:solidFill>
              </a:rPr>
              <a:t>Medications for </a:t>
            </a:r>
          </a:p>
          <a:p>
            <a:r>
              <a:rPr lang="en-US" sz="3200" b="1">
                <a:solidFill>
                  <a:schemeClr val="tx2"/>
                </a:solidFill>
              </a:rPr>
              <a:t>Opioid Use Disorder </a:t>
            </a:r>
          </a:p>
        </p:txBody>
      </p:sp>
      <p:pic>
        <p:nvPicPr>
          <p:cNvPr id="6" name="Content Placeholder 5">
            <a:extLst>
              <a:ext uri="{FF2B5EF4-FFF2-40B4-BE49-F238E27FC236}">
                <a16:creationId xmlns:a16="http://schemas.microsoft.com/office/drawing/2014/main" id="{AE3FC9DC-12E0-E03E-2F76-16214D4CA475}"/>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rcRect/>
          <a:stretch/>
        </p:blipFill>
        <p:spPr>
          <a:xfrm>
            <a:off x="1654765" y="2783277"/>
            <a:ext cx="2163476" cy="2163476"/>
          </a:xfrm>
        </p:spPr>
      </p:pic>
      <p:pic>
        <p:nvPicPr>
          <p:cNvPr id="5" name="Graphic 4">
            <a:extLst>
              <a:ext uri="{FF2B5EF4-FFF2-40B4-BE49-F238E27FC236}">
                <a16:creationId xmlns:a16="http://schemas.microsoft.com/office/drawing/2014/main" id="{3AD278A3-2D06-C943-3BD7-F25CECC7641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3504509" y="3401954"/>
            <a:ext cx="2004934" cy="2004934"/>
          </a:xfrm>
          <a:prstGeom prst="rect">
            <a:avLst/>
          </a:prstGeom>
        </p:spPr>
      </p:pic>
      <p:sp>
        <p:nvSpPr>
          <p:cNvPr id="7" name="Rectangle 6">
            <a:extLst>
              <a:ext uri="{FF2B5EF4-FFF2-40B4-BE49-F238E27FC236}">
                <a16:creationId xmlns:a16="http://schemas.microsoft.com/office/drawing/2014/main" id="{EDCB33D9-AD50-7BC0-E3C1-BC1C918697B9}"/>
              </a:ext>
              <a:ext uri="{C183D7F6-B498-43B3-948B-1728B52AA6E4}">
                <adec:decorative xmlns:adec="http://schemas.microsoft.com/office/drawing/2017/decorative" val="1"/>
              </a:ext>
            </a:extLst>
          </p:cNvPr>
          <p:cNvSpPr/>
          <p:nvPr/>
        </p:nvSpPr>
        <p:spPr>
          <a:xfrm>
            <a:off x="7578436"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91A9E7-31C3-1D64-995C-8214D4E1CF70}"/>
              </a:ext>
              <a:ext uri="{C183D7F6-B498-43B3-948B-1728B52AA6E4}">
                <adec:decorative xmlns:adec="http://schemas.microsoft.com/office/drawing/2017/decorative" val="1"/>
              </a:ext>
            </a:extLst>
          </p:cNvPr>
          <p:cNvSpPr txBox="1"/>
          <p:nvPr/>
        </p:nvSpPr>
        <p:spPr>
          <a:xfrm>
            <a:off x="7914481" y="1509128"/>
            <a:ext cx="3941473" cy="3785652"/>
          </a:xfrm>
          <a:prstGeom prst="rect">
            <a:avLst/>
          </a:prstGeom>
          <a:noFill/>
        </p:spPr>
        <p:txBody>
          <a:bodyPr wrap="square" rtlCol="0">
            <a:spAutoFit/>
          </a:bodyPr>
          <a:lstStyle/>
          <a:p>
            <a:pPr algn="ctr"/>
            <a:r>
              <a:rPr lang="en-US" sz="4000" dirty="0">
                <a:solidFill>
                  <a:schemeClr val="bg1"/>
                </a:solidFill>
                <a:latin typeface="+mj-lt"/>
              </a:rPr>
              <a:t>Evidence-Based Interventions for Families Affected by Substance Use Disorders</a:t>
            </a:r>
          </a:p>
        </p:txBody>
      </p:sp>
    </p:spTree>
    <p:extLst>
      <p:ext uri="{BB962C8B-B14F-4D97-AF65-F5344CB8AC3E}">
        <p14:creationId xmlns:p14="http://schemas.microsoft.com/office/powerpoint/2010/main" val="2623434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a:extLst>
            <a:ext uri="{FF2B5EF4-FFF2-40B4-BE49-F238E27FC236}">
              <a16:creationId xmlns:a16="http://schemas.microsoft.com/office/drawing/2014/main" id="{FCCF301B-300E-0754-7823-5602DAA182A0}"/>
            </a:ext>
          </a:extLst>
        </p:cNvPr>
        <p:cNvGrpSpPr/>
        <p:nvPr/>
      </p:nvGrpSpPr>
      <p:grpSpPr>
        <a:xfrm>
          <a:off x="0" y="0"/>
          <a:ext cx="0" cy="0"/>
          <a:chOff x="0" y="0"/>
          <a:chExt cx="0" cy="0"/>
        </a:xfrm>
      </p:grpSpPr>
      <p:sp>
        <p:nvSpPr>
          <p:cNvPr id="6" name="Title 1" hidden="1">
            <a:extLst>
              <a:ext uri="{FF2B5EF4-FFF2-40B4-BE49-F238E27FC236}">
                <a16:creationId xmlns:a16="http://schemas.microsoft.com/office/drawing/2014/main" id="{AE6F9AF8-7E3A-562D-F32B-D48C58F08CBF}"/>
              </a:ext>
            </a:extLst>
          </p:cNvPr>
          <p:cNvSpPr txBox="1">
            <a:spLocks noGrp="1"/>
          </p:cNvSpPr>
          <p:nvPr>
            <p:ph type="title" idx="4294967295"/>
          </p:nvPr>
        </p:nvSpPr>
        <p:spPr>
          <a:xfrm>
            <a:off x="1126958" y="-944380"/>
            <a:ext cx="9715484" cy="708088"/>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Families </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Affected by Substance Use Disorders</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5 of 6</a:t>
            </a:r>
          </a:p>
        </p:txBody>
      </p:sp>
      <p:sp>
        <p:nvSpPr>
          <p:cNvPr id="7" name="Rectangle 6">
            <a:extLst>
              <a:ext uri="{FF2B5EF4-FFF2-40B4-BE49-F238E27FC236}">
                <a16:creationId xmlns:a16="http://schemas.microsoft.com/office/drawing/2014/main" id="{023877C2-665E-F7DC-56BF-BCB7D87567E5}"/>
              </a:ext>
              <a:ext uri="{C183D7F6-B498-43B3-948B-1728B52AA6E4}">
                <adec:decorative xmlns:adec="http://schemas.microsoft.com/office/drawing/2017/decorative" val="1"/>
              </a:ext>
            </a:extLst>
          </p:cNvPr>
          <p:cNvSpPr/>
          <p:nvPr/>
        </p:nvSpPr>
        <p:spPr>
          <a:xfrm>
            <a:off x="0"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0685E24-0B8F-D12E-D03A-03AC648AE31B}"/>
              </a:ext>
              <a:ext uri="{C183D7F6-B498-43B3-948B-1728B52AA6E4}">
                <adec:decorative xmlns:adec="http://schemas.microsoft.com/office/drawing/2017/decorative" val="1"/>
              </a:ext>
            </a:extLst>
          </p:cNvPr>
          <p:cNvSpPr txBox="1"/>
          <p:nvPr/>
        </p:nvSpPr>
        <p:spPr>
          <a:xfrm>
            <a:off x="336045" y="1536174"/>
            <a:ext cx="3941473" cy="3785652"/>
          </a:xfrm>
          <a:prstGeom prst="rect">
            <a:avLst/>
          </a:prstGeom>
          <a:noFill/>
        </p:spPr>
        <p:txBody>
          <a:bodyPr wrap="square" rtlCol="0">
            <a:spAutoFit/>
          </a:bodyPr>
          <a:lstStyle/>
          <a:p>
            <a:pPr algn="ctr"/>
            <a:r>
              <a:rPr lang="en-US" sz="4000" dirty="0">
                <a:solidFill>
                  <a:schemeClr val="bg1"/>
                </a:solidFill>
                <a:latin typeface="+mj-lt"/>
              </a:rPr>
              <a:t>Evidence-Based Interventions for Families Affected by Substance Use Disorders</a:t>
            </a:r>
          </a:p>
        </p:txBody>
      </p:sp>
      <p:sp>
        <p:nvSpPr>
          <p:cNvPr id="3" name="Content Placeholder 2">
            <a:extLst>
              <a:ext uri="{FF2B5EF4-FFF2-40B4-BE49-F238E27FC236}">
                <a16:creationId xmlns:a16="http://schemas.microsoft.com/office/drawing/2014/main" id="{D5EBE1CB-DB85-B0A4-5FE6-041F324ABD6E}"/>
              </a:ext>
            </a:extLst>
          </p:cNvPr>
          <p:cNvSpPr>
            <a:spLocks noGrp="1"/>
          </p:cNvSpPr>
          <p:nvPr>
            <p:ph sz="quarter" idx="13"/>
          </p:nvPr>
        </p:nvSpPr>
        <p:spPr>
          <a:xfrm>
            <a:off x="5076941" y="676656"/>
            <a:ext cx="6667161" cy="5504688"/>
          </a:xfrm>
          <a:prstGeom prst="roundRect">
            <a:avLst/>
          </a:prstGeom>
          <a:solidFill>
            <a:schemeClr val="accent1">
              <a:lumMod val="20000"/>
              <a:lumOff val="80000"/>
            </a:schemeClr>
          </a:solidFill>
          <a:ln w="76200">
            <a:solidFill>
              <a:schemeClr val="accent1">
                <a:lumMod val="75000"/>
              </a:schemeClr>
            </a:solidFill>
          </a:ln>
        </p:spPr>
        <p:txBody>
          <a:bodyPr tIns="1005840" anchor="t"/>
          <a:lstStyle/>
          <a:p>
            <a:r>
              <a:rPr lang="en-US" sz="3200" b="1">
                <a:solidFill>
                  <a:schemeClr val="tx2"/>
                </a:solidFill>
              </a:rPr>
              <a:t>Trauma-Informed Care</a:t>
            </a:r>
          </a:p>
        </p:txBody>
      </p:sp>
      <p:pic>
        <p:nvPicPr>
          <p:cNvPr id="5" name="Graphic 4">
            <a:extLst>
              <a:ext uri="{FF2B5EF4-FFF2-40B4-BE49-F238E27FC236}">
                <a16:creationId xmlns:a16="http://schemas.microsoft.com/office/drawing/2014/main" id="{C9798B60-2E08-3872-4E38-AECF1FC07E6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76845" y="2311255"/>
            <a:ext cx="4032884" cy="4032884"/>
          </a:xfrm>
          <a:prstGeom prst="rect">
            <a:avLst/>
          </a:prstGeom>
        </p:spPr>
      </p:pic>
      <p:pic>
        <p:nvPicPr>
          <p:cNvPr id="4" name="Content Placeholder 5">
            <a:extLst>
              <a:ext uri="{FF2B5EF4-FFF2-40B4-BE49-F238E27FC236}">
                <a16:creationId xmlns:a16="http://schemas.microsoft.com/office/drawing/2014/main" id="{E36E7919-5964-438C-D03A-22F19B7B173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5092895">
            <a:off x="7626521" y="2942052"/>
            <a:ext cx="1223475" cy="1223475"/>
          </a:xfrm>
          <a:prstGeom prst="rect">
            <a:avLst/>
          </a:prstGeom>
        </p:spPr>
      </p:pic>
    </p:spTree>
    <p:extLst>
      <p:ext uri="{BB962C8B-B14F-4D97-AF65-F5344CB8AC3E}">
        <p14:creationId xmlns:p14="http://schemas.microsoft.com/office/powerpoint/2010/main" val="49466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20000"/>
                <a:lumOff val="80000"/>
              </a:schemeClr>
            </a:gs>
          </a:gsLst>
          <a:lin ang="2700000" scaled="1"/>
          <a:tileRect/>
        </a:gradFill>
        <a:effectLst/>
      </p:bgPr>
    </p:bg>
    <p:spTree>
      <p:nvGrpSpPr>
        <p:cNvPr id="1" name="">
          <a:extLst>
            <a:ext uri="{FF2B5EF4-FFF2-40B4-BE49-F238E27FC236}">
              <a16:creationId xmlns:a16="http://schemas.microsoft.com/office/drawing/2014/main" id="{712F3D1F-59CB-212A-1B39-6C8F0984991C}"/>
            </a:ext>
          </a:extLst>
        </p:cNvPr>
        <p:cNvGrpSpPr/>
        <p:nvPr/>
      </p:nvGrpSpPr>
      <p:grpSpPr>
        <a:xfrm>
          <a:off x="0" y="0"/>
          <a:ext cx="0" cy="0"/>
          <a:chOff x="0" y="0"/>
          <a:chExt cx="0" cy="0"/>
        </a:xfrm>
      </p:grpSpPr>
      <p:sp>
        <p:nvSpPr>
          <p:cNvPr id="4" name="Title 1" hidden="1">
            <a:extLst>
              <a:ext uri="{FF2B5EF4-FFF2-40B4-BE49-F238E27FC236}">
                <a16:creationId xmlns:a16="http://schemas.microsoft.com/office/drawing/2014/main" id="{8811B0A2-C5F9-D95D-65C4-9D9F841BDE20}"/>
              </a:ext>
            </a:extLst>
          </p:cNvPr>
          <p:cNvSpPr txBox="1">
            <a:spLocks noGrp="1"/>
          </p:cNvSpPr>
          <p:nvPr>
            <p:ph type="title" idx="4294967295"/>
          </p:nvPr>
        </p:nvSpPr>
        <p:spPr>
          <a:xfrm>
            <a:off x="1126958" y="-969934"/>
            <a:ext cx="9715484" cy="733642"/>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Evidence-Based Interventions for Families </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Affected by Substance Use Disorders</a:t>
            </a:r>
            <a:b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6 of 6</a:t>
            </a:r>
          </a:p>
        </p:txBody>
      </p:sp>
      <p:sp>
        <p:nvSpPr>
          <p:cNvPr id="3" name="Content Placeholder 2">
            <a:extLst>
              <a:ext uri="{FF2B5EF4-FFF2-40B4-BE49-F238E27FC236}">
                <a16:creationId xmlns:a16="http://schemas.microsoft.com/office/drawing/2014/main" id="{05713DE9-6E51-0963-D40B-CD2813054FF0}"/>
              </a:ext>
            </a:extLst>
          </p:cNvPr>
          <p:cNvSpPr>
            <a:spLocks noGrp="1"/>
          </p:cNvSpPr>
          <p:nvPr>
            <p:ph sz="quarter" idx="13"/>
          </p:nvPr>
        </p:nvSpPr>
        <p:spPr>
          <a:xfrm>
            <a:off x="452283" y="676656"/>
            <a:ext cx="6667161" cy="5504688"/>
          </a:xfrm>
          <a:prstGeom prst="roundRect">
            <a:avLst/>
          </a:prstGeom>
          <a:solidFill>
            <a:schemeClr val="accent1">
              <a:lumMod val="20000"/>
              <a:lumOff val="80000"/>
            </a:schemeClr>
          </a:solidFill>
          <a:ln w="76200">
            <a:solidFill>
              <a:schemeClr val="accent1">
                <a:lumMod val="75000"/>
              </a:schemeClr>
            </a:solidFill>
          </a:ln>
        </p:spPr>
        <p:txBody>
          <a:bodyPr tIns="640080" anchor="t"/>
          <a:lstStyle/>
          <a:p>
            <a:r>
              <a:rPr lang="en-US" sz="3200" b="1">
                <a:solidFill>
                  <a:schemeClr val="tx2"/>
                </a:solidFill>
              </a:rPr>
              <a:t>Sobriety Treatment and Recovery Teams (START)</a:t>
            </a:r>
          </a:p>
        </p:txBody>
      </p:sp>
      <p:grpSp>
        <p:nvGrpSpPr>
          <p:cNvPr id="15" name="Group 14">
            <a:extLst>
              <a:ext uri="{FF2B5EF4-FFF2-40B4-BE49-F238E27FC236}">
                <a16:creationId xmlns:a16="http://schemas.microsoft.com/office/drawing/2014/main" id="{683CE54C-486E-5A93-3B31-09F1238B97B8}"/>
              </a:ext>
              <a:ext uri="{C183D7F6-B498-43B3-948B-1728B52AA6E4}">
                <adec:decorative xmlns:adec="http://schemas.microsoft.com/office/drawing/2017/decorative" val="1"/>
              </a:ext>
            </a:extLst>
          </p:cNvPr>
          <p:cNvGrpSpPr/>
          <p:nvPr/>
        </p:nvGrpSpPr>
        <p:grpSpPr>
          <a:xfrm rot="21421921">
            <a:off x="1874030" y="2654811"/>
            <a:ext cx="3779421" cy="3369577"/>
            <a:chOff x="6516368" y="2654810"/>
            <a:chExt cx="3779421" cy="3369577"/>
          </a:xfrm>
        </p:grpSpPr>
        <p:sp>
          <p:nvSpPr>
            <p:cNvPr id="13" name="Flowchart: Connector 12">
              <a:extLst>
                <a:ext uri="{FF2B5EF4-FFF2-40B4-BE49-F238E27FC236}">
                  <a16:creationId xmlns:a16="http://schemas.microsoft.com/office/drawing/2014/main" id="{4F8A5A0D-C1F3-9E79-1463-8200E9DF4B3C}"/>
                </a:ext>
              </a:extLst>
            </p:cNvPr>
            <p:cNvSpPr/>
            <p:nvPr/>
          </p:nvSpPr>
          <p:spPr>
            <a:xfrm>
              <a:off x="7721870" y="3584124"/>
              <a:ext cx="1424113" cy="1423453"/>
            </a:xfrm>
            <a:prstGeom prst="flowChartConnector">
              <a:avLst/>
            </a:prstGeom>
            <a:solidFill>
              <a:schemeClr val="accent2">
                <a:lumMod val="20000"/>
                <a:lumOff val="80000"/>
              </a:schemeClr>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E5C2BC62-9443-61D4-B6AE-FF017E7F2489}"/>
                </a:ext>
              </a:extLst>
            </p:cNvPr>
            <p:cNvSpPr/>
            <p:nvPr/>
          </p:nvSpPr>
          <p:spPr>
            <a:xfrm rot="2015937">
              <a:off x="7158409" y="4727397"/>
              <a:ext cx="901114" cy="1235259"/>
            </a:xfrm>
            <a:custGeom>
              <a:avLst/>
              <a:gdLst>
                <a:gd name="connsiteX0" fmla="*/ 893687 w 901114"/>
                <a:gd name="connsiteY0" fmla="*/ 287706 h 1235259"/>
                <a:gd name="connsiteX1" fmla="*/ 868669 w 901114"/>
                <a:gd name="connsiteY1" fmla="*/ 203271 h 1235259"/>
                <a:gd name="connsiteX2" fmla="*/ 784233 w 901114"/>
                <a:gd name="connsiteY2" fmla="*/ 228289 h 1235259"/>
                <a:gd name="connsiteX3" fmla="*/ 659144 w 901114"/>
                <a:gd name="connsiteY3" fmla="*/ 450323 h 1235259"/>
                <a:gd name="connsiteX4" fmla="*/ 743579 w 901114"/>
                <a:gd name="connsiteY4" fmla="*/ 115708 h 1235259"/>
                <a:gd name="connsiteX5" fmla="*/ 696671 w 901114"/>
                <a:gd name="connsiteY5" fmla="*/ 40654 h 1235259"/>
                <a:gd name="connsiteX6" fmla="*/ 621617 w 901114"/>
                <a:gd name="connsiteY6" fmla="*/ 87563 h 1235259"/>
                <a:gd name="connsiteX7" fmla="*/ 549690 w 901114"/>
                <a:gd name="connsiteY7" fmla="*/ 375269 h 1235259"/>
                <a:gd name="connsiteX8" fmla="*/ 549690 w 901114"/>
                <a:gd name="connsiteY8" fmla="*/ 62545 h 1235259"/>
                <a:gd name="connsiteX9" fmla="*/ 487146 w 901114"/>
                <a:gd name="connsiteY9" fmla="*/ 0 h 1235259"/>
                <a:gd name="connsiteX10" fmla="*/ 424601 w 901114"/>
                <a:gd name="connsiteY10" fmla="*/ 62545 h 1235259"/>
                <a:gd name="connsiteX11" fmla="*/ 424601 w 901114"/>
                <a:gd name="connsiteY11" fmla="*/ 397160 h 1235259"/>
                <a:gd name="connsiteX12" fmla="*/ 352674 w 901114"/>
                <a:gd name="connsiteY12" fmla="*/ 87563 h 1235259"/>
                <a:gd name="connsiteX13" fmla="*/ 277620 w 901114"/>
                <a:gd name="connsiteY13" fmla="*/ 40654 h 1235259"/>
                <a:gd name="connsiteX14" fmla="*/ 230712 w 901114"/>
                <a:gd name="connsiteY14" fmla="*/ 115708 h 1235259"/>
                <a:gd name="connsiteX15" fmla="*/ 318275 w 901114"/>
                <a:gd name="connsiteY15" fmla="*/ 487849 h 1235259"/>
                <a:gd name="connsiteX16" fmla="*/ 296384 w 901114"/>
                <a:gd name="connsiteY16" fmla="*/ 612939 h 1235259"/>
                <a:gd name="connsiteX17" fmla="*/ 293257 w 901114"/>
                <a:gd name="connsiteY17" fmla="*/ 609812 h 1235259"/>
                <a:gd name="connsiteX18" fmla="*/ 74350 w 901114"/>
                <a:gd name="connsiteY18" fmla="*/ 434686 h 1235259"/>
                <a:gd name="connsiteX19" fmla="*/ 2423 w 901114"/>
                <a:gd name="connsiteY19" fmla="*/ 475341 h 1235259"/>
                <a:gd name="connsiteX20" fmla="*/ 43077 w 901114"/>
                <a:gd name="connsiteY20" fmla="*/ 547267 h 1235259"/>
                <a:gd name="connsiteX21" fmla="*/ 161913 w 901114"/>
                <a:gd name="connsiteY21" fmla="*/ 678611 h 1235259"/>
                <a:gd name="connsiteX22" fmla="*/ 368310 w 901114"/>
                <a:gd name="connsiteY22" fmla="*/ 900645 h 1235259"/>
                <a:gd name="connsiteX23" fmla="*/ 368310 w 901114"/>
                <a:gd name="connsiteY23" fmla="*/ 1235260 h 1235259"/>
                <a:gd name="connsiteX24" fmla="*/ 643508 w 901114"/>
                <a:gd name="connsiteY24" fmla="*/ 1235260 h 1235259"/>
                <a:gd name="connsiteX25" fmla="*/ 643508 w 901114"/>
                <a:gd name="connsiteY25" fmla="*/ 881882 h 1235259"/>
                <a:gd name="connsiteX26" fmla="*/ 762343 w 901114"/>
                <a:gd name="connsiteY26" fmla="*/ 522249 h 1235259"/>
                <a:gd name="connsiteX27" fmla="*/ 893687 w 901114"/>
                <a:gd name="connsiteY27" fmla="*/ 287706 h 123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01114" h="1235259">
                  <a:moveTo>
                    <a:pt x="893687" y="287706"/>
                  </a:moveTo>
                  <a:cubicBezTo>
                    <a:pt x="909323" y="256434"/>
                    <a:pt x="899941" y="218907"/>
                    <a:pt x="868669" y="203271"/>
                  </a:cubicBezTo>
                  <a:cubicBezTo>
                    <a:pt x="837396" y="187634"/>
                    <a:pt x="799869" y="197016"/>
                    <a:pt x="784233" y="228289"/>
                  </a:cubicBezTo>
                  <a:lnTo>
                    <a:pt x="659144" y="450323"/>
                  </a:lnTo>
                  <a:lnTo>
                    <a:pt x="743579" y="115708"/>
                  </a:lnTo>
                  <a:cubicBezTo>
                    <a:pt x="752961" y="81308"/>
                    <a:pt x="731070" y="46909"/>
                    <a:pt x="696671" y="40654"/>
                  </a:cubicBezTo>
                  <a:cubicBezTo>
                    <a:pt x="662271" y="31272"/>
                    <a:pt x="627871" y="53163"/>
                    <a:pt x="621617" y="87563"/>
                  </a:cubicBezTo>
                  <a:lnTo>
                    <a:pt x="549690" y="375269"/>
                  </a:lnTo>
                  <a:lnTo>
                    <a:pt x="549690" y="62545"/>
                  </a:lnTo>
                  <a:cubicBezTo>
                    <a:pt x="549690" y="28145"/>
                    <a:pt x="521545" y="0"/>
                    <a:pt x="487146" y="0"/>
                  </a:cubicBezTo>
                  <a:cubicBezTo>
                    <a:pt x="452746" y="0"/>
                    <a:pt x="424601" y="28145"/>
                    <a:pt x="424601" y="62545"/>
                  </a:cubicBezTo>
                  <a:lnTo>
                    <a:pt x="424601" y="397160"/>
                  </a:lnTo>
                  <a:lnTo>
                    <a:pt x="352674" y="87563"/>
                  </a:lnTo>
                  <a:cubicBezTo>
                    <a:pt x="346420" y="53163"/>
                    <a:pt x="312020" y="34400"/>
                    <a:pt x="277620" y="40654"/>
                  </a:cubicBezTo>
                  <a:cubicBezTo>
                    <a:pt x="243221" y="46909"/>
                    <a:pt x="224457" y="81308"/>
                    <a:pt x="230712" y="115708"/>
                  </a:cubicBezTo>
                  <a:lnTo>
                    <a:pt x="318275" y="487849"/>
                  </a:lnTo>
                  <a:cubicBezTo>
                    <a:pt x="315147" y="531631"/>
                    <a:pt x="305766" y="575412"/>
                    <a:pt x="296384" y="612939"/>
                  </a:cubicBezTo>
                  <a:cubicBezTo>
                    <a:pt x="296384" y="612939"/>
                    <a:pt x="296384" y="609812"/>
                    <a:pt x="293257" y="609812"/>
                  </a:cubicBezTo>
                  <a:cubicBezTo>
                    <a:pt x="240094" y="528504"/>
                    <a:pt x="155658" y="456577"/>
                    <a:pt x="74350" y="434686"/>
                  </a:cubicBezTo>
                  <a:cubicBezTo>
                    <a:pt x="43077" y="425305"/>
                    <a:pt x="11805" y="444068"/>
                    <a:pt x="2423" y="475341"/>
                  </a:cubicBezTo>
                  <a:cubicBezTo>
                    <a:pt x="-6958" y="506613"/>
                    <a:pt x="11805" y="537885"/>
                    <a:pt x="43077" y="547267"/>
                  </a:cubicBezTo>
                  <a:cubicBezTo>
                    <a:pt x="83732" y="556649"/>
                    <a:pt x="121258" y="616066"/>
                    <a:pt x="161913" y="678611"/>
                  </a:cubicBezTo>
                  <a:cubicBezTo>
                    <a:pt x="211948" y="756792"/>
                    <a:pt x="274493" y="847482"/>
                    <a:pt x="368310" y="900645"/>
                  </a:cubicBezTo>
                  <a:lnTo>
                    <a:pt x="368310" y="1235260"/>
                  </a:lnTo>
                  <a:lnTo>
                    <a:pt x="643508" y="1235260"/>
                  </a:lnTo>
                  <a:lnTo>
                    <a:pt x="643508" y="881882"/>
                  </a:lnTo>
                  <a:cubicBezTo>
                    <a:pt x="746706" y="828719"/>
                    <a:pt x="759215" y="606685"/>
                    <a:pt x="762343" y="522249"/>
                  </a:cubicBezTo>
                  <a:lnTo>
                    <a:pt x="893687" y="287706"/>
                  </a:lnTo>
                  <a:close/>
                </a:path>
              </a:pathLst>
            </a:custGeom>
            <a:solidFill>
              <a:schemeClr val="accent2"/>
            </a:solidFill>
            <a:ln w="312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DBF25FC6-B687-8A18-75C4-25668107FB33}"/>
                </a:ext>
              </a:extLst>
            </p:cNvPr>
            <p:cNvSpPr/>
            <p:nvPr/>
          </p:nvSpPr>
          <p:spPr>
            <a:xfrm rot="1593310">
              <a:off x="6516368" y="3710807"/>
              <a:ext cx="1206394" cy="926861"/>
            </a:xfrm>
            <a:custGeom>
              <a:avLst/>
              <a:gdLst>
                <a:gd name="connsiteX0" fmla="*/ 809955 w 1206394"/>
                <a:gd name="connsiteY0" fmla="*/ 695446 h 926861"/>
                <a:gd name="connsiteX1" fmla="*/ 1082025 w 1206394"/>
                <a:gd name="connsiteY1" fmla="*/ 698573 h 926861"/>
                <a:gd name="connsiteX2" fmla="*/ 1082025 w 1206394"/>
                <a:gd name="connsiteY2" fmla="*/ 698573 h 926861"/>
                <a:gd name="connsiteX3" fmla="*/ 1144570 w 1206394"/>
                <a:gd name="connsiteY3" fmla="*/ 636028 h 926861"/>
                <a:gd name="connsiteX4" fmla="*/ 1082025 w 1206394"/>
                <a:gd name="connsiteY4" fmla="*/ 573483 h 926861"/>
                <a:gd name="connsiteX5" fmla="*/ 828719 w 1206394"/>
                <a:gd name="connsiteY5" fmla="*/ 570356 h 926861"/>
                <a:gd name="connsiteX6" fmla="*/ 1160206 w 1206394"/>
                <a:gd name="connsiteY6" fmla="*/ 485921 h 926861"/>
                <a:gd name="connsiteX7" fmla="*/ 1203987 w 1206394"/>
                <a:gd name="connsiteY7" fmla="*/ 410867 h 926861"/>
                <a:gd name="connsiteX8" fmla="*/ 1128934 w 1206394"/>
                <a:gd name="connsiteY8" fmla="*/ 367085 h 926861"/>
                <a:gd name="connsiteX9" fmla="*/ 841227 w 1206394"/>
                <a:gd name="connsiteY9" fmla="*/ 442139 h 926861"/>
                <a:gd name="connsiteX10" fmla="*/ 1116425 w 1206394"/>
                <a:gd name="connsiteY10" fmla="*/ 292032 h 926861"/>
                <a:gd name="connsiteX11" fmla="*/ 1141442 w 1206394"/>
                <a:gd name="connsiteY11" fmla="*/ 207596 h 926861"/>
                <a:gd name="connsiteX12" fmla="*/ 1057007 w 1206394"/>
                <a:gd name="connsiteY12" fmla="*/ 182578 h 926861"/>
                <a:gd name="connsiteX13" fmla="*/ 763046 w 1206394"/>
                <a:gd name="connsiteY13" fmla="*/ 338940 h 926861"/>
                <a:gd name="connsiteX14" fmla="*/ 1000717 w 1206394"/>
                <a:gd name="connsiteY14" fmla="*/ 129415 h 926861"/>
                <a:gd name="connsiteX15" fmla="*/ 1006971 w 1206394"/>
                <a:gd name="connsiteY15" fmla="*/ 41852 h 926861"/>
                <a:gd name="connsiteX16" fmla="*/ 919408 w 1206394"/>
                <a:gd name="connsiteY16" fmla="*/ 35598 h 926861"/>
                <a:gd name="connsiteX17" fmla="*/ 631702 w 1206394"/>
                <a:gd name="connsiteY17" fmla="*/ 285777 h 926861"/>
                <a:gd name="connsiteX18" fmla="*/ 509740 w 1206394"/>
                <a:gd name="connsiteY18" fmla="*/ 323304 h 926861"/>
                <a:gd name="connsiteX19" fmla="*/ 512867 w 1206394"/>
                <a:gd name="connsiteY19" fmla="*/ 320177 h 926861"/>
                <a:gd name="connsiteX20" fmla="*/ 562903 w 1206394"/>
                <a:gd name="connsiteY20" fmla="*/ 44980 h 926861"/>
                <a:gd name="connsiteX21" fmla="*/ 490977 w 1206394"/>
                <a:gd name="connsiteY21" fmla="*/ 1198 h 926861"/>
                <a:gd name="connsiteX22" fmla="*/ 447195 w 1206394"/>
                <a:gd name="connsiteY22" fmla="*/ 73125 h 926861"/>
                <a:gd name="connsiteX23" fmla="*/ 390905 w 1206394"/>
                <a:gd name="connsiteY23" fmla="*/ 238869 h 926861"/>
                <a:gd name="connsiteX24" fmla="*/ 293961 w 1206394"/>
                <a:gd name="connsiteY24" fmla="*/ 526575 h 926861"/>
                <a:gd name="connsiteX25" fmla="*/ 0 w 1206394"/>
                <a:gd name="connsiteY25" fmla="*/ 686064 h 926861"/>
                <a:gd name="connsiteX26" fmla="*/ 131344 w 1206394"/>
                <a:gd name="connsiteY26" fmla="*/ 926861 h 926861"/>
                <a:gd name="connsiteX27" fmla="*/ 440941 w 1206394"/>
                <a:gd name="connsiteY27" fmla="*/ 761117 h 926861"/>
                <a:gd name="connsiteX28" fmla="*/ 809955 w 1206394"/>
                <a:gd name="connsiteY28" fmla="*/ 695446 h 92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06394" h="926861">
                  <a:moveTo>
                    <a:pt x="809955" y="695446"/>
                  </a:moveTo>
                  <a:lnTo>
                    <a:pt x="1082025" y="698573"/>
                  </a:lnTo>
                  <a:cubicBezTo>
                    <a:pt x="1082025" y="698573"/>
                    <a:pt x="1082025" y="698573"/>
                    <a:pt x="1082025" y="698573"/>
                  </a:cubicBezTo>
                  <a:cubicBezTo>
                    <a:pt x="1116425" y="698573"/>
                    <a:pt x="1144570" y="670428"/>
                    <a:pt x="1144570" y="636028"/>
                  </a:cubicBezTo>
                  <a:cubicBezTo>
                    <a:pt x="1144570" y="601628"/>
                    <a:pt x="1116425" y="573483"/>
                    <a:pt x="1082025" y="573483"/>
                  </a:cubicBezTo>
                  <a:lnTo>
                    <a:pt x="828719" y="570356"/>
                  </a:lnTo>
                  <a:lnTo>
                    <a:pt x="1160206" y="485921"/>
                  </a:lnTo>
                  <a:cubicBezTo>
                    <a:pt x="1194606" y="476539"/>
                    <a:pt x="1213369" y="442139"/>
                    <a:pt x="1203987" y="410867"/>
                  </a:cubicBezTo>
                  <a:cubicBezTo>
                    <a:pt x="1194606" y="376467"/>
                    <a:pt x="1160206" y="357704"/>
                    <a:pt x="1128934" y="367085"/>
                  </a:cubicBezTo>
                  <a:lnTo>
                    <a:pt x="841227" y="442139"/>
                  </a:lnTo>
                  <a:lnTo>
                    <a:pt x="1116425" y="292032"/>
                  </a:lnTo>
                  <a:cubicBezTo>
                    <a:pt x="1147697" y="276395"/>
                    <a:pt x="1157079" y="238869"/>
                    <a:pt x="1141442" y="207596"/>
                  </a:cubicBezTo>
                  <a:cubicBezTo>
                    <a:pt x="1125806" y="176324"/>
                    <a:pt x="1088279" y="166942"/>
                    <a:pt x="1057007" y="182578"/>
                  </a:cubicBezTo>
                  <a:lnTo>
                    <a:pt x="763046" y="338940"/>
                  </a:lnTo>
                  <a:lnTo>
                    <a:pt x="1000717" y="129415"/>
                  </a:lnTo>
                  <a:cubicBezTo>
                    <a:pt x="1025735" y="107524"/>
                    <a:pt x="1028862" y="66870"/>
                    <a:pt x="1006971" y="41852"/>
                  </a:cubicBezTo>
                  <a:cubicBezTo>
                    <a:pt x="985080" y="16835"/>
                    <a:pt x="944426" y="13707"/>
                    <a:pt x="919408" y="35598"/>
                  </a:cubicBezTo>
                  <a:lnTo>
                    <a:pt x="631702" y="285777"/>
                  </a:lnTo>
                  <a:cubicBezTo>
                    <a:pt x="591048" y="304541"/>
                    <a:pt x="550394" y="317050"/>
                    <a:pt x="509740" y="323304"/>
                  </a:cubicBezTo>
                  <a:cubicBezTo>
                    <a:pt x="509740" y="323304"/>
                    <a:pt x="509740" y="320177"/>
                    <a:pt x="512867" y="320177"/>
                  </a:cubicBezTo>
                  <a:cubicBezTo>
                    <a:pt x="559776" y="232614"/>
                    <a:pt x="581667" y="126288"/>
                    <a:pt x="562903" y="44980"/>
                  </a:cubicBezTo>
                  <a:cubicBezTo>
                    <a:pt x="556649" y="13707"/>
                    <a:pt x="522249" y="-5056"/>
                    <a:pt x="490977" y="1198"/>
                  </a:cubicBezTo>
                  <a:cubicBezTo>
                    <a:pt x="459704" y="7453"/>
                    <a:pt x="440941" y="41852"/>
                    <a:pt x="447195" y="73125"/>
                  </a:cubicBezTo>
                  <a:cubicBezTo>
                    <a:pt x="456577" y="113779"/>
                    <a:pt x="425305" y="173197"/>
                    <a:pt x="390905" y="238869"/>
                  </a:cubicBezTo>
                  <a:cubicBezTo>
                    <a:pt x="347124" y="320177"/>
                    <a:pt x="297088" y="417121"/>
                    <a:pt x="293961" y="526575"/>
                  </a:cubicBezTo>
                  <a:lnTo>
                    <a:pt x="0" y="686064"/>
                  </a:lnTo>
                  <a:lnTo>
                    <a:pt x="131344" y="926861"/>
                  </a:lnTo>
                  <a:lnTo>
                    <a:pt x="440941" y="761117"/>
                  </a:lnTo>
                  <a:cubicBezTo>
                    <a:pt x="534758" y="826790"/>
                    <a:pt x="734901" y="732972"/>
                    <a:pt x="809955" y="695446"/>
                  </a:cubicBezTo>
                  <a:close/>
                </a:path>
              </a:pathLst>
            </a:custGeom>
            <a:solidFill>
              <a:schemeClr val="tx2"/>
            </a:solidFill>
            <a:ln w="312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C4A7F29-0B39-A8CC-C1E6-7EA1AB21C049}"/>
                </a:ext>
              </a:extLst>
            </p:cNvPr>
            <p:cNvSpPr/>
            <p:nvPr/>
          </p:nvSpPr>
          <p:spPr>
            <a:xfrm>
              <a:off x="7159244" y="2654810"/>
              <a:ext cx="1095877" cy="1097661"/>
            </a:xfrm>
            <a:custGeom>
              <a:avLst/>
              <a:gdLst>
                <a:gd name="connsiteX0" fmla="*/ 390905 w 1095877"/>
                <a:gd name="connsiteY0" fmla="*/ 784937 h 1097661"/>
                <a:gd name="connsiteX1" fmla="*/ 456577 w 1095877"/>
                <a:gd name="connsiteY1" fmla="*/ 1047625 h 1097661"/>
                <a:gd name="connsiteX2" fmla="*/ 515994 w 1095877"/>
                <a:gd name="connsiteY2" fmla="*/ 1094534 h 1097661"/>
                <a:gd name="connsiteX3" fmla="*/ 531631 w 1095877"/>
                <a:gd name="connsiteY3" fmla="*/ 1091407 h 1097661"/>
                <a:gd name="connsiteX4" fmla="*/ 578539 w 1095877"/>
                <a:gd name="connsiteY4" fmla="*/ 1016353 h 1097661"/>
                <a:gd name="connsiteX5" fmla="*/ 519122 w 1095877"/>
                <a:gd name="connsiteY5" fmla="*/ 769301 h 1097661"/>
                <a:gd name="connsiteX6" fmla="*/ 684865 w 1095877"/>
                <a:gd name="connsiteY6" fmla="*/ 1066389 h 1097661"/>
                <a:gd name="connsiteX7" fmla="*/ 741156 w 1095877"/>
                <a:gd name="connsiteY7" fmla="*/ 1097661 h 1097661"/>
                <a:gd name="connsiteX8" fmla="*/ 772428 w 1095877"/>
                <a:gd name="connsiteY8" fmla="*/ 1088279 h 1097661"/>
                <a:gd name="connsiteX9" fmla="*/ 797446 w 1095877"/>
                <a:gd name="connsiteY9" fmla="*/ 1003844 h 1097661"/>
                <a:gd name="connsiteX10" fmla="*/ 653593 w 1095877"/>
                <a:gd name="connsiteY10" fmla="*/ 744283 h 1097661"/>
                <a:gd name="connsiteX11" fmla="*/ 866245 w 1095877"/>
                <a:gd name="connsiteY11" fmla="*/ 972572 h 1097661"/>
                <a:gd name="connsiteX12" fmla="*/ 913154 w 1095877"/>
                <a:gd name="connsiteY12" fmla="*/ 991335 h 1097661"/>
                <a:gd name="connsiteX13" fmla="*/ 956935 w 1095877"/>
                <a:gd name="connsiteY13" fmla="*/ 975699 h 1097661"/>
                <a:gd name="connsiteX14" fmla="*/ 960063 w 1095877"/>
                <a:gd name="connsiteY14" fmla="*/ 888136 h 1097661"/>
                <a:gd name="connsiteX15" fmla="*/ 731774 w 1095877"/>
                <a:gd name="connsiteY15" fmla="*/ 644211 h 1097661"/>
                <a:gd name="connsiteX16" fmla="*/ 997589 w 1095877"/>
                <a:gd name="connsiteY16" fmla="*/ 822464 h 1097661"/>
                <a:gd name="connsiteX17" fmla="*/ 1031989 w 1095877"/>
                <a:gd name="connsiteY17" fmla="*/ 831846 h 1097661"/>
                <a:gd name="connsiteX18" fmla="*/ 1085152 w 1095877"/>
                <a:gd name="connsiteY18" fmla="*/ 803701 h 1097661"/>
                <a:gd name="connsiteX19" fmla="*/ 1069516 w 1095877"/>
                <a:gd name="connsiteY19" fmla="*/ 716138 h 1097661"/>
                <a:gd name="connsiteX20" fmla="*/ 750537 w 1095877"/>
                <a:gd name="connsiteY20" fmla="*/ 503486 h 1097661"/>
                <a:gd name="connsiteX21" fmla="*/ 681738 w 1095877"/>
                <a:gd name="connsiteY21" fmla="*/ 397159 h 1097661"/>
                <a:gd name="connsiteX22" fmla="*/ 684865 w 1095877"/>
                <a:gd name="connsiteY22" fmla="*/ 397159 h 1097661"/>
                <a:gd name="connsiteX23" fmla="*/ 963190 w 1095877"/>
                <a:gd name="connsiteY23" fmla="*/ 375269 h 1097661"/>
                <a:gd name="connsiteX24" fmla="*/ 985080 w 1095877"/>
                <a:gd name="connsiteY24" fmla="*/ 297088 h 1097661"/>
                <a:gd name="connsiteX25" fmla="*/ 906899 w 1095877"/>
                <a:gd name="connsiteY25" fmla="*/ 275197 h 1097661"/>
                <a:gd name="connsiteX26" fmla="*/ 731774 w 1095877"/>
                <a:gd name="connsiteY26" fmla="*/ 262688 h 1097661"/>
                <a:gd name="connsiteX27" fmla="*/ 428432 w 1095877"/>
                <a:gd name="connsiteY27" fmla="*/ 243925 h 1097661"/>
                <a:gd name="connsiteX28" fmla="*/ 200143 w 1095877"/>
                <a:gd name="connsiteY28" fmla="*/ 0 h 1097661"/>
                <a:gd name="connsiteX29" fmla="*/ 0 w 1095877"/>
                <a:gd name="connsiteY29" fmla="*/ 187634 h 1097661"/>
                <a:gd name="connsiteX30" fmla="*/ 240797 w 1095877"/>
                <a:gd name="connsiteY30" fmla="*/ 444068 h 1097661"/>
                <a:gd name="connsiteX31" fmla="*/ 390905 w 1095877"/>
                <a:gd name="connsiteY31" fmla="*/ 784937 h 109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95877" h="1097661">
                  <a:moveTo>
                    <a:pt x="390905" y="784937"/>
                  </a:moveTo>
                  <a:lnTo>
                    <a:pt x="456577" y="1047625"/>
                  </a:lnTo>
                  <a:cubicBezTo>
                    <a:pt x="462831" y="1075770"/>
                    <a:pt x="487849" y="1094534"/>
                    <a:pt x="515994" y="1094534"/>
                  </a:cubicBezTo>
                  <a:cubicBezTo>
                    <a:pt x="522249" y="1094534"/>
                    <a:pt x="525376" y="1094534"/>
                    <a:pt x="531631" y="1091407"/>
                  </a:cubicBezTo>
                  <a:cubicBezTo>
                    <a:pt x="566030" y="1082025"/>
                    <a:pt x="584794" y="1050753"/>
                    <a:pt x="578539" y="1016353"/>
                  </a:cubicBezTo>
                  <a:lnTo>
                    <a:pt x="519122" y="769301"/>
                  </a:lnTo>
                  <a:lnTo>
                    <a:pt x="684865" y="1066389"/>
                  </a:lnTo>
                  <a:cubicBezTo>
                    <a:pt x="697374" y="1088279"/>
                    <a:pt x="716138" y="1097661"/>
                    <a:pt x="741156" y="1097661"/>
                  </a:cubicBezTo>
                  <a:cubicBezTo>
                    <a:pt x="750537" y="1097661"/>
                    <a:pt x="763046" y="1094534"/>
                    <a:pt x="772428" y="1088279"/>
                  </a:cubicBezTo>
                  <a:cubicBezTo>
                    <a:pt x="803701" y="1072643"/>
                    <a:pt x="813082" y="1031989"/>
                    <a:pt x="797446" y="1003844"/>
                  </a:cubicBezTo>
                  <a:lnTo>
                    <a:pt x="653593" y="744283"/>
                  </a:lnTo>
                  <a:lnTo>
                    <a:pt x="866245" y="972572"/>
                  </a:lnTo>
                  <a:cubicBezTo>
                    <a:pt x="878754" y="985081"/>
                    <a:pt x="894391" y="991335"/>
                    <a:pt x="913154" y="991335"/>
                  </a:cubicBezTo>
                  <a:cubicBezTo>
                    <a:pt x="928790" y="991335"/>
                    <a:pt x="944426" y="985081"/>
                    <a:pt x="956935" y="975699"/>
                  </a:cubicBezTo>
                  <a:cubicBezTo>
                    <a:pt x="981953" y="950681"/>
                    <a:pt x="981953" y="913154"/>
                    <a:pt x="960063" y="888136"/>
                  </a:cubicBezTo>
                  <a:lnTo>
                    <a:pt x="731774" y="644211"/>
                  </a:lnTo>
                  <a:lnTo>
                    <a:pt x="997589" y="822464"/>
                  </a:lnTo>
                  <a:cubicBezTo>
                    <a:pt x="1006971" y="828719"/>
                    <a:pt x="1019480" y="831846"/>
                    <a:pt x="1031989" y="831846"/>
                  </a:cubicBezTo>
                  <a:cubicBezTo>
                    <a:pt x="1050753" y="831846"/>
                    <a:pt x="1072643" y="822464"/>
                    <a:pt x="1085152" y="803701"/>
                  </a:cubicBezTo>
                  <a:cubicBezTo>
                    <a:pt x="1103916" y="775555"/>
                    <a:pt x="1097661" y="734901"/>
                    <a:pt x="1069516" y="716138"/>
                  </a:cubicBezTo>
                  <a:lnTo>
                    <a:pt x="750537" y="503486"/>
                  </a:lnTo>
                  <a:cubicBezTo>
                    <a:pt x="722392" y="469086"/>
                    <a:pt x="700502" y="431559"/>
                    <a:pt x="681738" y="397159"/>
                  </a:cubicBezTo>
                  <a:cubicBezTo>
                    <a:pt x="681738" y="397159"/>
                    <a:pt x="684865" y="397159"/>
                    <a:pt x="684865" y="397159"/>
                  </a:cubicBezTo>
                  <a:cubicBezTo>
                    <a:pt x="778683" y="419050"/>
                    <a:pt x="888136" y="415923"/>
                    <a:pt x="963190" y="375269"/>
                  </a:cubicBezTo>
                  <a:cubicBezTo>
                    <a:pt x="991335" y="359633"/>
                    <a:pt x="1000717" y="325233"/>
                    <a:pt x="985080" y="297088"/>
                  </a:cubicBezTo>
                  <a:cubicBezTo>
                    <a:pt x="969444" y="268943"/>
                    <a:pt x="935045" y="259561"/>
                    <a:pt x="906899" y="275197"/>
                  </a:cubicBezTo>
                  <a:cubicBezTo>
                    <a:pt x="872500" y="293961"/>
                    <a:pt x="803701" y="278324"/>
                    <a:pt x="731774" y="262688"/>
                  </a:cubicBezTo>
                  <a:cubicBezTo>
                    <a:pt x="641084" y="240797"/>
                    <a:pt x="534758" y="215780"/>
                    <a:pt x="428432" y="243925"/>
                  </a:cubicBezTo>
                  <a:lnTo>
                    <a:pt x="200143" y="0"/>
                  </a:lnTo>
                  <a:lnTo>
                    <a:pt x="0" y="187634"/>
                  </a:lnTo>
                  <a:lnTo>
                    <a:pt x="240797" y="444068"/>
                  </a:lnTo>
                  <a:cubicBezTo>
                    <a:pt x="190762" y="553521"/>
                    <a:pt x="331487" y="725520"/>
                    <a:pt x="390905" y="784937"/>
                  </a:cubicBezTo>
                  <a:close/>
                </a:path>
              </a:pathLst>
            </a:custGeom>
            <a:solidFill>
              <a:schemeClr val="accent2"/>
            </a:solidFill>
            <a:ln w="312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8AB57471-1DE2-A3B7-B3B6-68D47ADCD930}"/>
                </a:ext>
              </a:extLst>
            </p:cNvPr>
            <p:cNvSpPr/>
            <p:nvPr/>
          </p:nvSpPr>
          <p:spPr>
            <a:xfrm rot="408815">
              <a:off x="8507953" y="4913044"/>
              <a:ext cx="1086495" cy="1111343"/>
            </a:xfrm>
            <a:custGeom>
              <a:avLst/>
              <a:gdLst>
                <a:gd name="connsiteX0" fmla="*/ 1086496 w 1086495"/>
                <a:gd name="connsiteY0" fmla="*/ 923709 h 1111343"/>
                <a:gd name="connsiteX1" fmla="*/ 848826 w 1086495"/>
                <a:gd name="connsiteY1" fmla="*/ 664148 h 1111343"/>
                <a:gd name="connsiteX2" fmla="*/ 692464 w 1086495"/>
                <a:gd name="connsiteY2" fmla="*/ 320152 h 1111343"/>
                <a:gd name="connsiteX3" fmla="*/ 629919 w 1086495"/>
                <a:gd name="connsiteY3" fmla="*/ 57464 h 1111343"/>
                <a:gd name="connsiteX4" fmla="*/ 554865 w 1086495"/>
                <a:gd name="connsiteY4" fmla="*/ 10555 h 1111343"/>
                <a:gd name="connsiteX5" fmla="*/ 507957 w 1086495"/>
                <a:gd name="connsiteY5" fmla="*/ 85609 h 1111343"/>
                <a:gd name="connsiteX6" fmla="*/ 567374 w 1086495"/>
                <a:gd name="connsiteY6" fmla="*/ 332661 h 1111343"/>
                <a:gd name="connsiteX7" fmla="*/ 401630 w 1086495"/>
                <a:gd name="connsiteY7" fmla="*/ 32446 h 1111343"/>
                <a:gd name="connsiteX8" fmla="*/ 317195 w 1086495"/>
                <a:gd name="connsiteY8" fmla="*/ 7428 h 1111343"/>
                <a:gd name="connsiteX9" fmla="*/ 292177 w 1086495"/>
                <a:gd name="connsiteY9" fmla="*/ 91863 h 1111343"/>
                <a:gd name="connsiteX10" fmla="*/ 436030 w 1086495"/>
                <a:gd name="connsiteY10" fmla="*/ 354551 h 1111343"/>
                <a:gd name="connsiteX11" fmla="*/ 223378 w 1086495"/>
                <a:gd name="connsiteY11" fmla="*/ 126263 h 1111343"/>
                <a:gd name="connsiteX12" fmla="*/ 135815 w 1086495"/>
                <a:gd name="connsiteY12" fmla="*/ 123136 h 1111343"/>
                <a:gd name="connsiteX13" fmla="*/ 132688 w 1086495"/>
                <a:gd name="connsiteY13" fmla="*/ 210698 h 1111343"/>
                <a:gd name="connsiteX14" fmla="*/ 360976 w 1086495"/>
                <a:gd name="connsiteY14" fmla="*/ 457750 h 1111343"/>
                <a:gd name="connsiteX15" fmla="*/ 98288 w 1086495"/>
                <a:gd name="connsiteY15" fmla="*/ 279498 h 1111343"/>
                <a:gd name="connsiteX16" fmla="*/ 10725 w 1086495"/>
                <a:gd name="connsiteY16" fmla="*/ 295134 h 1111343"/>
                <a:gd name="connsiteX17" fmla="*/ 26362 w 1086495"/>
                <a:gd name="connsiteY17" fmla="*/ 382697 h 1111343"/>
                <a:gd name="connsiteX18" fmla="*/ 342213 w 1086495"/>
                <a:gd name="connsiteY18" fmla="*/ 598476 h 1111343"/>
                <a:gd name="connsiteX19" fmla="*/ 411012 w 1086495"/>
                <a:gd name="connsiteY19" fmla="*/ 704802 h 1111343"/>
                <a:gd name="connsiteX20" fmla="*/ 407885 w 1086495"/>
                <a:gd name="connsiteY20" fmla="*/ 704802 h 1111343"/>
                <a:gd name="connsiteX21" fmla="*/ 129561 w 1086495"/>
                <a:gd name="connsiteY21" fmla="*/ 726693 h 1111343"/>
                <a:gd name="connsiteX22" fmla="*/ 104543 w 1086495"/>
                <a:gd name="connsiteY22" fmla="*/ 804874 h 1111343"/>
                <a:gd name="connsiteX23" fmla="*/ 182724 w 1086495"/>
                <a:gd name="connsiteY23" fmla="*/ 829892 h 1111343"/>
                <a:gd name="connsiteX24" fmla="*/ 357849 w 1086495"/>
                <a:gd name="connsiteY24" fmla="*/ 845528 h 1111343"/>
                <a:gd name="connsiteX25" fmla="*/ 661191 w 1086495"/>
                <a:gd name="connsiteY25" fmla="*/ 867419 h 1111343"/>
                <a:gd name="connsiteX26" fmla="*/ 886353 w 1086495"/>
                <a:gd name="connsiteY26" fmla="*/ 1111344 h 1111343"/>
                <a:gd name="connsiteX27" fmla="*/ 1086496 w 1086495"/>
                <a:gd name="connsiteY27" fmla="*/ 923709 h 111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6495" h="1111343">
                  <a:moveTo>
                    <a:pt x="1086496" y="923709"/>
                  </a:moveTo>
                  <a:lnTo>
                    <a:pt x="848826" y="664148"/>
                  </a:lnTo>
                  <a:cubicBezTo>
                    <a:pt x="889480" y="554695"/>
                    <a:pt x="748754" y="382697"/>
                    <a:pt x="692464" y="320152"/>
                  </a:cubicBezTo>
                  <a:lnTo>
                    <a:pt x="629919" y="57464"/>
                  </a:lnTo>
                  <a:cubicBezTo>
                    <a:pt x="620537" y="23064"/>
                    <a:pt x="589265" y="4301"/>
                    <a:pt x="554865" y="10555"/>
                  </a:cubicBezTo>
                  <a:cubicBezTo>
                    <a:pt x="520466" y="19937"/>
                    <a:pt x="501702" y="51209"/>
                    <a:pt x="507957" y="85609"/>
                  </a:cubicBezTo>
                  <a:lnTo>
                    <a:pt x="567374" y="332661"/>
                  </a:lnTo>
                  <a:lnTo>
                    <a:pt x="401630" y="32446"/>
                  </a:lnTo>
                  <a:cubicBezTo>
                    <a:pt x="385994" y="1173"/>
                    <a:pt x="348467" y="-8208"/>
                    <a:pt x="317195" y="7428"/>
                  </a:cubicBezTo>
                  <a:cubicBezTo>
                    <a:pt x="285923" y="23064"/>
                    <a:pt x="276541" y="60591"/>
                    <a:pt x="292177" y="91863"/>
                  </a:cubicBezTo>
                  <a:lnTo>
                    <a:pt x="436030" y="354551"/>
                  </a:lnTo>
                  <a:lnTo>
                    <a:pt x="223378" y="126263"/>
                  </a:lnTo>
                  <a:cubicBezTo>
                    <a:pt x="198360" y="101245"/>
                    <a:pt x="160833" y="98118"/>
                    <a:pt x="135815" y="123136"/>
                  </a:cubicBezTo>
                  <a:cubicBezTo>
                    <a:pt x="110797" y="148154"/>
                    <a:pt x="107670" y="185681"/>
                    <a:pt x="132688" y="210698"/>
                  </a:cubicBezTo>
                  <a:lnTo>
                    <a:pt x="360976" y="457750"/>
                  </a:lnTo>
                  <a:lnTo>
                    <a:pt x="98288" y="279498"/>
                  </a:lnTo>
                  <a:cubicBezTo>
                    <a:pt x="70143" y="260734"/>
                    <a:pt x="29489" y="266989"/>
                    <a:pt x="10725" y="295134"/>
                  </a:cubicBezTo>
                  <a:cubicBezTo>
                    <a:pt x="-8038" y="323279"/>
                    <a:pt x="-1784" y="363933"/>
                    <a:pt x="26362" y="382697"/>
                  </a:cubicBezTo>
                  <a:lnTo>
                    <a:pt x="342213" y="598476"/>
                  </a:lnTo>
                  <a:cubicBezTo>
                    <a:pt x="370358" y="632876"/>
                    <a:pt x="392249" y="670403"/>
                    <a:pt x="411012" y="704802"/>
                  </a:cubicBezTo>
                  <a:cubicBezTo>
                    <a:pt x="411012" y="704802"/>
                    <a:pt x="407885" y="704802"/>
                    <a:pt x="407885" y="704802"/>
                  </a:cubicBezTo>
                  <a:cubicBezTo>
                    <a:pt x="314068" y="682912"/>
                    <a:pt x="204614" y="686039"/>
                    <a:pt x="129561" y="726693"/>
                  </a:cubicBezTo>
                  <a:cubicBezTo>
                    <a:pt x="101415" y="742329"/>
                    <a:pt x="88906" y="776729"/>
                    <a:pt x="104543" y="804874"/>
                  </a:cubicBezTo>
                  <a:cubicBezTo>
                    <a:pt x="120179" y="833019"/>
                    <a:pt x="154578" y="845528"/>
                    <a:pt x="182724" y="829892"/>
                  </a:cubicBezTo>
                  <a:cubicBezTo>
                    <a:pt x="217123" y="811128"/>
                    <a:pt x="285923" y="826765"/>
                    <a:pt x="357849" y="845528"/>
                  </a:cubicBezTo>
                  <a:cubicBezTo>
                    <a:pt x="448539" y="867419"/>
                    <a:pt x="554865" y="892437"/>
                    <a:pt x="661191" y="867419"/>
                  </a:cubicBezTo>
                  <a:lnTo>
                    <a:pt x="886353" y="1111344"/>
                  </a:lnTo>
                  <a:lnTo>
                    <a:pt x="1086496" y="923709"/>
                  </a:lnTo>
                  <a:close/>
                </a:path>
              </a:pathLst>
            </a:custGeom>
            <a:solidFill>
              <a:schemeClr val="tx2"/>
            </a:solidFill>
            <a:ln w="312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3538529E-066B-1161-AB8A-348E7EC1DDC9}"/>
                </a:ext>
              </a:extLst>
            </p:cNvPr>
            <p:cNvSpPr/>
            <p:nvPr/>
          </p:nvSpPr>
          <p:spPr>
            <a:xfrm>
              <a:off x="8718756" y="2671873"/>
              <a:ext cx="1060925" cy="1150824"/>
            </a:xfrm>
            <a:custGeom>
              <a:avLst/>
              <a:gdLst>
                <a:gd name="connsiteX0" fmla="*/ 66463 w 1060925"/>
                <a:gd name="connsiteY0" fmla="*/ 675484 h 1150824"/>
                <a:gd name="connsiteX1" fmla="*/ 88354 w 1060925"/>
                <a:gd name="connsiteY1" fmla="*/ 672357 h 1150824"/>
                <a:gd name="connsiteX2" fmla="*/ 326024 w 1060925"/>
                <a:gd name="connsiteY2" fmla="*/ 587921 h 1150824"/>
                <a:gd name="connsiteX3" fmla="*/ 44572 w 1060925"/>
                <a:gd name="connsiteY3" fmla="*/ 781810 h 1150824"/>
                <a:gd name="connsiteX4" fmla="*/ 28936 w 1060925"/>
                <a:gd name="connsiteY4" fmla="*/ 869373 h 1150824"/>
                <a:gd name="connsiteX5" fmla="*/ 78972 w 1060925"/>
                <a:gd name="connsiteY5" fmla="*/ 897518 h 1150824"/>
                <a:gd name="connsiteX6" fmla="*/ 113372 w 1060925"/>
                <a:gd name="connsiteY6" fmla="*/ 885009 h 1150824"/>
                <a:gd name="connsiteX7" fmla="*/ 357296 w 1060925"/>
                <a:gd name="connsiteY7" fmla="*/ 716138 h 1150824"/>
                <a:gd name="connsiteX8" fmla="*/ 150898 w 1060925"/>
                <a:gd name="connsiteY8" fmla="*/ 950681 h 1150824"/>
                <a:gd name="connsiteX9" fmla="*/ 157153 w 1060925"/>
                <a:gd name="connsiteY9" fmla="*/ 1038244 h 1150824"/>
                <a:gd name="connsiteX10" fmla="*/ 197807 w 1060925"/>
                <a:gd name="connsiteY10" fmla="*/ 1053880 h 1150824"/>
                <a:gd name="connsiteX11" fmla="*/ 244716 w 1060925"/>
                <a:gd name="connsiteY11" fmla="*/ 1031989 h 1150824"/>
                <a:gd name="connsiteX12" fmla="*/ 466750 w 1060925"/>
                <a:gd name="connsiteY12" fmla="*/ 778683 h 1150824"/>
                <a:gd name="connsiteX13" fmla="*/ 316642 w 1060925"/>
                <a:gd name="connsiteY13" fmla="*/ 1060134 h 1150824"/>
                <a:gd name="connsiteX14" fmla="*/ 341660 w 1060925"/>
                <a:gd name="connsiteY14" fmla="*/ 1144570 h 1150824"/>
                <a:gd name="connsiteX15" fmla="*/ 369805 w 1060925"/>
                <a:gd name="connsiteY15" fmla="*/ 1150824 h 1150824"/>
                <a:gd name="connsiteX16" fmla="*/ 426096 w 1060925"/>
                <a:gd name="connsiteY16" fmla="*/ 1116425 h 1150824"/>
                <a:gd name="connsiteX17" fmla="*/ 607475 w 1060925"/>
                <a:gd name="connsiteY17" fmla="*/ 778683 h 1150824"/>
                <a:gd name="connsiteX18" fmla="*/ 707547 w 1060925"/>
                <a:gd name="connsiteY18" fmla="*/ 700502 h 1150824"/>
                <a:gd name="connsiteX19" fmla="*/ 707547 w 1060925"/>
                <a:gd name="connsiteY19" fmla="*/ 703629 h 1150824"/>
                <a:gd name="connsiteX20" fmla="*/ 757583 w 1060925"/>
                <a:gd name="connsiteY20" fmla="*/ 978826 h 1150824"/>
                <a:gd name="connsiteX21" fmla="*/ 838891 w 1060925"/>
                <a:gd name="connsiteY21" fmla="*/ 994462 h 1150824"/>
                <a:gd name="connsiteX22" fmla="*/ 854527 w 1060925"/>
                <a:gd name="connsiteY22" fmla="*/ 913154 h 1150824"/>
                <a:gd name="connsiteX23" fmla="*/ 851400 w 1060925"/>
                <a:gd name="connsiteY23" fmla="*/ 734901 h 1150824"/>
                <a:gd name="connsiteX24" fmla="*/ 842018 w 1060925"/>
                <a:gd name="connsiteY24" fmla="*/ 431559 h 1150824"/>
                <a:gd name="connsiteX25" fmla="*/ 1060925 w 1060925"/>
                <a:gd name="connsiteY25" fmla="*/ 181380 h 1150824"/>
                <a:gd name="connsiteX26" fmla="*/ 854527 w 1060925"/>
                <a:gd name="connsiteY26" fmla="*/ 0 h 1150824"/>
                <a:gd name="connsiteX27" fmla="*/ 623112 w 1060925"/>
                <a:gd name="connsiteY27" fmla="*/ 265815 h 1150824"/>
                <a:gd name="connsiteX28" fmla="*/ 297879 w 1060925"/>
                <a:gd name="connsiteY28" fmla="*/ 456577 h 1150824"/>
                <a:gd name="connsiteX29" fmla="*/ 41445 w 1060925"/>
                <a:gd name="connsiteY29" fmla="*/ 547267 h 1150824"/>
                <a:gd name="connsiteX30" fmla="*/ 3918 w 1060925"/>
                <a:gd name="connsiteY30" fmla="*/ 628575 h 1150824"/>
                <a:gd name="connsiteX31" fmla="*/ 66463 w 1060925"/>
                <a:gd name="connsiteY31" fmla="*/ 675484 h 11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925" h="1150824">
                  <a:moveTo>
                    <a:pt x="66463" y="675484"/>
                  </a:moveTo>
                  <a:cubicBezTo>
                    <a:pt x="72717" y="675484"/>
                    <a:pt x="78972" y="675484"/>
                    <a:pt x="88354" y="672357"/>
                  </a:cubicBezTo>
                  <a:lnTo>
                    <a:pt x="326024" y="587921"/>
                  </a:lnTo>
                  <a:lnTo>
                    <a:pt x="44572" y="781810"/>
                  </a:lnTo>
                  <a:cubicBezTo>
                    <a:pt x="16427" y="800573"/>
                    <a:pt x="10173" y="841227"/>
                    <a:pt x="28936" y="869373"/>
                  </a:cubicBezTo>
                  <a:cubicBezTo>
                    <a:pt x="41445" y="888136"/>
                    <a:pt x="60208" y="897518"/>
                    <a:pt x="78972" y="897518"/>
                  </a:cubicBezTo>
                  <a:cubicBezTo>
                    <a:pt x="91481" y="897518"/>
                    <a:pt x="103990" y="894391"/>
                    <a:pt x="113372" y="885009"/>
                  </a:cubicBezTo>
                  <a:lnTo>
                    <a:pt x="357296" y="716138"/>
                  </a:lnTo>
                  <a:lnTo>
                    <a:pt x="150898" y="950681"/>
                  </a:lnTo>
                  <a:cubicBezTo>
                    <a:pt x="129008" y="975699"/>
                    <a:pt x="132135" y="1016353"/>
                    <a:pt x="157153" y="1038244"/>
                  </a:cubicBezTo>
                  <a:cubicBezTo>
                    <a:pt x="169662" y="1047625"/>
                    <a:pt x="182171" y="1053880"/>
                    <a:pt x="197807" y="1053880"/>
                  </a:cubicBezTo>
                  <a:cubicBezTo>
                    <a:pt x="216570" y="1053880"/>
                    <a:pt x="232207" y="1047625"/>
                    <a:pt x="244716" y="1031989"/>
                  </a:cubicBezTo>
                  <a:lnTo>
                    <a:pt x="466750" y="778683"/>
                  </a:lnTo>
                  <a:lnTo>
                    <a:pt x="316642" y="1060134"/>
                  </a:lnTo>
                  <a:cubicBezTo>
                    <a:pt x="301006" y="1091407"/>
                    <a:pt x="310388" y="1128934"/>
                    <a:pt x="341660" y="1144570"/>
                  </a:cubicBezTo>
                  <a:cubicBezTo>
                    <a:pt x="351042" y="1150824"/>
                    <a:pt x="360424" y="1150824"/>
                    <a:pt x="369805" y="1150824"/>
                  </a:cubicBezTo>
                  <a:cubicBezTo>
                    <a:pt x="391696" y="1150824"/>
                    <a:pt x="413587" y="1138315"/>
                    <a:pt x="426096" y="1116425"/>
                  </a:cubicBezTo>
                  <a:lnTo>
                    <a:pt x="607475" y="778683"/>
                  </a:lnTo>
                  <a:cubicBezTo>
                    <a:pt x="638748" y="747410"/>
                    <a:pt x="673147" y="722392"/>
                    <a:pt x="707547" y="700502"/>
                  </a:cubicBezTo>
                  <a:cubicBezTo>
                    <a:pt x="707547" y="700502"/>
                    <a:pt x="707547" y="703629"/>
                    <a:pt x="707547" y="703629"/>
                  </a:cubicBezTo>
                  <a:cubicBezTo>
                    <a:pt x="695038" y="800573"/>
                    <a:pt x="710674" y="910027"/>
                    <a:pt x="757583" y="978826"/>
                  </a:cubicBezTo>
                  <a:cubicBezTo>
                    <a:pt x="776346" y="1006971"/>
                    <a:pt x="810746" y="1013226"/>
                    <a:pt x="838891" y="994462"/>
                  </a:cubicBezTo>
                  <a:cubicBezTo>
                    <a:pt x="867036" y="975699"/>
                    <a:pt x="873291" y="941299"/>
                    <a:pt x="854527" y="913154"/>
                  </a:cubicBezTo>
                  <a:cubicBezTo>
                    <a:pt x="832637" y="878754"/>
                    <a:pt x="842018" y="809955"/>
                    <a:pt x="851400" y="734901"/>
                  </a:cubicBezTo>
                  <a:cubicBezTo>
                    <a:pt x="863909" y="644211"/>
                    <a:pt x="876418" y="534758"/>
                    <a:pt x="842018" y="431559"/>
                  </a:cubicBezTo>
                  <a:lnTo>
                    <a:pt x="1060925" y="181380"/>
                  </a:lnTo>
                  <a:lnTo>
                    <a:pt x="854527" y="0"/>
                  </a:lnTo>
                  <a:lnTo>
                    <a:pt x="623112" y="265815"/>
                  </a:lnTo>
                  <a:cubicBezTo>
                    <a:pt x="510531" y="237670"/>
                    <a:pt x="354169" y="397159"/>
                    <a:pt x="297879" y="456577"/>
                  </a:cubicBezTo>
                  <a:lnTo>
                    <a:pt x="41445" y="547267"/>
                  </a:lnTo>
                  <a:cubicBezTo>
                    <a:pt x="10173" y="559776"/>
                    <a:pt x="-8591" y="594176"/>
                    <a:pt x="3918" y="628575"/>
                  </a:cubicBezTo>
                  <a:cubicBezTo>
                    <a:pt x="16427" y="659848"/>
                    <a:pt x="41445" y="675484"/>
                    <a:pt x="66463" y="675484"/>
                  </a:cubicBezTo>
                  <a:close/>
                </a:path>
              </a:pathLst>
            </a:custGeom>
            <a:solidFill>
              <a:schemeClr val="tx2"/>
            </a:solidFill>
            <a:ln w="312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64D43CDF-9D51-E251-127B-6DF8FF3B8BEA}"/>
                </a:ext>
              </a:extLst>
            </p:cNvPr>
            <p:cNvSpPr/>
            <p:nvPr/>
          </p:nvSpPr>
          <p:spPr>
            <a:xfrm rot="8567105">
              <a:off x="9199912" y="3959432"/>
              <a:ext cx="1095877" cy="1097661"/>
            </a:xfrm>
            <a:custGeom>
              <a:avLst/>
              <a:gdLst>
                <a:gd name="connsiteX0" fmla="*/ 390905 w 1095877"/>
                <a:gd name="connsiteY0" fmla="*/ 784937 h 1097661"/>
                <a:gd name="connsiteX1" fmla="*/ 456577 w 1095877"/>
                <a:gd name="connsiteY1" fmla="*/ 1047625 h 1097661"/>
                <a:gd name="connsiteX2" fmla="*/ 515994 w 1095877"/>
                <a:gd name="connsiteY2" fmla="*/ 1094534 h 1097661"/>
                <a:gd name="connsiteX3" fmla="*/ 531631 w 1095877"/>
                <a:gd name="connsiteY3" fmla="*/ 1091407 h 1097661"/>
                <a:gd name="connsiteX4" fmla="*/ 578539 w 1095877"/>
                <a:gd name="connsiteY4" fmla="*/ 1016353 h 1097661"/>
                <a:gd name="connsiteX5" fmla="*/ 519122 w 1095877"/>
                <a:gd name="connsiteY5" fmla="*/ 769301 h 1097661"/>
                <a:gd name="connsiteX6" fmla="*/ 684865 w 1095877"/>
                <a:gd name="connsiteY6" fmla="*/ 1066389 h 1097661"/>
                <a:gd name="connsiteX7" fmla="*/ 741156 w 1095877"/>
                <a:gd name="connsiteY7" fmla="*/ 1097661 h 1097661"/>
                <a:gd name="connsiteX8" fmla="*/ 772428 w 1095877"/>
                <a:gd name="connsiteY8" fmla="*/ 1088279 h 1097661"/>
                <a:gd name="connsiteX9" fmla="*/ 797446 w 1095877"/>
                <a:gd name="connsiteY9" fmla="*/ 1003844 h 1097661"/>
                <a:gd name="connsiteX10" fmla="*/ 653593 w 1095877"/>
                <a:gd name="connsiteY10" fmla="*/ 744283 h 1097661"/>
                <a:gd name="connsiteX11" fmla="*/ 866245 w 1095877"/>
                <a:gd name="connsiteY11" fmla="*/ 972572 h 1097661"/>
                <a:gd name="connsiteX12" fmla="*/ 913154 w 1095877"/>
                <a:gd name="connsiteY12" fmla="*/ 991335 h 1097661"/>
                <a:gd name="connsiteX13" fmla="*/ 956935 w 1095877"/>
                <a:gd name="connsiteY13" fmla="*/ 975699 h 1097661"/>
                <a:gd name="connsiteX14" fmla="*/ 960063 w 1095877"/>
                <a:gd name="connsiteY14" fmla="*/ 888136 h 1097661"/>
                <a:gd name="connsiteX15" fmla="*/ 731774 w 1095877"/>
                <a:gd name="connsiteY15" fmla="*/ 644211 h 1097661"/>
                <a:gd name="connsiteX16" fmla="*/ 997589 w 1095877"/>
                <a:gd name="connsiteY16" fmla="*/ 822464 h 1097661"/>
                <a:gd name="connsiteX17" fmla="*/ 1031989 w 1095877"/>
                <a:gd name="connsiteY17" fmla="*/ 831846 h 1097661"/>
                <a:gd name="connsiteX18" fmla="*/ 1085152 w 1095877"/>
                <a:gd name="connsiteY18" fmla="*/ 803701 h 1097661"/>
                <a:gd name="connsiteX19" fmla="*/ 1069516 w 1095877"/>
                <a:gd name="connsiteY19" fmla="*/ 716138 h 1097661"/>
                <a:gd name="connsiteX20" fmla="*/ 750537 w 1095877"/>
                <a:gd name="connsiteY20" fmla="*/ 503486 h 1097661"/>
                <a:gd name="connsiteX21" fmla="*/ 681738 w 1095877"/>
                <a:gd name="connsiteY21" fmla="*/ 397159 h 1097661"/>
                <a:gd name="connsiteX22" fmla="*/ 684865 w 1095877"/>
                <a:gd name="connsiteY22" fmla="*/ 397159 h 1097661"/>
                <a:gd name="connsiteX23" fmla="*/ 963190 w 1095877"/>
                <a:gd name="connsiteY23" fmla="*/ 375269 h 1097661"/>
                <a:gd name="connsiteX24" fmla="*/ 985080 w 1095877"/>
                <a:gd name="connsiteY24" fmla="*/ 297088 h 1097661"/>
                <a:gd name="connsiteX25" fmla="*/ 906899 w 1095877"/>
                <a:gd name="connsiteY25" fmla="*/ 275197 h 1097661"/>
                <a:gd name="connsiteX26" fmla="*/ 731774 w 1095877"/>
                <a:gd name="connsiteY26" fmla="*/ 262688 h 1097661"/>
                <a:gd name="connsiteX27" fmla="*/ 428432 w 1095877"/>
                <a:gd name="connsiteY27" fmla="*/ 243925 h 1097661"/>
                <a:gd name="connsiteX28" fmla="*/ 200143 w 1095877"/>
                <a:gd name="connsiteY28" fmla="*/ 0 h 1097661"/>
                <a:gd name="connsiteX29" fmla="*/ 0 w 1095877"/>
                <a:gd name="connsiteY29" fmla="*/ 187634 h 1097661"/>
                <a:gd name="connsiteX30" fmla="*/ 240797 w 1095877"/>
                <a:gd name="connsiteY30" fmla="*/ 444068 h 1097661"/>
                <a:gd name="connsiteX31" fmla="*/ 390905 w 1095877"/>
                <a:gd name="connsiteY31" fmla="*/ 784937 h 109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95877" h="1097661">
                  <a:moveTo>
                    <a:pt x="390905" y="784937"/>
                  </a:moveTo>
                  <a:lnTo>
                    <a:pt x="456577" y="1047625"/>
                  </a:lnTo>
                  <a:cubicBezTo>
                    <a:pt x="462831" y="1075770"/>
                    <a:pt x="487849" y="1094534"/>
                    <a:pt x="515994" y="1094534"/>
                  </a:cubicBezTo>
                  <a:cubicBezTo>
                    <a:pt x="522249" y="1094534"/>
                    <a:pt x="525376" y="1094534"/>
                    <a:pt x="531631" y="1091407"/>
                  </a:cubicBezTo>
                  <a:cubicBezTo>
                    <a:pt x="566030" y="1082025"/>
                    <a:pt x="584794" y="1050753"/>
                    <a:pt x="578539" y="1016353"/>
                  </a:cubicBezTo>
                  <a:lnTo>
                    <a:pt x="519122" y="769301"/>
                  </a:lnTo>
                  <a:lnTo>
                    <a:pt x="684865" y="1066389"/>
                  </a:lnTo>
                  <a:cubicBezTo>
                    <a:pt x="697374" y="1088279"/>
                    <a:pt x="716138" y="1097661"/>
                    <a:pt x="741156" y="1097661"/>
                  </a:cubicBezTo>
                  <a:cubicBezTo>
                    <a:pt x="750537" y="1097661"/>
                    <a:pt x="763046" y="1094534"/>
                    <a:pt x="772428" y="1088279"/>
                  </a:cubicBezTo>
                  <a:cubicBezTo>
                    <a:pt x="803701" y="1072643"/>
                    <a:pt x="813082" y="1031989"/>
                    <a:pt x="797446" y="1003844"/>
                  </a:cubicBezTo>
                  <a:lnTo>
                    <a:pt x="653593" y="744283"/>
                  </a:lnTo>
                  <a:lnTo>
                    <a:pt x="866245" y="972572"/>
                  </a:lnTo>
                  <a:cubicBezTo>
                    <a:pt x="878754" y="985081"/>
                    <a:pt x="894391" y="991335"/>
                    <a:pt x="913154" y="991335"/>
                  </a:cubicBezTo>
                  <a:cubicBezTo>
                    <a:pt x="928790" y="991335"/>
                    <a:pt x="944426" y="985081"/>
                    <a:pt x="956935" y="975699"/>
                  </a:cubicBezTo>
                  <a:cubicBezTo>
                    <a:pt x="981953" y="950681"/>
                    <a:pt x="981953" y="913154"/>
                    <a:pt x="960063" y="888136"/>
                  </a:cubicBezTo>
                  <a:lnTo>
                    <a:pt x="731774" y="644211"/>
                  </a:lnTo>
                  <a:lnTo>
                    <a:pt x="997589" y="822464"/>
                  </a:lnTo>
                  <a:cubicBezTo>
                    <a:pt x="1006971" y="828719"/>
                    <a:pt x="1019480" y="831846"/>
                    <a:pt x="1031989" y="831846"/>
                  </a:cubicBezTo>
                  <a:cubicBezTo>
                    <a:pt x="1050753" y="831846"/>
                    <a:pt x="1072643" y="822464"/>
                    <a:pt x="1085152" y="803701"/>
                  </a:cubicBezTo>
                  <a:cubicBezTo>
                    <a:pt x="1103916" y="775555"/>
                    <a:pt x="1097661" y="734901"/>
                    <a:pt x="1069516" y="716138"/>
                  </a:cubicBezTo>
                  <a:lnTo>
                    <a:pt x="750537" y="503486"/>
                  </a:lnTo>
                  <a:cubicBezTo>
                    <a:pt x="722392" y="469086"/>
                    <a:pt x="700502" y="431559"/>
                    <a:pt x="681738" y="397159"/>
                  </a:cubicBezTo>
                  <a:cubicBezTo>
                    <a:pt x="681738" y="397159"/>
                    <a:pt x="684865" y="397159"/>
                    <a:pt x="684865" y="397159"/>
                  </a:cubicBezTo>
                  <a:cubicBezTo>
                    <a:pt x="778683" y="419050"/>
                    <a:pt x="888136" y="415923"/>
                    <a:pt x="963190" y="375269"/>
                  </a:cubicBezTo>
                  <a:cubicBezTo>
                    <a:pt x="991335" y="359633"/>
                    <a:pt x="1000717" y="325233"/>
                    <a:pt x="985080" y="297088"/>
                  </a:cubicBezTo>
                  <a:cubicBezTo>
                    <a:pt x="969444" y="268943"/>
                    <a:pt x="935045" y="259561"/>
                    <a:pt x="906899" y="275197"/>
                  </a:cubicBezTo>
                  <a:cubicBezTo>
                    <a:pt x="872500" y="293961"/>
                    <a:pt x="803701" y="278324"/>
                    <a:pt x="731774" y="262688"/>
                  </a:cubicBezTo>
                  <a:cubicBezTo>
                    <a:pt x="641084" y="240797"/>
                    <a:pt x="534758" y="215780"/>
                    <a:pt x="428432" y="243925"/>
                  </a:cubicBezTo>
                  <a:lnTo>
                    <a:pt x="200143" y="0"/>
                  </a:lnTo>
                  <a:lnTo>
                    <a:pt x="0" y="187634"/>
                  </a:lnTo>
                  <a:lnTo>
                    <a:pt x="240797" y="444068"/>
                  </a:lnTo>
                  <a:cubicBezTo>
                    <a:pt x="190762" y="553521"/>
                    <a:pt x="331487" y="725520"/>
                    <a:pt x="390905" y="784937"/>
                  </a:cubicBezTo>
                  <a:close/>
                </a:path>
              </a:pathLst>
            </a:custGeom>
            <a:solidFill>
              <a:schemeClr val="accent2"/>
            </a:solidFill>
            <a:ln w="312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17" name="Graphic 16">
            <a:extLst>
              <a:ext uri="{FF2B5EF4-FFF2-40B4-BE49-F238E27FC236}">
                <a16:creationId xmlns:a16="http://schemas.microsoft.com/office/drawing/2014/main" id="{62E0E6DB-495B-545E-8B62-C683340E2AF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6662" y="3771851"/>
            <a:ext cx="914400" cy="914400"/>
          </a:xfrm>
          <a:prstGeom prst="rect">
            <a:avLst/>
          </a:prstGeom>
        </p:spPr>
      </p:pic>
      <p:sp>
        <p:nvSpPr>
          <p:cNvPr id="5" name="Rectangle 4">
            <a:extLst>
              <a:ext uri="{FF2B5EF4-FFF2-40B4-BE49-F238E27FC236}">
                <a16:creationId xmlns:a16="http://schemas.microsoft.com/office/drawing/2014/main" id="{838EA565-0751-482B-57B8-D69D9BA312E5}"/>
              </a:ext>
              <a:ext uri="{C183D7F6-B498-43B3-948B-1728B52AA6E4}">
                <adec:decorative xmlns:adec="http://schemas.microsoft.com/office/drawing/2017/decorative" val="1"/>
              </a:ext>
            </a:extLst>
          </p:cNvPr>
          <p:cNvSpPr/>
          <p:nvPr/>
        </p:nvSpPr>
        <p:spPr>
          <a:xfrm>
            <a:off x="7578436" y="0"/>
            <a:ext cx="4613564" cy="6858000"/>
          </a:xfrm>
          <a:prstGeom prst="rect">
            <a:avLst/>
          </a:prstGeom>
          <a:solidFill>
            <a:srgbClr val="0541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781EE3-FCE0-E640-DA0B-E81920841333}"/>
              </a:ext>
              <a:ext uri="{C183D7F6-B498-43B3-948B-1728B52AA6E4}">
                <adec:decorative xmlns:adec="http://schemas.microsoft.com/office/drawing/2017/decorative" val="1"/>
              </a:ext>
            </a:extLst>
          </p:cNvPr>
          <p:cNvSpPr txBox="1"/>
          <p:nvPr/>
        </p:nvSpPr>
        <p:spPr>
          <a:xfrm>
            <a:off x="7914481" y="1509128"/>
            <a:ext cx="3941473" cy="3785652"/>
          </a:xfrm>
          <a:prstGeom prst="rect">
            <a:avLst/>
          </a:prstGeom>
          <a:noFill/>
        </p:spPr>
        <p:txBody>
          <a:bodyPr wrap="square" rtlCol="0">
            <a:spAutoFit/>
          </a:bodyPr>
          <a:lstStyle/>
          <a:p>
            <a:pPr algn="ctr"/>
            <a:r>
              <a:rPr lang="en-US" sz="4000" dirty="0">
                <a:solidFill>
                  <a:schemeClr val="bg1"/>
                </a:solidFill>
                <a:latin typeface="+mj-lt"/>
              </a:rPr>
              <a:t>Evidence-Based Interventions for Families Affected by Substance Use Disorders</a:t>
            </a:r>
          </a:p>
        </p:txBody>
      </p:sp>
    </p:spTree>
    <p:extLst>
      <p:ext uri="{BB962C8B-B14F-4D97-AF65-F5344CB8AC3E}">
        <p14:creationId xmlns:p14="http://schemas.microsoft.com/office/powerpoint/2010/main" val="1981601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87172-9C72-37AC-9EFF-780385391211}"/>
              </a:ext>
            </a:extLst>
          </p:cNvPr>
          <p:cNvSpPr>
            <a:spLocks noGrp="1"/>
          </p:cNvSpPr>
          <p:nvPr>
            <p:ph type="title"/>
          </p:nvPr>
        </p:nvSpPr>
        <p:spPr>
          <a:xfrm>
            <a:off x="1" y="-7226"/>
            <a:ext cx="12191999" cy="1913762"/>
          </a:xfrm>
        </p:spPr>
        <p:txBody>
          <a:bodyPr lIns="91440" tIns="91440" rIns="91440" bIns="91440"/>
          <a:lstStyle/>
          <a:p>
            <a:r>
              <a:rPr lang="en-US" dirty="0"/>
              <a:t>Specialty Court Programs for Families Affected </a:t>
            </a:r>
            <a:br>
              <a:rPr lang="en-US" dirty="0"/>
            </a:br>
            <a:r>
              <a:rPr lang="en-US" dirty="0"/>
              <a:t>by Substance Use or Co-Occurring Disorders</a:t>
            </a:r>
          </a:p>
        </p:txBody>
      </p:sp>
      <p:sp>
        <p:nvSpPr>
          <p:cNvPr id="7" name="Content Placeholder 6">
            <a:extLst>
              <a:ext uri="{FF2B5EF4-FFF2-40B4-BE49-F238E27FC236}">
                <a16:creationId xmlns:a16="http://schemas.microsoft.com/office/drawing/2014/main" id="{A7A868BC-E9A8-E0FB-7BA4-8A02578EF635}"/>
              </a:ext>
            </a:extLst>
          </p:cNvPr>
          <p:cNvSpPr>
            <a:spLocks noGrp="1"/>
          </p:cNvSpPr>
          <p:nvPr>
            <p:ph sz="quarter" idx="13"/>
          </p:nvPr>
        </p:nvSpPr>
        <p:spPr>
          <a:xfrm>
            <a:off x="502644" y="2886940"/>
            <a:ext cx="4154452" cy="2271486"/>
          </a:xfrm>
          <a:prstGeom prst="roundRect">
            <a:avLst/>
          </a:prstGeom>
          <a:solidFill>
            <a:schemeClr val="accent5"/>
          </a:solidFill>
          <a:ln>
            <a:noFill/>
          </a:ln>
          <a:effectLst>
            <a:outerShdw blurRad="190500" dist="228600" dir="2700000" algn="ctr">
              <a:srgbClr val="000000">
                <a:alpha val="30000"/>
              </a:srgbClr>
            </a:outerShdw>
          </a:effectLst>
        </p:spPr>
        <p:txBody>
          <a:bodyPr lIns="91440" rIns="91440" anchor="ctr"/>
          <a:lstStyle/>
          <a:p>
            <a:pPr marL="0" indent="0" algn="ctr">
              <a:buNone/>
            </a:pPr>
            <a:r>
              <a:rPr lang="en-US" sz="3200" dirty="0">
                <a:solidFill>
                  <a:schemeClr val="bg1"/>
                </a:solidFill>
              </a:rPr>
              <a:t>Family Treatment Courts </a:t>
            </a:r>
          </a:p>
        </p:txBody>
      </p:sp>
      <p:sp>
        <p:nvSpPr>
          <p:cNvPr id="8" name="Content Placeholder 7">
            <a:extLst>
              <a:ext uri="{FF2B5EF4-FFF2-40B4-BE49-F238E27FC236}">
                <a16:creationId xmlns:a16="http://schemas.microsoft.com/office/drawing/2014/main" id="{F9BA2A3E-9420-C596-E62E-0CD8E22289EE}"/>
              </a:ext>
            </a:extLst>
          </p:cNvPr>
          <p:cNvSpPr>
            <a:spLocks noGrp="1"/>
          </p:cNvSpPr>
          <p:nvPr>
            <p:ph sz="quarter" idx="14"/>
          </p:nvPr>
        </p:nvSpPr>
        <p:spPr>
          <a:xfrm>
            <a:off x="7541355" y="2886940"/>
            <a:ext cx="4154452" cy="2205069"/>
          </a:xfrm>
          <a:prstGeom prst="roundRect">
            <a:avLst/>
          </a:prstGeom>
          <a:solidFill>
            <a:schemeClr val="accent2">
              <a:lumMod val="75000"/>
            </a:schemeClr>
          </a:solidFill>
          <a:ln>
            <a:noFill/>
          </a:ln>
          <a:effectLst>
            <a:outerShdw blurRad="190500" dist="228600" dir="2700000" algn="ctr">
              <a:srgbClr val="000000">
                <a:alpha val="30000"/>
              </a:srgbClr>
            </a:outerShdw>
          </a:effectLst>
        </p:spPr>
        <p:txBody>
          <a:bodyPr lIns="0" rIns="0" anchor="ctr"/>
          <a:lstStyle/>
          <a:p>
            <a:pPr marL="0" indent="0" algn="ctr">
              <a:buNone/>
            </a:pPr>
            <a:r>
              <a:rPr lang="en-US" sz="3200" dirty="0">
                <a:solidFill>
                  <a:schemeClr val="bg1"/>
                </a:solidFill>
              </a:rPr>
              <a:t>Safe Babies     Courts</a:t>
            </a:r>
          </a:p>
        </p:txBody>
      </p:sp>
      <p:sp>
        <p:nvSpPr>
          <p:cNvPr id="2" name="Oval 1">
            <a:extLst>
              <a:ext uri="{FF2B5EF4-FFF2-40B4-BE49-F238E27FC236}">
                <a16:creationId xmlns:a16="http://schemas.microsoft.com/office/drawing/2014/main" id="{DCEBC44C-BF42-915F-7640-7C410F0CE745}"/>
              </a:ext>
              <a:ext uri="{C183D7F6-B498-43B3-948B-1728B52AA6E4}">
                <adec:decorative xmlns:adec="http://schemas.microsoft.com/office/drawing/2017/decorative" val="1"/>
              </a:ext>
            </a:extLst>
          </p:cNvPr>
          <p:cNvSpPr/>
          <p:nvPr/>
        </p:nvSpPr>
        <p:spPr>
          <a:xfrm>
            <a:off x="4819065" y="2719210"/>
            <a:ext cx="2560320" cy="256032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C35BDE0-FA58-6E92-348B-928B3CC1AA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3816" y="3167186"/>
            <a:ext cx="1664368" cy="1664368"/>
          </a:xfrm>
          <a:prstGeom prst="rect">
            <a:avLst/>
          </a:prstGeom>
        </p:spPr>
      </p:pic>
      <p:sp>
        <p:nvSpPr>
          <p:cNvPr id="6" name="Rectangle 5">
            <a:extLst>
              <a:ext uri="{FF2B5EF4-FFF2-40B4-BE49-F238E27FC236}">
                <a16:creationId xmlns:a16="http://schemas.microsoft.com/office/drawing/2014/main" id="{05B230DA-EEBA-CEDB-0B1D-1C9AFD879300}"/>
              </a:ext>
              <a:ext uri="{C183D7F6-B498-43B3-948B-1728B52AA6E4}">
                <adec:decorative xmlns:adec="http://schemas.microsoft.com/office/drawing/2017/decorative" val="1"/>
              </a:ext>
            </a:extLst>
          </p:cNvPr>
          <p:cNvSpPr/>
          <p:nvPr/>
        </p:nvSpPr>
        <p:spPr>
          <a:xfrm>
            <a:off x="0" y="6066692"/>
            <a:ext cx="12191999" cy="791308"/>
          </a:xfrm>
          <a:prstGeom prst="rect">
            <a:avLst/>
          </a:prstGeom>
          <a:gradFill>
            <a:gsLst>
              <a:gs pos="16000">
                <a:srgbClr val="116889"/>
              </a:gs>
              <a:gs pos="0">
                <a:schemeClr val="accent2"/>
              </a:gs>
              <a:gs pos="100000">
                <a:schemeClr val="tx2"/>
              </a:gs>
            </a:gsLst>
            <a:lin ang="13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097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Content Placeholder 15" descr="Father smiling with his daughter.">
            <a:extLst>
              <a:ext uri="{FF2B5EF4-FFF2-40B4-BE49-F238E27FC236}">
                <a16:creationId xmlns:a16="http://schemas.microsoft.com/office/drawing/2014/main" id="{29142BD1-5533-9ADC-6298-E6961AB58D87}"/>
              </a:ext>
            </a:extLst>
          </p:cNvPr>
          <p:cNvPicPr>
            <a:picLocks noGrp="1" noChangeAspect="1"/>
          </p:cNvPicPr>
          <p:nvPr>
            <p:ph sz="quarter" idx="14"/>
          </p:nvPr>
        </p:nvPicPr>
        <p:blipFill rotWithShape="1">
          <a:blip r:embed="rId3"/>
          <a:srcRect l="2950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5624D25-AA2F-B478-E436-538EE48BD3C7}"/>
              </a:ext>
            </a:extLst>
          </p:cNvPr>
          <p:cNvSpPr>
            <a:spLocks noGrp="1"/>
          </p:cNvSpPr>
          <p:nvPr>
            <p:ph type="title"/>
          </p:nvPr>
        </p:nvSpPr>
        <p:spPr>
          <a:xfrm>
            <a:off x="476114" y="164716"/>
            <a:ext cx="3973385" cy="4420857"/>
          </a:xfrm>
          <a:noFill/>
        </p:spPr>
        <p:txBody>
          <a:bodyPr vert="horz" lIns="91440" tIns="45720" rIns="91440" bIns="45720" rtlCol="0" anchor="b">
            <a:normAutofit fontScale="90000"/>
          </a:bodyPr>
          <a:lstStyle/>
          <a:p>
            <a:pPr algn="l"/>
            <a:br>
              <a:rPr kumimoji="0" lang="en-US" sz="2800" b="1" i="0" u="none" strike="noStrike" cap="none" spc="0" normalizeH="0" baseline="0" noProof="0" dirty="0">
                <a:ln>
                  <a:noFill/>
                </a:ln>
                <a:solidFill>
                  <a:schemeClr val="tx1"/>
                </a:solidFill>
                <a:effectLst/>
                <a:uLnTx/>
                <a:uFillTx/>
                <a:latin typeface="+mj-lt"/>
                <a:cs typeface="+mj-cs"/>
              </a:rPr>
            </a:br>
            <a:r>
              <a:rPr kumimoji="0" lang="en-US" sz="2800" b="1" i="0" u="none" strike="noStrike" cap="none" spc="0" normalizeH="0" baseline="0" noProof="0" dirty="0">
                <a:ln>
                  <a:noFill/>
                </a:ln>
                <a:solidFill>
                  <a:schemeClr val="tx1"/>
                </a:solidFill>
                <a:effectLst/>
                <a:uLnTx/>
                <a:uFillTx/>
                <a:latin typeface="+mj-lt"/>
                <a:cs typeface="+mj-cs"/>
              </a:rPr>
              <a:t>“Groundbreaking discoveries about the brain have </a:t>
            </a:r>
            <a:r>
              <a:rPr kumimoji="0" lang="en-US" sz="3600" b="1" i="0" u="none" strike="noStrike" cap="none" spc="0" normalizeH="0" baseline="0" noProof="0" dirty="0">
                <a:ln>
                  <a:noFill/>
                </a:ln>
                <a:solidFill>
                  <a:schemeClr val="tx1"/>
                </a:solidFill>
                <a:effectLst/>
                <a:uLnTx/>
                <a:uFillTx/>
                <a:latin typeface="+mj-lt"/>
                <a:cs typeface="+mj-cs"/>
              </a:rPr>
              <a:t>revolutionized</a:t>
            </a:r>
            <a:r>
              <a:rPr kumimoji="0" lang="en-US" sz="2800" b="1" i="0" u="none" strike="noStrike" cap="none" spc="0" normalizeH="0" baseline="0" noProof="0" dirty="0">
                <a:ln>
                  <a:noFill/>
                </a:ln>
                <a:solidFill>
                  <a:schemeClr val="tx1"/>
                </a:solidFill>
                <a:effectLst/>
                <a:uLnTx/>
                <a:uFillTx/>
                <a:latin typeface="+mj-lt"/>
                <a:cs typeface="+mj-cs"/>
              </a:rPr>
              <a:t> our understanding of addiction, enabling us to </a:t>
            </a:r>
            <a:r>
              <a:rPr kumimoji="0" lang="en-US" sz="3600" b="1" i="0" u="none" strike="noStrike" cap="none" spc="0" normalizeH="0" baseline="0" noProof="0" dirty="0">
                <a:ln>
                  <a:noFill/>
                </a:ln>
                <a:solidFill>
                  <a:schemeClr val="tx1"/>
                </a:solidFill>
                <a:effectLst/>
                <a:uLnTx/>
                <a:uFillTx/>
                <a:latin typeface="+mj-lt"/>
                <a:cs typeface="+mj-cs"/>
              </a:rPr>
              <a:t>respond effectively </a:t>
            </a:r>
            <a:r>
              <a:rPr kumimoji="0" lang="en-US" sz="2800" b="1" i="0" u="none" strike="noStrike" cap="none" spc="0" normalizeH="0" baseline="0" noProof="0" dirty="0">
                <a:ln>
                  <a:noFill/>
                </a:ln>
                <a:solidFill>
                  <a:schemeClr val="tx1"/>
                </a:solidFill>
                <a:effectLst/>
                <a:uLnTx/>
                <a:uFillTx/>
                <a:latin typeface="+mj-lt"/>
                <a:cs typeface="+mj-cs"/>
              </a:rPr>
              <a:t>to the problem.”</a:t>
            </a:r>
            <a:br>
              <a:rPr kumimoji="0" lang="en-US" sz="2800" b="1" i="0" u="none" strike="noStrike" cap="none" spc="0" normalizeH="0" baseline="0" noProof="0" dirty="0">
                <a:ln>
                  <a:noFill/>
                </a:ln>
                <a:solidFill>
                  <a:schemeClr val="tx1"/>
                </a:solidFill>
                <a:effectLst/>
                <a:uLnTx/>
                <a:uFillTx/>
                <a:latin typeface="+mj-lt"/>
                <a:cs typeface="+mj-cs"/>
              </a:rPr>
            </a:br>
            <a:br>
              <a:rPr kumimoji="0" lang="en-US" sz="2100" b="1" i="0" u="none" strike="noStrike" cap="none" spc="0" normalizeH="0" baseline="0" noProof="0" dirty="0">
                <a:ln>
                  <a:noFill/>
                </a:ln>
                <a:solidFill>
                  <a:schemeClr val="tx1"/>
                </a:solidFill>
                <a:effectLst/>
                <a:uLnTx/>
                <a:uFillTx/>
                <a:latin typeface="+mj-lt"/>
                <a:cs typeface="+mj-cs"/>
              </a:rPr>
            </a:br>
            <a:r>
              <a:rPr lang="en-US" sz="2100" i="1" dirty="0">
                <a:solidFill>
                  <a:schemeClr val="tx1"/>
                </a:solidFill>
                <a:latin typeface="+mj-lt"/>
                <a:cs typeface="+mj-cs"/>
              </a:rPr>
              <a:t>—Dr. Nora Volkow, </a:t>
            </a:r>
            <a:br>
              <a:rPr lang="en-US" sz="2100" i="1" dirty="0">
                <a:solidFill>
                  <a:schemeClr val="tx1"/>
                </a:solidFill>
                <a:latin typeface="+mj-lt"/>
                <a:cs typeface="+mj-cs"/>
              </a:rPr>
            </a:br>
            <a:r>
              <a:rPr lang="en-US" sz="2100" i="1" dirty="0">
                <a:solidFill>
                  <a:schemeClr val="tx1"/>
                </a:solidFill>
                <a:latin typeface="+mj-lt"/>
                <a:cs typeface="+mj-cs"/>
              </a:rPr>
              <a:t>National Institute on Drug Abuse </a:t>
            </a:r>
            <a:endParaRPr lang="en-US" sz="2100" dirty="0">
              <a:solidFill>
                <a:schemeClr val="tx1"/>
              </a:solidFill>
              <a:latin typeface="+mj-lt"/>
              <a:cs typeface="+mj-cs"/>
            </a:endParaRPr>
          </a:p>
        </p:txBody>
      </p:sp>
      <p:sp>
        <p:nvSpPr>
          <p:cNvPr id="4" name="Content Placeholder 3">
            <a:extLst>
              <a:ext uri="{FF2B5EF4-FFF2-40B4-BE49-F238E27FC236}">
                <a16:creationId xmlns:a16="http://schemas.microsoft.com/office/drawing/2014/main" id="{B2BCB643-026F-DD38-D39C-E62A1AC901BA}"/>
              </a:ext>
            </a:extLst>
          </p:cNvPr>
          <p:cNvSpPr>
            <a:spLocks noGrp="1"/>
          </p:cNvSpPr>
          <p:nvPr>
            <p:ph sz="quarter" idx="13"/>
          </p:nvPr>
        </p:nvSpPr>
        <p:spPr>
          <a:xfrm>
            <a:off x="0" y="4963886"/>
            <a:ext cx="4925615" cy="1150667"/>
          </a:xfrm>
          <a:solidFill>
            <a:schemeClr val="tx2"/>
          </a:solidFill>
        </p:spPr>
        <p:txBody>
          <a:bodyPr vert="horz" lIns="91440" tIns="45720" rIns="91440" bIns="45720" rtlCol="0">
            <a:normAutofit/>
          </a:bodyPr>
          <a:lstStyle/>
          <a:p>
            <a:pPr marL="347663" marR="0" lvl="0" algn="l" fontAlgn="auto">
              <a:spcAft>
                <a:spcPts val="0"/>
              </a:spcAft>
              <a:buClrTx/>
              <a:buSzTx/>
              <a:tabLst/>
              <a:defRPr/>
            </a:pPr>
            <a:r>
              <a:rPr lang="en-US" sz="3600" dirty="0">
                <a:latin typeface="+mn-lt"/>
                <a:cs typeface="+mn-cs"/>
              </a:rPr>
              <a:t>A Treatable Disease</a:t>
            </a:r>
            <a:endParaRPr kumimoji="0" lang="en-US" sz="3600" b="1" i="0" u="none" strike="noStrike" cap="none" spc="0" normalizeH="0" baseline="0" noProof="0" dirty="0">
              <a:ln>
                <a:noFill/>
              </a:ln>
              <a:effectLst/>
              <a:uLnTx/>
              <a:uFillTx/>
              <a:latin typeface="+mn-lt"/>
              <a:cs typeface="+mn-cs"/>
            </a:endParaRPr>
          </a:p>
        </p:txBody>
      </p:sp>
      <p:sp>
        <p:nvSpPr>
          <p:cNvPr id="19" name="Footer Placeholder 18">
            <a:extLst>
              <a:ext uri="{FF2B5EF4-FFF2-40B4-BE49-F238E27FC236}">
                <a16:creationId xmlns:a16="http://schemas.microsoft.com/office/drawing/2014/main" id="{F055428C-C59F-42F9-C2C6-406BA658964A}"/>
              </a:ext>
            </a:extLst>
          </p:cNvPr>
          <p:cNvSpPr>
            <a:spLocks noGrp="1"/>
          </p:cNvSpPr>
          <p:nvPr>
            <p:ph type="ftr" sz="quarter" idx="15"/>
          </p:nvPr>
        </p:nvSpPr>
        <p:spPr>
          <a:xfrm>
            <a:off x="-1922679" y="6478488"/>
            <a:ext cx="3615866"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lumMod val="85000"/>
                    <a:lumOff val="15000"/>
                  </a:srgbClr>
                </a:solidFill>
                <a:effectLst/>
                <a:uLnTx/>
                <a:uFillTx/>
                <a:latin typeface="Arial" panose="020B0604020202020204"/>
                <a:ea typeface="+mn-ea"/>
                <a:cs typeface="+mn-cs"/>
              </a:rPr>
              <a:t> (Volkow et al., 2016)</a:t>
            </a:r>
          </a:p>
        </p:txBody>
      </p:sp>
    </p:spTree>
    <p:extLst>
      <p:ext uri="{BB962C8B-B14F-4D97-AF65-F5344CB8AC3E}">
        <p14:creationId xmlns:p14="http://schemas.microsoft.com/office/powerpoint/2010/main" val="2091108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65A2DD-2DE8-8DFD-70C1-0CBCDD51422A}"/>
            </a:ext>
          </a:extLst>
        </p:cNvPr>
        <p:cNvGrpSpPr/>
        <p:nvPr/>
      </p:nvGrpSpPr>
      <p:grpSpPr>
        <a:xfrm>
          <a:off x="0" y="0"/>
          <a:ext cx="0" cy="0"/>
          <a:chOff x="0" y="0"/>
          <a:chExt cx="0" cy="0"/>
        </a:xfrm>
      </p:grpSpPr>
      <p:pic>
        <p:nvPicPr>
          <p:cNvPr id="6" name="Picture 5" descr="Three people sit together indoors, engaged in a serious and supportive conversation.">
            <a:extLst>
              <a:ext uri="{FF2B5EF4-FFF2-40B4-BE49-F238E27FC236}">
                <a16:creationId xmlns:a16="http://schemas.microsoft.com/office/drawing/2014/main" id="{E4D64A03-7F45-85C8-6A55-E1B73E924FD0}"/>
              </a:ext>
            </a:extLst>
          </p:cNvPr>
          <p:cNvPicPr>
            <a:picLocks noChangeAspect="1"/>
          </p:cNvPicPr>
          <p:nvPr/>
        </p:nvPicPr>
        <p:blipFill>
          <a:blip r:embed="rId3"/>
          <a:srcRect t="2208" b="2208"/>
          <a:stretch/>
        </p:blipFill>
        <p:spPr>
          <a:xfrm>
            <a:off x="20" y="10"/>
            <a:ext cx="12191980" cy="6857990"/>
          </a:xfrm>
          <a:prstGeom prst="rect">
            <a:avLst/>
          </a:prstGeom>
        </p:spPr>
      </p:pic>
      <p:sp>
        <p:nvSpPr>
          <p:cNvPr id="3" name="Title 2">
            <a:extLst>
              <a:ext uri="{FF2B5EF4-FFF2-40B4-BE49-F238E27FC236}">
                <a16:creationId xmlns:a16="http://schemas.microsoft.com/office/drawing/2014/main" id="{A53DAB9E-3B33-996B-7B0D-35789B5F989C}"/>
              </a:ext>
            </a:extLst>
          </p:cNvPr>
          <p:cNvSpPr>
            <a:spLocks noGrp="1"/>
          </p:cNvSpPr>
          <p:nvPr>
            <p:ph type="title"/>
          </p:nvPr>
        </p:nvSpPr>
        <p:spPr>
          <a:xfrm>
            <a:off x="0" y="5206999"/>
            <a:ext cx="12191980" cy="1291078"/>
          </a:xfrm>
          <a:solidFill>
            <a:schemeClr val="accent5">
              <a:lumMod val="40000"/>
              <a:lumOff val="60000"/>
            </a:schemeClr>
          </a:solidFill>
        </p:spPr>
        <p:txBody>
          <a:bodyPr/>
          <a:lstStyle/>
          <a:p>
            <a:r>
              <a:rPr lang="en-US" dirty="0"/>
              <a:t>Specialized Treatment Services </a:t>
            </a:r>
            <a:r>
              <a:rPr lang="en-US" dirty="0">
                <a:latin typeface="+mj-lt"/>
              </a:rPr>
              <a:t>for Women </a:t>
            </a:r>
            <a:r>
              <a:rPr lang="en-US" dirty="0"/>
              <a:t>&amp; Men</a:t>
            </a:r>
          </a:p>
        </p:txBody>
      </p:sp>
    </p:spTree>
    <p:extLst>
      <p:ext uri="{BB962C8B-B14F-4D97-AF65-F5344CB8AC3E}">
        <p14:creationId xmlns:p14="http://schemas.microsoft.com/office/powerpoint/2010/main" val="2113324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6A2D33-385B-D1FB-5BAE-33137A38CE9F}"/>
              </a:ext>
            </a:extLst>
          </p:cNvPr>
          <p:cNvSpPr>
            <a:spLocks noGrp="1"/>
          </p:cNvSpPr>
          <p:nvPr>
            <p:ph type="title"/>
          </p:nvPr>
        </p:nvSpPr>
        <p:spPr>
          <a:xfrm>
            <a:off x="0" y="-4121"/>
            <a:ext cx="12191999" cy="1125296"/>
          </a:xfrm>
        </p:spPr>
        <p:txBody>
          <a:bodyPr/>
          <a:lstStyle/>
          <a:p>
            <a:pPr marL="0" marR="0" lvl="0" indent="0" defTabSz="914400" rtl="0" eaLnBrk="1" fontAlgn="auto" latinLnBrk="0" hangingPunct="1">
              <a:lnSpc>
                <a:spcPct val="100000"/>
              </a:lnSpc>
              <a:spcBef>
                <a:spcPts val="0"/>
              </a:spcBef>
              <a:spcAft>
                <a:spcPts val="0"/>
              </a:spcAft>
              <a:tabLst/>
              <a:defRPr/>
            </a:pPr>
            <a:r>
              <a:rPr kumimoji="0" lang="en-US" altLang="en-US" sz="3600" b="0" i="0" u="none" strike="noStrike" kern="1200" cap="none" spc="-30" normalizeH="0" noProof="0" dirty="0">
                <a:ln>
                  <a:noFill/>
                </a:ln>
                <a:solidFill>
                  <a:prstClr val="white"/>
                </a:solidFill>
                <a:effectLst/>
                <a:uLnTx/>
                <a:uFillTx/>
                <a:ea typeface="+mn-ea"/>
                <a:cs typeface="Arial" panose="020B0604020202020204" pitchFamily="34" charset="0"/>
              </a:rPr>
              <a:t>Treatment Services </a:t>
            </a:r>
            <a:r>
              <a:rPr lang="en-US" altLang="en-US" spc="-30" dirty="0">
                <a:solidFill>
                  <a:prstClr val="white"/>
                </a:solidFill>
                <a:ea typeface="+mn-ea"/>
                <a:cs typeface="Arial" panose="020B0604020202020204" pitchFamily="34" charset="0"/>
              </a:rPr>
              <a:t>&amp;</a:t>
            </a:r>
            <a:r>
              <a:rPr kumimoji="0" lang="en-US" altLang="en-US" sz="3600" b="0" i="0" u="none" strike="noStrike" kern="1200" cap="none" spc="-30" normalizeH="0" noProof="0" dirty="0">
                <a:ln>
                  <a:noFill/>
                </a:ln>
                <a:solidFill>
                  <a:prstClr val="white"/>
                </a:solidFill>
                <a:effectLst/>
                <a:uLnTx/>
                <a:uFillTx/>
                <a:ea typeface="+mn-ea"/>
                <a:cs typeface="Arial" panose="020B0604020202020204" pitchFamily="34" charset="0"/>
              </a:rPr>
              <a:t> Supports for Women</a:t>
            </a:r>
            <a:endParaRPr kumimoji="0" lang="en-US" sz="3600" b="0" i="0" u="none" strike="noStrike" kern="1200" cap="none" spc="-30" normalizeH="0" noProof="0" dirty="0">
              <a:ln>
                <a:noFill/>
              </a:ln>
              <a:solidFill>
                <a:prstClr val="white"/>
              </a:solidFill>
              <a:effectLst/>
              <a:uLnTx/>
              <a:uFillTx/>
              <a:ea typeface="+mn-ea"/>
              <a:cs typeface="Arial" panose="020B0604020202020204" pitchFamily="34" charset="0"/>
              <a:sym typeface="Helvetica Light"/>
            </a:endParaRPr>
          </a:p>
        </p:txBody>
      </p:sp>
      <p:pic>
        <p:nvPicPr>
          <p:cNvPr id="3" name="Picture 2" descr="This diagram uses a hub-and-spoke design to illustrate the diverse treatment needs of women, with a central oval labeled “Women’s Treatment Needs” and lines radiating outward to connect to ten categories: Psychosocial Supports (e.g., food, housing, employment, childcare assistance), Advocacy &amp; Legal Aid Services, Recovery-Oriented Supports &amp; Aftercare Services, Screening &amp; Intervention for Domestic Violence, Assessment &amp; Treatment for Substance Use and Co-Occurring Disorders, Parent-Child Treatment Accommodations, Parenting Supports &amp; Quality Family Time, Responsive &amp; Trauma-Informed Care, and Evidence-Based Interventions.">
            <a:extLst>
              <a:ext uri="{FF2B5EF4-FFF2-40B4-BE49-F238E27FC236}">
                <a16:creationId xmlns:a16="http://schemas.microsoft.com/office/drawing/2014/main" id="{7D1DC2EE-CA74-8FA9-D255-1E11B402B0D6}"/>
              </a:ext>
            </a:extLst>
          </p:cNvPr>
          <p:cNvPicPr>
            <a:picLocks noChangeAspect="1"/>
          </p:cNvPicPr>
          <p:nvPr/>
        </p:nvPicPr>
        <p:blipFill>
          <a:blip r:embed="rId3"/>
          <a:stretch>
            <a:fillRect/>
          </a:stretch>
        </p:blipFill>
        <p:spPr>
          <a:xfrm>
            <a:off x="414146" y="1334107"/>
            <a:ext cx="11698286" cy="4553143"/>
          </a:xfrm>
          <a:prstGeom prst="rect">
            <a:avLst/>
          </a:prstGeom>
        </p:spPr>
      </p:pic>
    </p:spTree>
    <p:extLst>
      <p:ext uri="{BB962C8B-B14F-4D97-AF65-F5344CB8AC3E}">
        <p14:creationId xmlns:p14="http://schemas.microsoft.com/office/powerpoint/2010/main" val="3359225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946106-FA40-54D3-9444-95B3ED1FB7E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D8F5A44-5017-06F7-6561-AF47EBFAFCBC}"/>
              </a:ext>
            </a:extLst>
          </p:cNvPr>
          <p:cNvSpPr>
            <a:spLocks noGrp="1"/>
          </p:cNvSpPr>
          <p:nvPr>
            <p:ph type="title"/>
          </p:nvPr>
        </p:nvSpPr>
        <p:spPr>
          <a:xfrm>
            <a:off x="0" y="-4121"/>
            <a:ext cx="12191999" cy="1125296"/>
          </a:xfrm>
        </p:spPr>
        <p:txBody>
          <a:bodyPr/>
          <a:lstStyle/>
          <a:p>
            <a:pPr marL="0" marR="0" lvl="0" indent="0" defTabSz="914400" rtl="0" eaLnBrk="1" fontAlgn="auto" latinLnBrk="0" hangingPunct="1">
              <a:lnSpc>
                <a:spcPct val="100000"/>
              </a:lnSpc>
              <a:spcBef>
                <a:spcPts val="0"/>
              </a:spcBef>
              <a:spcAft>
                <a:spcPts val="0"/>
              </a:spcAft>
              <a:tabLst/>
              <a:defRPr/>
            </a:pPr>
            <a:r>
              <a:rPr kumimoji="0" lang="en-US" altLang="en-US" sz="3600" b="0" i="0" u="none" strike="noStrike" kern="1200" cap="none" spc="-30" normalizeH="0" noProof="0" dirty="0">
                <a:ln>
                  <a:noFill/>
                </a:ln>
                <a:solidFill>
                  <a:prstClr val="white"/>
                </a:solidFill>
                <a:effectLst/>
                <a:uLnTx/>
                <a:uFillTx/>
                <a:ea typeface="+mn-ea"/>
                <a:cs typeface="Arial" panose="020B0604020202020204" pitchFamily="34" charset="0"/>
              </a:rPr>
              <a:t>Treatment Services </a:t>
            </a:r>
            <a:r>
              <a:rPr lang="en-US" altLang="en-US" spc="-30" dirty="0">
                <a:solidFill>
                  <a:prstClr val="white"/>
                </a:solidFill>
                <a:ea typeface="+mn-ea"/>
                <a:cs typeface="Arial" panose="020B0604020202020204" pitchFamily="34" charset="0"/>
              </a:rPr>
              <a:t>&amp;</a:t>
            </a:r>
            <a:r>
              <a:rPr kumimoji="0" lang="en-US" altLang="en-US" sz="3600" b="0" i="0" u="none" strike="noStrike" kern="1200" cap="none" spc="-30" normalizeH="0" noProof="0" dirty="0">
                <a:ln>
                  <a:noFill/>
                </a:ln>
                <a:solidFill>
                  <a:prstClr val="white"/>
                </a:solidFill>
                <a:effectLst/>
                <a:uLnTx/>
                <a:uFillTx/>
                <a:ea typeface="+mn-ea"/>
                <a:cs typeface="Arial" panose="020B0604020202020204" pitchFamily="34" charset="0"/>
              </a:rPr>
              <a:t> Supports for Men</a:t>
            </a:r>
            <a:endParaRPr kumimoji="0" lang="en-US" sz="3600" b="0" i="0" u="none" strike="noStrike" kern="1200" cap="none" spc="-30" normalizeH="0" noProof="0" dirty="0">
              <a:ln>
                <a:noFill/>
              </a:ln>
              <a:solidFill>
                <a:prstClr val="white"/>
              </a:solidFill>
              <a:effectLst/>
              <a:uLnTx/>
              <a:uFillTx/>
              <a:ea typeface="+mn-ea"/>
              <a:cs typeface="Arial" panose="020B0604020202020204" pitchFamily="34" charset="0"/>
              <a:sym typeface="Helvetica Light"/>
            </a:endParaRPr>
          </a:p>
        </p:txBody>
      </p:sp>
      <p:pic>
        <p:nvPicPr>
          <p:cNvPr id="3" name="Picture 2" descr="This diagram uses a hub-and-spoke design to depict the comprehensive treatment needs of men, with a central oval labeled “Men’s Treatment Needs” surrounded by ten connected categories: Psychosocial Supports (including food, housing, employment, and childcare assistance), Advocacy &amp; Legal Aid Services, Recovery-Oriented Supports &amp; Aftercare Services, Screening &amp; Intervention for Domestic Violence, Assessment &amp; Treatment for Substance Use and Co-Occurring Disorders, Parent-Child Treatment Accommodations, Parenting Supports &amp; Quality Family Time, Responsive &amp; Trauma-Informed Care, and Evidence-Based Interventions.">
            <a:extLst>
              <a:ext uri="{FF2B5EF4-FFF2-40B4-BE49-F238E27FC236}">
                <a16:creationId xmlns:a16="http://schemas.microsoft.com/office/drawing/2014/main" id="{2D8DAA90-77F0-C7B0-3DE3-0CBAEBDCD185}"/>
              </a:ext>
            </a:extLst>
          </p:cNvPr>
          <p:cNvPicPr>
            <a:picLocks noChangeAspect="1"/>
          </p:cNvPicPr>
          <p:nvPr/>
        </p:nvPicPr>
        <p:blipFill>
          <a:blip r:embed="rId3"/>
          <a:stretch>
            <a:fillRect/>
          </a:stretch>
        </p:blipFill>
        <p:spPr>
          <a:xfrm>
            <a:off x="462335" y="1399228"/>
            <a:ext cx="11638857" cy="4466286"/>
          </a:xfrm>
          <a:prstGeom prst="rect">
            <a:avLst/>
          </a:prstGeom>
        </p:spPr>
      </p:pic>
    </p:spTree>
    <p:extLst>
      <p:ext uri="{BB962C8B-B14F-4D97-AF65-F5344CB8AC3E}">
        <p14:creationId xmlns:p14="http://schemas.microsoft.com/office/powerpoint/2010/main" val="599890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57FEC-010E-9B65-9666-2A5428657B05}"/>
              </a:ext>
            </a:extLst>
          </p:cNvPr>
          <p:cNvSpPr>
            <a:spLocks noGrp="1"/>
          </p:cNvSpPr>
          <p:nvPr>
            <p:ph type="title"/>
          </p:nvPr>
        </p:nvSpPr>
        <p:spPr>
          <a:xfrm>
            <a:off x="838200" y="5532437"/>
            <a:ext cx="10515600" cy="1325563"/>
          </a:xfrm>
        </p:spPr>
        <p:txBody>
          <a:bodyPr/>
          <a:lstStyle/>
          <a:p>
            <a:pPr algn="ctr"/>
            <a:r>
              <a:rPr lang="en-US" sz="4800" dirty="0"/>
              <a:t>Family-Centered Approach</a:t>
            </a:r>
          </a:p>
        </p:txBody>
      </p:sp>
      <p:pic>
        <p:nvPicPr>
          <p:cNvPr id="4" name="Picture 3" descr="six members of a multi-generational family including two children, two parents, and two grandparents of Asian descent">
            <a:extLst>
              <a:ext uri="{FF2B5EF4-FFF2-40B4-BE49-F238E27FC236}">
                <a16:creationId xmlns:a16="http://schemas.microsoft.com/office/drawing/2014/main" id="{20C845C8-61FE-9143-0618-577FAD00F318}"/>
              </a:ext>
            </a:extLst>
          </p:cNvPr>
          <p:cNvPicPr>
            <a:picLocks noChangeAspect="1"/>
          </p:cNvPicPr>
          <p:nvPr/>
        </p:nvPicPr>
        <p:blipFill rotWithShape="1">
          <a:blip r:embed="rId3"/>
          <a:srcRect t="7913" b="24071"/>
          <a:stretch/>
        </p:blipFill>
        <p:spPr>
          <a:xfrm>
            <a:off x="21" y="0"/>
            <a:ext cx="12191979" cy="5541527"/>
          </a:xfrm>
          <a:prstGeom prst="rect">
            <a:avLst/>
          </a:prstGeom>
        </p:spPr>
      </p:pic>
      <p:sp>
        <p:nvSpPr>
          <p:cNvPr id="6" name="Rectangle 5">
            <a:extLst>
              <a:ext uri="{FF2B5EF4-FFF2-40B4-BE49-F238E27FC236}">
                <a16:creationId xmlns:a16="http://schemas.microsoft.com/office/drawing/2014/main" id="{347BEFA8-374A-70CD-D8A0-EB9FCF08E0A4}"/>
              </a:ext>
              <a:ext uri="{C183D7F6-B498-43B3-948B-1728B52AA6E4}">
                <adec:decorative xmlns:adec="http://schemas.microsoft.com/office/drawing/2017/decorative" val="1"/>
              </a:ext>
            </a:extLst>
          </p:cNvPr>
          <p:cNvSpPr/>
          <p:nvPr/>
        </p:nvSpPr>
        <p:spPr>
          <a:xfrm>
            <a:off x="0" y="5447458"/>
            <a:ext cx="12192000" cy="1881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0417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p:txBody>
          <a:bodyPr anchor="ctr">
            <a:normAutofit/>
          </a:bodyPr>
          <a:lstStyle/>
          <a:p>
            <a:r>
              <a:rPr lang="en-US" sz="4800" dirty="0"/>
              <a:t>Family-Centered Approach Elements</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idx="1"/>
          </p:nvPr>
        </p:nvSpPr>
        <p:spPr>
          <a:xfrm>
            <a:off x="838200" y="2361399"/>
            <a:ext cx="10515699" cy="3448630"/>
          </a:xfrm>
        </p:spPr>
        <p:txBody>
          <a:bodyPr anchor="ctr">
            <a:normAutofit/>
          </a:bodyPr>
          <a:lstStyle/>
          <a:p>
            <a:pPr marL="342900" indent="-342900">
              <a:buFont typeface="Arial" panose="020B0604020202020204" pitchFamily="34" charset="0"/>
              <a:buChar char="•"/>
            </a:pPr>
            <a:r>
              <a:rPr lang="en-US" dirty="0"/>
              <a:t>Substance Use and Co-Occurring Disorder Treatment Services</a:t>
            </a:r>
          </a:p>
          <a:p>
            <a:pPr marL="342900" indent="-342900">
              <a:buFont typeface="Arial" panose="020B0604020202020204" pitchFamily="34" charset="0"/>
              <a:buChar char="•"/>
            </a:pPr>
            <a:r>
              <a:rPr lang="en-US" dirty="0"/>
              <a:t>Parent-Child Interventions and Services</a:t>
            </a:r>
          </a:p>
          <a:p>
            <a:pPr marL="342900" indent="-342900">
              <a:buFont typeface="Arial" panose="020B0604020202020204" pitchFamily="34" charset="0"/>
              <a:buChar char="•"/>
            </a:pPr>
            <a:r>
              <a:rPr lang="en-US" dirty="0"/>
              <a:t>Developmental Screening and Services for Children and Adolescents</a:t>
            </a:r>
          </a:p>
        </p:txBody>
      </p:sp>
    </p:spTree>
    <p:extLst>
      <p:ext uri="{BB962C8B-B14F-4D97-AF65-F5344CB8AC3E}">
        <p14:creationId xmlns:p14="http://schemas.microsoft.com/office/powerpoint/2010/main" val="3778570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00ADE9B-F383-4C2C-96DB-E29746084B96}"/>
              </a:ext>
            </a:extLst>
          </p:cNvPr>
          <p:cNvSpPr txBox="1">
            <a:spLocks noGrp="1"/>
          </p:cNvSpPr>
          <p:nvPr>
            <p:ph type="title" idx="4294967295"/>
          </p:nvPr>
        </p:nvSpPr>
        <p:spPr>
          <a:xfrm>
            <a:off x="0" y="-12446"/>
            <a:ext cx="12192000" cy="698437"/>
          </a:xfrm>
          <a:prstGeom prst="rect">
            <a:avLst/>
          </a:prstGeom>
          <a:solidFill>
            <a:srgbClr val="0F4263"/>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1641166"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ea typeface="Calibri Light" panose="020F0302020204030204" pitchFamily="34" charset="0"/>
                <a:cs typeface="Arial" panose="020B0604020202020204" pitchFamily="34" charset="0"/>
              </a:rPr>
              <a:t>Family-Centered Approach Continuum</a:t>
            </a:r>
          </a:p>
        </p:txBody>
      </p:sp>
      <p:sp>
        <p:nvSpPr>
          <p:cNvPr id="21" name="Left-Right Arrow 20">
            <a:extLst>
              <a:ext uri="{C183D7F6-B498-43B3-948B-1728B52AA6E4}">
                <adec:decorative xmlns:adec="http://schemas.microsoft.com/office/drawing/2017/decorative" val="1"/>
              </a:ext>
            </a:extLst>
          </p:cNvPr>
          <p:cNvSpPr>
            <a:spLocks/>
          </p:cNvSpPr>
          <p:nvPr/>
        </p:nvSpPr>
        <p:spPr>
          <a:xfrm>
            <a:off x="0" y="690093"/>
            <a:ext cx="12192000" cy="2431743"/>
          </a:xfrm>
          <a:prstGeom prst="leftRightArrow">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ea typeface="+mn-ea"/>
              <a:cs typeface="+mn-cs"/>
            </a:endParaRPr>
          </a:p>
        </p:txBody>
      </p:sp>
      <p:sp>
        <p:nvSpPr>
          <p:cNvPr id="23" name="Freeform 22"/>
          <p:cNvSpPr/>
          <p:nvPr/>
        </p:nvSpPr>
        <p:spPr bwMode="auto">
          <a:xfrm>
            <a:off x="1368001" y="1323831"/>
            <a:ext cx="1655064" cy="1179576"/>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marL="0" marR="0" lvl="0" indent="0" algn="ctr" defTabSz="46671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Individual Services</a:t>
            </a:r>
            <a:endParaRPr kumimoji="0" lang="en-US" sz="20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endParaRPr>
          </a:p>
        </p:txBody>
      </p:sp>
      <p:sp>
        <p:nvSpPr>
          <p:cNvPr id="25" name="Freeform 24"/>
          <p:cNvSpPr/>
          <p:nvPr/>
        </p:nvSpPr>
        <p:spPr bwMode="auto">
          <a:xfrm>
            <a:off x="1323845" y="2758820"/>
            <a:ext cx="1791944" cy="2278240"/>
          </a:xfrm>
          <a:custGeom>
            <a:avLst/>
            <a:gdLst>
              <a:gd name="connsiteX0" fmla="*/ 0 w 1144607"/>
              <a:gd name="connsiteY0" fmla="*/ 114461 h 2470148"/>
              <a:gd name="connsiteX1" fmla="*/ 33525 w 1144607"/>
              <a:gd name="connsiteY1" fmla="*/ 33525 h 2470148"/>
              <a:gd name="connsiteX2" fmla="*/ 114461 w 1144607"/>
              <a:gd name="connsiteY2" fmla="*/ 0 h 2470148"/>
              <a:gd name="connsiteX3" fmla="*/ 1030146 w 1144607"/>
              <a:gd name="connsiteY3" fmla="*/ 0 h 2470148"/>
              <a:gd name="connsiteX4" fmla="*/ 1111082 w 1144607"/>
              <a:gd name="connsiteY4" fmla="*/ 33525 h 2470148"/>
              <a:gd name="connsiteX5" fmla="*/ 1144607 w 1144607"/>
              <a:gd name="connsiteY5" fmla="*/ 114461 h 2470148"/>
              <a:gd name="connsiteX6" fmla="*/ 1144607 w 1144607"/>
              <a:gd name="connsiteY6" fmla="*/ 2355687 h 2470148"/>
              <a:gd name="connsiteX7" fmla="*/ 1111082 w 1144607"/>
              <a:gd name="connsiteY7" fmla="*/ 2436623 h 2470148"/>
              <a:gd name="connsiteX8" fmla="*/ 1030146 w 1144607"/>
              <a:gd name="connsiteY8" fmla="*/ 2470148 h 2470148"/>
              <a:gd name="connsiteX9" fmla="*/ 114461 w 1144607"/>
              <a:gd name="connsiteY9" fmla="*/ 2470148 h 2470148"/>
              <a:gd name="connsiteX10" fmla="*/ 33525 w 1144607"/>
              <a:gd name="connsiteY10" fmla="*/ 2436623 h 2470148"/>
              <a:gd name="connsiteX11" fmla="*/ 0 w 1144607"/>
              <a:gd name="connsiteY11" fmla="*/ 2355687 h 2470148"/>
              <a:gd name="connsiteX12" fmla="*/ 0 w 1144607"/>
              <a:gd name="connsiteY12" fmla="*/ 114461 h 247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2470148">
                <a:moveTo>
                  <a:pt x="0" y="114461"/>
                </a:moveTo>
                <a:cubicBezTo>
                  <a:pt x="0" y="84104"/>
                  <a:pt x="12059" y="54990"/>
                  <a:pt x="33525" y="33525"/>
                </a:cubicBezTo>
                <a:cubicBezTo>
                  <a:pt x="54991" y="12059"/>
                  <a:pt x="84104" y="0"/>
                  <a:pt x="114461" y="0"/>
                </a:cubicBezTo>
                <a:lnTo>
                  <a:pt x="1030146" y="0"/>
                </a:lnTo>
                <a:cubicBezTo>
                  <a:pt x="1060503" y="0"/>
                  <a:pt x="1089617" y="12059"/>
                  <a:pt x="1111082" y="33525"/>
                </a:cubicBezTo>
                <a:cubicBezTo>
                  <a:pt x="1132548" y="54991"/>
                  <a:pt x="1144607" y="84104"/>
                  <a:pt x="1144607" y="114461"/>
                </a:cubicBezTo>
                <a:lnTo>
                  <a:pt x="1144607" y="2355687"/>
                </a:lnTo>
                <a:cubicBezTo>
                  <a:pt x="1144607" y="2386044"/>
                  <a:pt x="1132548" y="2415158"/>
                  <a:pt x="1111082" y="2436623"/>
                </a:cubicBezTo>
                <a:cubicBezTo>
                  <a:pt x="1089616" y="2458089"/>
                  <a:pt x="1060503" y="2470148"/>
                  <a:pt x="1030146" y="2470148"/>
                </a:cubicBezTo>
                <a:lnTo>
                  <a:pt x="114461" y="2470148"/>
                </a:lnTo>
                <a:cubicBezTo>
                  <a:pt x="84104" y="2470148"/>
                  <a:pt x="54990" y="2458089"/>
                  <a:pt x="33525" y="2436623"/>
                </a:cubicBezTo>
                <a:cubicBezTo>
                  <a:pt x="12059" y="2415157"/>
                  <a:pt x="0" y="2386044"/>
                  <a:pt x="0" y="2355687"/>
                </a:cubicBezTo>
                <a:lnTo>
                  <a:pt x="0" y="114461"/>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8003" tIns="40383" rIns="48003" bIns="40383" spcCol="1270" anchor="ctr"/>
          <a:lstStyle/>
          <a:p>
            <a:pPr marL="0" marR="0" lvl="0" indent="0" algn="ctr" defTabSz="53338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Services for the identified client (parent or child) </a:t>
            </a:r>
          </a:p>
          <a:p>
            <a:pPr marL="0" marR="0" lvl="0" indent="0" algn="ctr" defTabSz="533387" rtl="0" eaLnBrk="1" fontAlgn="auto" latinLnBrk="0" hangingPunct="1">
              <a:lnSpc>
                <a:spcPct val="9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Assess for family history and current needs but no engagement</a:t>
            </a:r>
          </a:p>
        </p:txBody>
      </p:sp>
      <p:sp>
        <p:nvSpPr>
          <p:cNvPr id="26" name="Freeform 25"/>
          <p:cNvSpPr/>
          <p:nvPr/>
        </p:nvSpPr>
        <p:spPr bwMode="auto">
          <a:xfrm>
            <a:off x="1323845" y="5191714"/>
            <a:ext cx="1791944" cy="1387023"/>
          </a:xfrm>
          <a:custGeom>
            <a:avLst/>
            <a:gdLst>
              <a:gd name="connsiteX0" fmla="*/ 0 w 1144607"/>
              <a:gd name="connsiteY0" fmla="*/ 108195 h 1081947"/>
              <a:gd name="connsiteX1" fmla="*/ 31690 w 1144607"/>
              <a:gd name="connsiteY1" fmla="*/ 31690 h 1081947"/>
              <a:gd name="connsiteX2" fmla="*/ 108195 w 1144607"/>
              <a:gd name="connsiteY2" fmla="*/ 1 h 1081947"/>
              <a:gd name="connsiteX3" fmla="*/ 1036412 w 1144607"/>
              <a:gd name="connsiteY3" fmla="*/ 0 h 1081947"/>
              <a:gd name="connsiteX4" fmla="*/ 1112917 w 1144607"/>
              <a:gd name="connsiteY4" fmla="*/ 31690 h 1081947"/>
              <a:gd name="connsiteX5" fmla="*/ 1144606 w 1144607"/>
              <a:gd name="connsiteY5" fmla="*/ 108195 h 1081947"/>
              <a:gd name="connsiteX6" fmla="*/ 1144607 w 1144607"/>
              <a:gd name="connsiteY6" fmla="*/ 973752 h 1081947"/>
              <a:gd name="connsiteX7" fmla="*/ 1112917 w 1144607"/>
              <a:gd name="connsiteY7" fmla="*/ 1050257 h 1081947"/>
              <a:gd name="connsiteX8" fmla="*/ 1036412 w 1144607"/>
              <a:gd name="connsiteY8" fmla="*/ 1081947 h 1081947"/>
              <a:gd name="connsiteX9" fmla="*/ 108195 w 1144607"/>
              <a:gd name="connsiteY9" fmla="*/ 1081947 h 1081947"/>
              <a:gd name="connsiteX10" fmla="*/ 31690 w 1144607"/>
              <a:gd name="connsiteY10" fmla="*/ 1050257 h 1081947"/>
              <a:gd name="connsiteX11" fmla="*/ 0 w 1144607"/>
              <a:gd name="connsiteY11" fmla="*/ 973752 h 1081947"/>
              <a:gd name="connsiteX12" fmla="*/ 0 w 1144607"/>
              <a:gd name="connsiteY12" fmla="*/ 108195 h 10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1081947">
                <a:moveTo>
                  <a:pt x="0" y="108195"/>
                </a:moveTo>
                <a:cubicBezTo>
                  <a:pt x="0" y="79500"/>
                  <a:pt x="11399" y="51980"/>
                  <a:pt x="31690" y="31690"/>
                </a:cubicBezTo>
                <a:cubicBezTo>
                  <a:pt x="51981" y="11400"/>
                  <a:pt x="79500" y="0"/>
                  <a:pt x="108195" y="1"/>
                </a:cubicBezTo>
                <a:lnTo>
                  <a:pt x="1036412" y="0"/>
                </a:lnTo>
                <a:cubicBezTo>
                  <a:pt x="1065107" y="0"/>
                  <a:pt x="1092627" y="11399"/>
                  <a:pt x="1112917" y="31690"/>
                </a:cubicBezTo>
                <a:cubicBezTo>
                  <a:pt x="1133207" y="51981"/>
                  <a:pt x="1144607" y="79500"/>
                  <a:pt x="1144606" y="108195"/>
                </a:cubicBezTo>
                <a:cubicBezTo>
                  <a:pt x="1144606" y="396714"/>
                  <a:pt x="1144607" y="685233"/>
                  <a:pt x="1144607" y="973752"/>
                </a:cubicBezTo>
                <a:cubicBezTo>
                  <a:pt x="1144607" y="1002447"/>
                  <a:pt x="1133208" y="1029967"/>
                  <a:pt x="1112917" y="1050257"/>
                </a:cubicBezTo>
                <a:cubicBezTo>
                  <a:pt x="1092626" y="1070548"/>
                  <a:pt x="1065107" y="1081947"/>
                  <a:pt x="1036412" y="1081947"/>
                </a:cubicBezTo>
                <a:lnTo>
                  <a:pt x="108195" y="1081947"/>
                </a:lnTo>
                <a:cubicBezTo>
                  <a:pt x="79500" y="1081947"/>
                  <a:pt x="51980" y="1070548"/>
                  <a:pt x="31690" y="1050257"/>
                </a:cubicBezTo>
                <a:cubicBezTo>
                  <a:pt x="11400" y="1029966"/>
                  <a:pt x="0" y="1002447"/>
                  <a:pt x="0" y="973752"/>
                </a:cubicBezTo>
                <a:lnTo>
                  <a:pt x="0" y="108195"/>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6627" tIns="39007" rIns="46627" bIns="39007" spcCol="1270" anchor="ctr"/>
          <a:lstStyle/>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852"/>
                </a:solidFill>
                <a:effectLst/>
                <a:uLnTx/>
                <a:uFillTx/>
                <a:ea typeface="Calibri" panose="020F0502020204030204" pitchFamily="34" charset="0"/>
                <a:cs typeface="Arial" panose="020B0604020202020204" pitchFamily="34" charset="0"/>
              </a:rPr>
              <a:t>Goal: improved </a:t>
            </a:r>
            <a:br>
              <a:rPr kumimoji="0" lang="en-US" sz="1600" b="0" i="0" u="none" strike="noStrike" kern="1200" cap="none" spc="0" normalizeH="0" baseline="0" noProof="0">
                <a:ln>
                  <a:noFill/>
                </a:ln>
                <a:solidFill>
                  <a:srgbClr val="242852"/>
                </a:solidFill>
                <a:effectLst/>
                <a:uLnTx/>
                <a:uFillTx/>
                <a:ea typeface="Calibri" panose="020F0502020204030204" pitchFamily="34" charset="0"/>
                <a:cs typeface="Arial" panose="020B0604020202020204" pitchFamily="34" charset="0"/>
              </a:rPr>
            </a:br>
            <a:r>
              <a:rPr kumimoji="0" lang="en-US" sz="1600" b="0" i="0" u="none" strike="noStrike" kern="1200" cap="none" spc="0" normalizeH="0" baseline="0" noProof="0">
                <a:ln>
                  <a:noFill/>
                </a:ln>
                <a:solidFill>
                  <a:srgbClr val="242852"/>
                </a:solidFill>
                <a:effectLst/>
                <a:uLnTx/>
                <a:uFillTx/>
                <a:ea typeface="Calibri" panose="020F0502020204030204" pitchFamily="34" charset="0"/>
                <a:cs typeface="Arial" panose="020B0604020202020204" pitchFamily="34" charset="0"/>
              </a:rPr>
              <a:t>outcomes for individual</a:t>
            </a:r>
          </a:p>
        </p:txBody>
      </p:sp>
      <p:sp>
        <p:nvSpPr>
          <p:cNvPr id="27" name="Freeform 26"/>
          <p:cNvSpPr/>
          <p:nvPr/>
        </p:nvSpPr>
        <p:spPr bwMode="auto">
          <a:xfrm>
            <a:off x="3321503" y="1323831"/>
            <a:ext cx="1655064" cy="1179576"/>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marL="0" marR="0" lvl="0" indent="0" algn="ctr" defTabSz="466713"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42852"/>
              </a:solidFill>
              <a:effectLst/>
              <a:uLnTx/>
              <a:uFillTx/>
              <a:ea typeface="Calibri" panose="020F0502020204030204" pitchFamily="34" charset="0"/>
              <a:cs typeface="Calibri" panose="020F0502020204030204" pitchFamily="34" charset="0"/>
            </a:endParaRPr>
          </a:p>
          <a:p>
            <a:pPr marL="0" marR="0" lvl="0" indent="0" algn="ctr" defTabSz="46671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Parent </a:t>
            </a:r>
          </a:p>
          <a:p>
            <a:pPr marL="0" marR="0" lvl="0" indent="0" algn="ctr" defTabSz="46671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Services </a:t>
            </a:r>
            <a:br>
              <a:rPr kumimoji="0" lang="en-US" sz="1800" b="1" i="0" u="none" strike="noStrike" kern="1200" cap="none" spc="0" normalizeH="0" baseline="0" noProof="0" dirty="0">
                <a:ln>
                  <a:noFill/>
                </a:ln>
                <a:solidFill>
                  <a:srgbClr val="242852"/>
                </a:solidFill>
                <a:effectLst/>
                <a:uLnTx/>
                <a:uFillTx/>
                <a:ea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242852"/>
              </a:solidFill>
              <a:effectLst/>
              <a:uLnTx/>
              <a:uFillTx/>
              <a:ea typeface="Calibri" panose="020F0502020204030204" pitchFamily="34" charset="0"/>
              <a:cs typeface="Calibri" panose="020F0502020204030204" pitchFamily="34" charset="0"/>
            </a:endParaRPr>
          </a:p>
        </p:txBody>
      </p:sp>
      <p:sp>
        <p:nvSpPr>
          <p:cNvPr id="29" name="Freeform 28"/>
          <p:cNvSpPr/>
          <p:nvPr/>
        </p:nvSpPr>
        <p:spPr bwMode="auto">
          <a:xfrm>
            <a:off x="3226523" y="2760912"/>
            <a:ext cx="1915647" cy="2278240"/>
          </a:xfrm>
          <a:custGeom>
            <a:avLst/>
            <a:gdLst>
              <a:gd name="connsiteX0" fmla="*/ 0 w 1365917"/>
              <a:gd name="connsiteY0" fmla="*/ 136592 h 2858892"/>
              <a:gd name="connsiteX1" fmla="*/ 40007 w 1365917"/>
              <a:gd name="connsiteY1" fmla="*/ 40007 h 2858892"/>
              <a:gd name="connsiteX2" fmla="*/ 136592 w 1365917"/>
              <a:gd name="connsiteY2" fmla="*/ 0 h 2858892"/>
              <a:gd name="connsiteX3" fmla="*/ 1229325 w 1365917"/>
              <a:gd name="connsiteY3" fmla="*/ 0 h 2858892"/>
              <a:gd name="connsiteX4" fmla="*/ 1325910 w 1365917"/>
              <a:gd name="connsiteY4" fmla="*/ 40007 h 2858892"/>
              <a:gd name="connsiteX5" fmla="*/ 1365917 w 1365917"/>
              <a:gd name="connsiteY5" fmla="*/ 136592 h 2858892"/>
              <a:gd name="connsiteX6" fmla="*/ 1365917 w 1365917"/>
              <a:gd name="connsiteY6" fmla="*/ 2722300 h 2858892"/>
              <a:gd name="connsiteX7" fmla="*/ 1325910 w 1365917"/>
              <a:gd name="connsiteY7" fmla="*/ 2818885 h 2858892"/>
              <a:gd name="connsiteX8" fmla="*/ 1229325 w 1365917"/>
              <a:gd name="connsiteY8" fmla="*/ 2858892 h 2858892"/>
              <a:gd name="connsiteX9" fmla="*/ 136592 w 1365917"/>
              <a:gd name="connsiteY9" fmla="*/ 2858892 h 2858892"/>
              <a:gd name="connsiteX10" fmla="*/ 40007 w 1365917"/>
              <a:gd name="connsiteY10" fmla="*/ 2818885 h 2858892"/>
              <a:gd name="connsiteX11" fmla="*/ 0 w 1365917"/>
              <a:gd name="connsiteY11" fmla="*/ 2722300 h 2858892"/>
              <a:gd name="connsiteX12" fmla="*/ 0 w 1365917"/>
              <a:gd name="connsiteY12" fmla="*/ 136592 h 285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917" h="2858892">
                <a:moveTo>
                  <a:pt x="0" y="136592"/>
                </a:moveTo>
                <a:cubicBezTo>
                  <a:pt x="0" y="100366"/>
                  <a:pt x="14391" y="65623"/>
                  <a:pt x="40007" y="40007"/>
                </a:cubicBezTo>
                <a:cubicBezTo>
                  <a:pt x="65623" y="14391"/>
                  <a:pt x="100366" y="0"/>
                  <a:pt x="136592" y="0"/>
                </a:cubicBezTo>
                <a:lnTo>
                  <a:pt x="1229325" y="0"/>
                </a:lnTo>
                <a:cubicBezTo>
                  <a:pt x="1265551" y="0"/>
                  <a:pt x="1300294" y="14391"/>
                  <a:pt x="1325910" y="40007"/>
                </a:cubicBezTo>
                <a:cubicBezTo>
                  <a:pt x="1351526" y="65623"/>
                  <a:pt x="1365917" y="100366"/>
                  <a:pt x="1365917" y="136592"/>
                </a:cubicBezTo>
                <a:lnTo>
                  <a:pt x="1365917" y="2722300"/>
                </a:lnTo>
                <a:cubicBezTo>
                  <a:pt x="1365917" y="2758526"/>
                  <a:pt x="1351526" y="2793269"/>
                  <a:pt x="1325910" y="2818885"/>
                </a:cubicBezTo>
                <a:cubicBezTo>
                  <a:pt x="1300294" y="2844501"/>
                  <a:pt x="1265551" y="2858892"/>
                  <a:pt x="1229325" y="2858892"/>
                </a:cubicBezTo>
                <a:lnTo>
                  <a:pt x="136592" y="2858892"/>
                </a:lnTo>
                <a:cubicBezTo>
                  <a:pt x="100366" y="2858892"/>
                  <a:pt x="65623" y="2844501"/>
                  <a:pt x="40007" y="2818885"/>
                </a:cubicBezTo>
                <a:cubicBezTo>
                  <a:pt x="14391" y="2793269"/>
                  <a:pt x="0" y="2758526"/>
                  <a:pt x="0" y="2722300"/>
                </a:cubicBezTo>
                <a:lnTo>
                  <a:pt x="0" y="136592"/>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2865" tIns="45245" rIns="52865" bIns="45245" spcCol="1270" anchor="ctr"/>
          <a:lstStyle/>
          <a:p>
            <a:pPr marL="0" marR="0" lvl="0" indent="0" algn="ctr" defTabSz="53338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Services for the parent only </a:t>
            </a:r>
          </a:p>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On-site childcare provided to reduce barriers to engagement </a:t>
            </a:r>
          </a:p>
        </p:txBody>
      </p:sp>
      <p:sp>
        <p:nvSpPr>
          <p:cNvPr id="31" name="Freeform 30"/>
          <p:cNvSpPr/>
          <p:nvPr/>
        </p:nvSpPr>
        <p:spPr bwMode="auto">
          <a:xfrm>
            <a:off x="3226523" y="5162770"/>
            <a:ext cx="1802564" cy="1387330"/>
          </a:xfrm>
          <a:custGeom>
            <a:avLst/>
            <a:gdLst>
              <a:gd name="connsiteX0" fmla="*/ 0 w 1144607"/>
              <a:gd name="connsiteY0" fmla="*/ 111103 h 1111027"/>
              <a:gd name="connsiteX1" fmla="*/ 32541 w 1144607"/>
              <a:gd name="connsiteY1" fmla="*/ 32541 h 1111027"/>
              <a:gd name="connsiteX2" fmla="*/ 111103 w 1144607"/>
              <a:gd name="connsiteY2" fmla="*/ 0 h 1111027"/>
              <a:gd name="connsiteX3" fmla="*/ 1033504 w 1144607"/>
              <a:gd name="connsiteY3" fmla="*/ 0 h 1111027"/>
              <a:gd name="connsiteX4" fmla="*/ 1112066 w 1144607"/>
              <a:gd name="connsiteY4" fmla="*/ 32541 h 1111027"/>
              <a:gd name="connsiteX5" fmla="*/ 1144607 w 1144607"/>
              <a:gd name="connsiteY5" fmla="*/ 111103 h 1111027"/>
              <a:gd name="connsiteX6" fmla="*/ 1144607 w 1144607"/>
              <a:gd name="connsiteY6" fmla="*/ 999924 h 1111027"/>
              <a:gd name="connsiteX7" fmla="*/ 1112066 w 1144607"/>
              <a:gd name="connsiteY7" fmla="*/ 1078486 h 1111027"/>
              <a:gd name="connsiteX8" fmla="*/ 1033504 w 1144607"/>
              <a:gd name="connsiteY8" fmla="*/ 1111027 h 1111027"/>
              <a:gd name="connsiteX9" fmla="*/ 111103 w 1144607"/>
              <a:gd name="connsiteY9" fmla="*/ 1111027 h 1111027"/>
              <a:gd name="connsiteX10" fmla="*/ 32541 w 1144607"/>
              <a:gd name="connsiteY10" fmla="*/ 1078486 h 1111027"/>
              <a:gd name="connsiteX11" fmla="*/ 0 w 1144607"/>
              <a:gd name="connsiteY11" fmla="*/ 999924 h 1111027"/>
              <a:gd name="connsiteX12" fmla="*/ 0 w 1144607"/>
              <a:gd name="connsiteY12" fmla="*/ 111103 h 111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1111027">
                <a:moveTo>
                  <a:pt x="0" y="111103"/>
                </a:moveTo>
                <a:cubicBezTo>
                  <a:pt x="0" y="81637"/>
                  <a:pt x="11706" y="53377"/>
                  <a:pt x="32541" y="32541"/>
                </a:cubicBezTo>
                <a:cubicBezTo>
                  <a:pt x="53377" y="11705"/>
                  <a:pt x="81636" y="0"/>
                  <a:pt x="111103" y="0"/>
                </a:cubicBezTo>
                <a:lnTo>
                  <a:pt x="1033504" y="0"/>
                </a:lnTo>
                <a:cubicBezTo>
                  <a:pt x="1062970" y="0"/>
                  <a:pt x="1091230" y="11706"/>
                  <a:pt x="1112066" y="32541"/>
                </a:cubicBezTo>
                <a:cubicBezTo>
                  <a:pt x="1132902" y="53377"/>
                  <a:pt x="1144607" y="81636"/>
                  <a:pt x="1144607" y="111103"/>
                </a:cubicBezTo>
                <a:lnTo>
                  <a:pt x="1144607" y="999924"/>
                </a:lnTo>
                <a:cubicBezTo>
                  <a:pt x="1144607" y="1029390"/>
                  <a:pt x="1132902" y="1057650"/>
                  <a:pt x="1112066" y="1078486"/>
                </a:cubicBezTo>
                <a:cubicBezTo>
                  <a:pt x="1091230" y="1099322"/>
                  <a:pt x="1062971" y="1111027"/>
                  <a:pt x="1033504" y="1111027"/>
                </a:cubicBezTo>
                <a:lnTo>
                  <a:pt x="111103" y="1111027"/>
                </a:lnTo>
                <a:cubicBezTo>
                  <a:pt x="81637" y="1111027"/>
                  <a:pt x="53377" y="1099321"/>
                  <a:pt x="32541" y="1078486"/>
                </a:cubicBezTo>
                <a:cubicBezTo>
                  <a:pt x="11705" y="1057650"/>
                  <a:pt x="0" y="1029391"/>
                  <a:pt x="0" y="999924"/>
                </a:cubicBezTo>
                <a:lnTo>
                  <a:pt x="0" y="111103"/>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7266" tIns="39646" rIns="47266" bIns="39646" spcCol="1270" anchor="ctr"/>
          <a:lstStyle/>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852"/>
                </a:solidFill>
                <a:effectLst/>
                <a:uLnTx/>
                <a:uFillTx/>
                <a:ea typeface="Calibri" panose="020F0502020204030204" pitchFamily="34" charset="0"/>
                <a:cs typeface="Arial" panose="020B0604020202020204" pitchFamily="34" charset="0"/>
              </a:rPr>
              <a:t>Goal: improved outcomes for parent(s)</a:t>
            </a:r>
          </a:p>
        </p:txBody>
      </p:sp>
      <p:sp>
        <p:nvSpPr>
          <p:cNvPr id="32" name="Freeform 31"/>
          <p:cNvSpPr/>
          <p:nvPr/>
        </p:nvSpPr>
        <p:spPr bwMode="auto">
          <a:xfrm>
            <a:off x="5288310" y="1323831"/>
            <a:ext cx="1655064" cy="1179576"/>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marL="0" marR="0" lvl="0" indent="0" algn="ctr" defTabSz="46671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Parent &amp; </a:t>
            </a:r>
            <a:b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b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Children’s Services</a:t>
            </a:r>
          </a:p>
        </p:txBody>
      </p:sp>
      <p:sp>
        <p:nvSpPr>
          <p:cNvPr id="34" name="Freeform 33"/>
          <p:cNvSpPr/>
          <p:nvPr/>
        </p:nvSpPr>
        <p:spPr bwMode="auto">
          <a:xfrm>
            <a:off x="5301019" y="2769319"/>
            <a:ext cx="1791944" cy="2284476"/>
          </a:xfrm>
          <a:custGeom>
            <a:avLst/>
            <a:gdLst>
              <a:gd name="connsiteX0" fmla="*/ 0 w 1144607"/>
              <a:gd name="connsiteY0" fmla="*/ 114461 h 2923928"/>
              <a:gd name="connsiteX1" fmla="*/ 33525 w 1144607"/>
              <a:gd name="connsiteY1" fmla="*/ 33525 h 2923928"/>
              <a:gd name="connsiteX2" fmla="*/ 114461 w 1144607"/>
              <a:gd name="connsiteY2" fmla="*/ 0 h 2923928"/>
              <a:gd name="connsiteX3" fmla="*/ 1030146 w 1144607"/>
              <a:gd name="connsiteY3" fmla="*/ 0 h 2923928"/>
              <a:gd name="connsiteX4" fmla="*/ 1111082 w 1144607"/>
              <a:gd name="connsiteY4" fmla="*/ 33525 h 2923928"/>
              <a:gd name="connsiteX5" fmla="*/ 1144607 w 1144607"/>
              <a:gd name="connsiteY5" fmla="*/ 114461 h 2923928"/>
              <a:gd name="connsiteX6" fmla="*/ 1144607 w 1144607"/>
              <a:gd name="connsiteY6" fmla="*/ 2809467 h 2923928"/>
              <a:gd name="connsiteX7" fmla="*/ 1111082 w 1144607"/>
              <a:gd name="connsiteY7" fmla="*/ 2890403 h 2923928"/>
              <a:gd name="connsiteX8" fmla="*/ 1030146 w 1144607"/>
              <a:gd name="connsiteY8" fmla="*/ 2923928 h 2923928"/>
              <a:gd name="connsiteX9" fmla="*/ 114461 w 1144607"/>
              <a:gd name="connsiteY9" fmla="*/ 2923928 h 2923928"/>
              <a:gd name="connsiteX10" fmla="*/ 33525 w 1144607"/>
              <a:gd name="connsiteY10" fmla="*/ 2890403 h 2923928"/>
              <a:gd name="connsiteX11" fmla="*/ 0 w 1144607"/>
              <a:gd name="connsiteY11" fmla="*/ 2809467 h 2923928"/>
              <a:gd name="connsiteX12" fmla="*/ 0 w 1144607"/>
              <a:gd name="connsiteY12" fmla="*/ 114461 h 292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2923928">
                <a:moveTo>
                  <a:pt x="0" y="114461"/>
                </a:moveTo>
                <a:cubicBezTo>
                  <a:pt x="0" y="84104"/>
                  <a:pt x="12059" y="54990"/>
                  <a:pt x="33525" y="33525"/>
                </a:cubicBezTo>
                <a:cubicBezTo>
                  <a:pt x="54991" y="12059"/>
                  <a:pt x="84104" y="0"/>
                  <a:pt x="114461" y="0"/>
                </a:cubicBezTo>
                <a:lnTo>
                  <a:pt x="1030146" y="0"/>
                </a:lnTo>
                <a:cubicBezTo>
                  <a:pt x="1060503" y="0"/>
                  <a:pt x="1089617" y="12059"/>
                  <a:pt x="1111082" y="33525"/>
                </a:cubicBezTo>
                <a:cubicBezTo>
                  <a:pt x="1132548" y="54991"/>
                  <a:pt x="1144607" y="84104"/>
                  <a:pt x="1144607" y="114461"/>
                </a:cubicBezTo>
                <a:lnTo>
                  <a:pt x="1144607" y="2809467"/>
                </a:lnTo>
                <a:cubicBezTo>
                  <a:pt x="1144607" y="2839824"/>
                  <a:pt x="1132548" y="2868938"/>
                  <a:pt x="1111082" y="2890403"/>
                </a:cubicBezTo>
                <a:cubicBezTo>
                  <a:pt x="1089616" y="2911869"/>
                  <a:pt x="1060503" y="2923928"/>
                  <a:pt x="1030146" y="2923928"/>
                </a:cubicBezTo>
                <a:lnTo>
                  <a:pt x="114461" y="2923928"/>
                </a:lnTo>
                <a:cubicBezTo>
                  <a:pt x="84104" y="2923928"/>
                  <a:pt x="54990" y="2911869"/>
                  <a:pt x="33525" y="2890403"/>
                </a:cubicBezTo>
                <a:cubicBezTo>
                  <a:pt x="12059" y="2868937"/>
                  <a:pt x="0" y="2839824"/>
                  <a:pt x="0" y="2809467"/>
                </a:cubicBezTo>
                <a:lnTo>
                  <a:pt x="0" y="114461"/>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8003" tIns="40383" rIns="48003" bIns="40383" spcCol="1270" anchor="ctr"/>
          <a:lstStyle/>
          <a:p>
            <a:pPr marL="0" marR="0" lvl="0" indent="0" algn="ctr" defTabSz="533387"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Services for parent and child co-located</a:t>
            </a:r>
          </a:p>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Separate services that target parental recovery and child well-being </a:t>
            </a:r>
            <a:endParaRPr kumimoji="0" lang="en-US" sz="1600" b="1"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endParaRPr>
          </a:p>
        </p:txBody>
      </p:sp>
      <p:sp>
        <p:nvSpPr>
          <p:cNvPr id="36" name="Freeform 35"/>
          <p:cNvSpPr/>
          <p:nvPr/>
        </p:nvSpPr>
        <p:spPr bwMode="auto">
          <a:xfrm>
            <a:off x="5252904" y="5156534"/>
            <a:ext cx="1827976" cy="1408209"/>
          </a:xfrm>
          <a:custGeom>
            <a:avLst/>
            <a:gdLst>
              <a:gd name="connsiteX0" fmla="*/ 0 w 1197785"/>
              <a:gd name="connsiteY0" fmla="*/ 119779 h 1640093"/>
              <a:gd name="connsiteX1" fmla="*/ 35083 w 1197785"/>
              <a:gd name="connsiteY1" fmla="*/ 35082 h 1640093"/>
              <a:gd name="connsiteX2" fmla="*/ 119780 w 1197785"/>
              <a:gd name="connsiteY2" fmla="*/ 0 h 1640093"/>
              <a:gd name="connsiteX3" fmla="*/ 1078006 w 1197785"/>
              <a:gd name="connsiteY3" fmla="*/ 0 h 1640093"/>
              <a:gd name="connsiteX4" fmla="*/ 1162703 w 1197785"/>
              <a:gd name="connsiteY4" fmla="*/ 35083 h 1640093"/>
              <a:gd name="connsiteX5" fmla="*/ 1197785 w 1197785"/>
              <a:gd name="connsiteY5" fmla="*/ 119780 h 1640093"/>
              <a:gd name="connsiteX6" fmla="*/ 1197785 w 1197785"/>
              <a:gd name="connsiteY6" fmla="*/ 1520314 h 1640093"/>
              <a:gd name="connsiteX7" fmla="*/ 1162703 w 1197785"/>
              <a:gd name="connsiteY7" fmla="*/ 1605011 h 1640093"/>
              <a:gd name="connsiteX8" fmla="*/ 1078006 w 1197785"/>
              <a:gd name="connsiteY8" fmla="*/ 1640093 h 1640093"/>
              <a:gd name="connsiteX9" fmla="*/ 119779 w 1197785"/>
              <a:gd name="connsiteY9" fmla="*/ 1640093 h 1640093"/>
              <a:gd name="connsiteX10" fmla="*/ 35082 w 1197785"/>
              <a:gd name="connsiteY10" fmla="*/ 1605010 h 1640093"/>
              <a:gd name="connsiteX11" fmla="*/ 0 w 1197785"/>
              <a:gd name="connsiteY11" fmla="*/ 1520313 h 1640093"/>
              <a:gd name="connsiteX12" fmla="*/ 0 w 1197785"/>
              <a:gd name="connsiteY12" fmla="*/ 119779 h 164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7785" h="1640093">
                <a:moveTo>
                  <a:pt x="0" y="119779"/>
                </a:moveTo>
                <a:cubicBezTo>
                  <a:pt x="0" y="88012"/>
                  <a:pt x="12620" y="57545"/>
                  <a:pt x="35083" y="35082"/>
                </a:cubicBezTo>
                <a:cubicBezTo>
                  <a:pt x="57546" y="12619"/>
                  <a:pt x="88012" y="0"/>
                  <a:pt x="119780" y="0"/>
                </a:cubicBezTo>
                <a:lnTo>
                  <a:pt x="1078006" y="0"/>
                </a:lnTo>
                <a:cubicBezTo>
                  <a:pt x="1109773" y="0"/>
                  <a:pt x="1140240" y="12620"/>
                  <a:pt x="1162703" y="35083"/>
                </a:cubicBezTo>
                <a:cubicBezTo>
                  <a:pt x="1185166" y="57546"/>
                  <a:pt x="1197785" y="88012"/>
                  <a:pt x="1197785" y="119780"/>
                </a:cubicBezTo>
                <a:lnTo>
                  <a:pt x="1197785" y="1520314"/>
                </a:lnTo>
                <a:cubicBezTo>
                  <a:pt x="1197785" y="1552081"/>
                  <a:pt x="1185165" y="1582548"/>
                  <a:pt x="1162703" y="1605011"/>
                </a:cubicBezTo>
                <a:cubicBezTo>
                  <a:pt x="1140240" y="1627474"/>
                  <a:pt x="1109774" y="1640093"/>
                  <a:pt x="1078006" y="1640093"/>
                </a:cubicBezTo>
                <a:lnTo>
                  <a:pt x="119779" y="1640093"/>
                </a:lnTo>
                <a:cubicBezTo>
                  <a:pt x="88012" y="1640093"/>
                  <a:pt x="57545" y="1627473"/>
                  <a:pt x="35082" y="1605010"/>
                </a:cubicBezTo>
                <a:cubicBezTo>
                  <a:pt x="12619" y="1582547"/>
                  <a:pt x="0" y="1552081"/>
                  <a:pt x="0" y="1520313"/>
                </a:cubicBezTo>
                <a:lnTo>
                  <a:pt x="0" y="119779"/>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9172" tIns="41552" rIns="49172" bIns="41552" spcCol="1270" anchor="ctr"/>
          <a:lstStyle/>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852"/>
                </a:solidFill>
                <a:effectLst/>
                <a:uLnTx/>
                <a:uFillTx/>
                <a:ea typeface="Calibri" panose="020F0502020204030204" pitchFamily="34" charset="0"/>
                <a:cs typeface="Arial" panose="020B0604020202020204" pitchFamily="34" charset="0"/>
              </a:rPr>
              <a:t>Goals: improved outcomes for parent and child</a:t>
            </a:r>
          </a:p>
        </p:txBody>
      </p:sp>
      <p:sp>
        <p:nvSpPr>
          <p:cNvPr id="37" name="Freeform 36"/>
          <p:cNvSpPr/>
          <p:nvPr/>
        </p:nvSpPr>
        <p:spPr bwMode="auto">
          <a:xfrm>
            <a:off x="7241812" y="1323834"/>
            <a:ext cx="1655064" cy="1179576"/>
          </a:xfrm>
          <a:custGeom>
            <a:avLst/>
            <a:gdLst>
              <a:gd name="connsiteX0" fmla="*/ 0 w 1300688"/>
              <a:gd name="connsiteY0" fmla="*/ 71538 h 715379"/>
              <a:gd name="connsiteX1" fmla="*/ 20953 w 1300688"/>
              <a:gd name="connsiteY1" fmla="*/ 20953 h 715379"/>
              <a:gd name="connsiteX2" fmla="*/ 71538 w 1300688"/>
              <a:gd name="connsiteY2" fmla="*/ 0 h 715379"/>
              <a:gd name="connsiteX3" fmla="*/ 1229150 w 1300688"/>
              <a:gd name="connsiteY3" fmla="*/ 0 h 715379"/>
              <a:gd name="connsiteX4" fmla="*/ 1279735 w 1300688"/>
              <a:gd name="connsiteY4" fmla="*/ 20953 h 715379"/>
              <a:gd name="connsiteX5" fmla="*/ 1300688 w 1300688"/>
              <a:gd name="connsiteY5" fmla="*/ 71538 h 715379"/>
              <a:gd name="connsiteX6" fmla="*/ 1300688 w 1300688"/>
              <a:gd name="connsiteY6" fmla="*/ 643841 h 715379"/>
              <a:gd name="connsiteX7" fmla="*/ 1279735 w 1300688"/>
              <a:gd name="connsiteY7" fmla="*/ 694426 h 715379"/>
              <a:gd name="connsiteX8" fmla="*/ 1229150 w 1300688"/>
              <a:gd name="connsiteY8" fmla="*/ 715379 h 715379"/>
              <a:gd name="connsiteX9" fmla="*/ 71538 w 1300688"/>
              <a:gd name="connsiteY9" fmla="*/ 715379 h 715379"/>
              <a:gd name="connsiteX10" fmla="*/ 20953 w 1300688"/>
              <a:gd name="connsiteY10" fmla="*/ 694426 h 715379"/>
              <a:gd name="connsiteX11" fmla="*/ 0 w 1300688"/>
              <a:gd name="connsiteY11" fmla="*/ 643841 h 715379"/>
              <a:gd name="connsiteX12" fmla="*/ 0 w 1300688"/>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688" h="715379">
                <a:moveTo>
                  <a:pt x="0" y="71538"/>
                </a:moveTo>
                <a:cubicBezTo>
                  <a:pt x="0" y="52565"/>
                  <a:pt x="7537" y="34369"/>
                  <a:pt x="20953" y="20953"/>
                </a:cubicBezTo>
                <a:cubicBezTo>
                  <a:pt x="34369" y="7537"/>
                  <a:pt x="52565" y="0"/>
                  <a:pt x="71538" y="0"/>
                </a:cubicBezTo>
                <a:lnTo>
                  <a:pt x="1229150" y="0"/>
                </a:lnTo>
                <a:cubicBezTo>
                  <a:pt x="1248123" y="0"/>
                  <a:pt x="1266319" y="7537"/>
                  <a:pt x="1279735" y="20953"/>
                </a:cubicBezTo>
                <a:cubicBezTo>
                  <a:pt x="1293151" y="34369"/>
                  <a:pt x="1300688" y="52565"/>
                  <a:pt x="1300688" y="71538"/>
                </a:cubicBezTo>
                <a:lnTo>
                  <a:pt x="1300688" y="643841"/>
                </a:lnTo>
                <a:cubicBezTo>
                  <a:pt x="1300688" y="662814"/>
                  <a:pt x="1293151" y="681010"/>
                  <a:pt x="1279735" y="694426"/>
                </a:cubicBezTo>
                <a:cubicBezTo>
                  <a:pt x="1266319" y="707842"/>
                  <a:pt x="1248123" y="715379"/>
                  <a:pt x="1229150"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marL="0" marR="0" lvl="0" indent="0" algn="ctr" defTabSz="46671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Individual &amp; Family Services</a:t>
            </a:r>
          </a:p>
        </p:txBody>
      </p:sp>
      <p:sp>
        <p:nvSpPr>
          <p:cNvPr id="38" name="Freeform 37"/>
          <p:cNvSpPr/>
          <p:nvPr/>
        </p:nvSpPr>
        <p:spPr bwMode="auto">
          <a:xfrm>
            <a:off x="7205503" y="2760911"/>
            <a:ext cx="1792224" cy="2276149"/>
          </a:xfrm>
          <a:custGeom>
            <a:avLst/>
            <a:gdLst>
              <a:gd name="connsiteX0" fmla="*/ 0 w 1144607"/>
              <a:gd name="connsiteY0" fmla="*/ 114461 h 2852933"/>
              <a:gd name="connsiteX1" fmla="*/ 33525 w 1144607"/>
              <a:gd name="connsiteY1" fmla="*/ 33525 h 2852933"/>
              <a:gd name="connsiteX2" fmla="*/ 114461 w 1144607"/>
              <a:gd name="connsiteY2" fmla="*/ 0 h 2852933"/>
              <a:gd name="connsiteX3" fmla="*/ 1030146 w 1144607"/>
              <a:gd name="connsiteY3" fmla="*/ 0 h 2852933"/>
              <a:gd name="connsiteX4" fmla="*/ 1111082 w 1144607"/>
              <a:gd name="connsiteY4" fmla="*/ 33525 h 2852933"/>
              <a:gd name="connsiteX5" fmla="*/ 1144607 w 1144607"/>
              <a:gd name="connsiteY5" fmla="*/ 114461 h 2852933"/>
              <a:gd name="connsiteX6" fmla="*/ 1144607 w 1144607"/>
              <a:gd name="connsiteY6" fmla="*/ 2738472 h 2852933"/>
              <a:gd name="connsiteX7" fmla="*/ 1111082 w 1144607"/>
              <a:gd name="connsiteY7" fmla="*/ 2819408 h 2852933"/>
              <a:gd name="connsiteX8" fmla="*/ 1030146 w 1144607"/>
              <a:gd name="connsiteY8" fmla="*/ 2852933 h 2852933"/>
              <a:gd name="connsiteX9" fmla="*/ 114461 w 1144607"/>
              <a:gd name="connsiteY9" fmla="*/ 2852933 h 2852933"/>
              <a:gd name="connsiteX10" fmla="*/ 33525 w 1144607"/>
              <a:gd name="connsiteY10" fmla="*/ 2819408 h 2852933"/>
              <a:gd name="connsiteX11" fmla="*/ 0 w 1144607"/>
              <a:gd name="connsiteY11" fmla="*/ 2738472 h 2852933"/>
              <a:gd name="connsiteX12" fmla="*/ 0 w 1144607"/>
              <a:gd name="connsiteY12" fmla="*/ 114461 h 28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4607" h="2852933">
                <a:moveTo>
                  <a:pt x="0" y="114461"/>
                </a:moveTo>
                <a:cubicBezTo>
                  <a:pt x="0" y="84104"/>
                  <a:pt x="12059" y="54990"/>
                  <a:pt x="33525" y="33525"/>
                </a:cubicBezTo>
                <a:cubicBezTo>
                  <a:pt x="54991" y="12059"/>
                  <a:pt x="84104" y="0"/>
                  <a:pt x="114461" y="0"/>
                </a:cubicBezTo>
                <a:lnTo>
                  <a:pt x="1030146" y="0"/>
                </a:lnTo>
                <a:cubicBezTo>
                  <a:pt x="1060503" y="0"/>
                  <a:pt x="1089617" y="12059"/>
                  <a:pt x="1111082" y="33525"/>
                </a:cubicBezTo>
                <a:cubicBezTo>
                  <a:pt x="1132548" y="54991"/>
                  <a:pt x="1144607" y="84104"/>
                  <a:pt x="1144607" y="114461"/>
                </a:cubicBezTo>
                <a:lnTo>
                  <a:pt x="1144607" y="2738472"/>
                </a:lnTo>
                <a:cubicBezTo>
                  <a:pt x="1144607" y="2768829"/>
                  <a:pt x="1132548" y="2797943"/>
                  <a:pt x="1111082" y="2819408"/>
                </a:cubicBezTo>
                <a:cubicBezTo>
                  <a:pt x="1089616" y="2840874"/>
                  <a:pt x="1060503" y="2852933"/>
                  <a:pt x="1030146" y="2852933"/>
                </a:cubicBezTo>
                <a:lnTo>
                  <a:pt x="114461" y="2852933"/>
                </a:lnTo>
                <a:cubicBezTo>
                  <a:pt x="84104" y="2852933"/>
                  <a:pt x="54990" y="2840874"/>
                  <a:pt x="33525" y="2819408"/>
                </a:cubicBezTo>
                <a:cubicBezTo>
                  <a:pt x="12059" y="2797942"/>
                  <a:pt x="0" y="2768829"/>
                  <a:pt x="0" y="2738472"/>
                </a:cubicBezTo>
                <a:lnTo>
                  <a:pt x="0" y="114461"/>
                </a:lnTo>
                <a:close/>
              </a:path>
            </a:pathLst>
          </a:custGeom>
          <a:solidFill>
            <a:srgbClr val="336B90">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48003" tIns="40383" rIns="48003" bIns="40383" spcCol="1270" anchor="ctr"/>
          <a:lstStyle/>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ea typeface="Calibri" panose="020F0502020204030204" pitchFamily="34" charset="0"/>
                <a:cs typeface="Arial" panose="020B0604020202020204" pitchFamily="34" charset="0"/>
              </a:rPr>
              <a:t>Services for the identified client (parent or child) </a:t>
            </a:r>
          </a:p>
          <a:p>
            <a:pPr marL="0" marR="0" lvl="0" indent="0" algn="ctr" defTabSz="5333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Calibri" panose="020F0502020204030204" pitchFamily="34" charset="0"/>
              <a:cs typeface="Arial" panose="020B0604020202020204" pitchFamily="34" charset="0"/>
            </a:endParaRPr>
          </a:p>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ea typeface="Calibri" panose="020F0502020204030204" pitchFamily="34" charset="0"/>
                <a:cs typeface="Arial" panose="020B0604020202020204" pitchFamily="34" charset="0"/>
              </a:rPr>
              <a:t>Services include collateral and family sessions </a:t>
            </a:r>
            <a:endParaRPr kumimoji="0" lang="en-US" sz="1600" b="1" i="0" u="none" strike="noStrike" kern="1200" cap="none" spc="0" normalizeH="0" baseline="0" noProof="0">
              <a:ln>
                <a:noFill/>
              </a:ln>
              <a:solidFill>
                <a:prstClr val="white"/>
              </a:solidFill>
              <a:effectLst/>
              <a:uLnTx/>
              <a:uFillTx/>
              <a:ea typeface="Calibri" panose="020F0502020204030204" pitchFamily="34" charset="0"/>
              <a:cs typeface="Arial" panose="020B0604020202020204" pitchFamily="34" charset="0"/>
            </a:endParaRPr>
          </a:p>
        </p:txBody>
      </p:sp>
      <p:sp>
        <p:nvSpPr>
          <p:cNvPr id="39" name="Freeform 38"/>
          <p:cNvSpPr/>
          <p:nvPr/>
        </p:nvSpPr>
        <p:spPr bwMode="auto">
          <a:xfrm>
            <a:off x="7203697" y="5162769"/>
            <a:ext cx="1735870" cy="1393048"/>
          </a:xfrm>
          <a:custGeom>
            <a:avLst/>
            <a:gdLst>
              <a:gd name="connsiteX0" fmla="*/ 0 w 1323223"/>
              <a:gd name="connsiteY0" fmla="*/ 132322 h 1619898"/>
              <a:gd name="connsiteX1" fmla="*/ 38756 w 1323223"/>
              <a:gd name="connsiteY1" fmla="*/ 38756 h 1619898"/>
              <a:gd name="connsiteX2" fmla="*/ 132322 w 1323223"/>
              <a:gd name="connsiteY2" fmla="*/ 0 h 1619898"/>
              <a:gd name="connsiteX3" fmla="*/ 1190901 w 1323223"/>
              <a:gd name="connsiteY3" fmla="*/ 0 h 1619898"/>
              <a:gd name="connsiteX4" fmla="*/ 1284467 w 1323223"/>
              <a:gd name="connsiteY4" fmla="*/ 38756 h 1619898"/>
              <a:gd name="connsiteX5" fmla="*/ 1323223 w 1323223"/>
              <a:gd name="connsiteY5" fmla="*/ 132322 h 1619898"/>
              <a:gd name="connsiteX6" fmla="*/ 1323223 w 1323223"/>
              <a:gd name="connsiteY6" fmla="*/ 1487576 h 1619898"/>
              <a:gd name="connsiteX7" fmla="*/ 1284467 w 1323223"/>
              <a:gd name="connsiteY7" fmla="*/ 1581142 h 1619898"/>
              <a:gd name="connsiteX8" fmla="*/ 1190901 w 1323223"/>
              <a:gd name="connsiteY8" fmla="*/ 1619898 h 1619898"/>
              <a:gd name="connsiteX9" fmla="*/ 132322 w 1323223"/>
              <a:gd name="connsiteY9" fmla="*/ 1619898 h 1619898"/>
              <a:gd name="connsiteX10" fmla="*/ 38756 w 1323223"/>
              <a:gd name="connsiteY10" fmla="*/ 1581142 h 1619898"/>
              <a:gd name="connsiteX11" fmla="*/ 0 w 1323223"/>
              <a:gd name="connsiteY11" fmla="*/ 1487576 h 1619898"/>
              <a:gd name="connsiteX12" fmla="*/ 0 w 1323223"/>
              <a:gd name="connsiteY12" fmla="*/ 132322 h 161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223" h="1619898">
                <a:moveTo>
                  <a:pt x="0" y="132322"/>
                </a:moveTo>
                <a:cubicBezTo>
                  <a:pt x="0" y="97228"/>
                  <a:pt x="13941" y="63571"/>
                  <a:pt x="38756" y="38756"/>
                </a:cubicBezTo>
                <a:cubicBezTo>
                  <a:pt x="63571" y="13941"/>
                  <a:pt x="97228" y="0"/>
                  <a:pt x="132322" y="0"/>
                </a:cubicBezTo>
                <a:lnTo>
                  <a:pt x="1190901" y="0"/>
                </a:lnTo>
                <a:cubicBezTo>
                  <a:pt x="1225995" y="0"/>
                  <a:pt x="1259652" y="13941"/>
                  <a:pt x="1284467" y="38756"/>
                </a:cubicBezTo>
                <a:cubicBezTo>
                  <a:pt x="1309282" y="63571"/>
                  <a:pt x="1323223" y="97228"/>
                  <a:pt x="1323223" y="132322"/>
                </a:cubicBezTo>
                <a:lnTo>
                  <a:pt x="1323223" y="1487576"/>
                </a:lnTo>
                <a:cubicBezTo>
                  <a:pt x="1323223" y="1522670"/>
                  <a:pt x="1309282" y="1556327"/>
                  <a:pt x="1284467" y="1581142"/>
                </a:cubicBezTo>
                <a:cubicBezTo>
                  <a:pt x="1259652" y="1605957"/>
                  <a:pt x="1225995" y="1619898"/>
                  <a:pt x="1190901" y="1619898"/>
                </a:cubicBezTo>
                <a:lnTo>
                  <a:pt x="132322" y="1619898"/>
                </a:lnTo>
                <a:cubicBezTo>
                  <a:pt x="97228" y="1619898"/>
                  <a:pt x="63571" y="1605957"/>
                  <a:pt x="38756" y="1581142"/>
                </a:cubicBezTo>
                <a:cubicBezTo>
                  <a:pt x="13941" y="1556327"/>
                  <a:pt x="0" y="1522670"/>
                  <a:pt x="0" y="1487576"/>
                </a:cubicBezTo>
                <a:lnTo>
                  <a:pt x="0" y="132322"/>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1927" tIns="44307" rIns="51927" bIns="44307" spcCol="1270" anchor="ctr"/>
          <a:lstStyle/>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852"/>
                </a:solidFill>
                <a:effectLst/>
                <a:uLnTx/>
                <a:uFillTx/>
                <a:ea typeface="Calibri" panose="020F0502020204030204" pitchFamily="34" charset="0"/>
                <a:cs typeface="Arial" panose="020B0604020202020204" pitchFamily="34" charset="0"/>
              </a:rPr>
              <a:t>Goals: improved outcomes for individual with family support</a:t>
            </a:r>
          </a:p>
        </p:txBody>
      </p:sp>
      <p:sp>
        <p:nvSpPr>
          <p:cNvPr id="40" name="Freeform 39"/>
          <p:cNvSpPr/>
          <p:nvPr/>
        </p:nvSpPr>
        <p:spPr bwMode="auto">
          <a:xfrm>
            <a:off x="9168935" y="1323834"/>
            <a:ext cx="1655064" cy="1179576"/>
          </a:xfrm>
          <a:custGeom>
            <a:avLst/>
            <a:gdLst>
              <a:gd name="connsiteX0" fmla="*/ 0 w 1430759"/>
              <a:gd name="connsiteY0" fmla="*/ 71538 h 715379"/>
              <a:gd name="connsiteX1" fmla="*/ 20953 w 1430759"/>
              <a:gd name="connsiteY1" fmla="*/ 20953 h 715379"/>
              <a:gd name="connsiteX2" fmla="*/ 71538 w 1430759"/>
              <a:gd name="connsiteY2" fmla="*/ 0 h 715379"/>
              <a:gd name="connsiteX3" fmla="*/ 1359221 w 1430759"/>
              <a:gd name="connsiteY3" fmla="*/ 0 h 715379"/>
              <a:gd name="connsiteX4" fmla="*/ 1409806 w 1430759"/>
              <a:gd name="connsiteY4" fmla="*/ 20953 h 715379"/>
              <a:gd name="connsiteX5" fmla="*/ 1430759 w 1430759"/>
              <a:gd name="connsiteY5" fmla="*/ 71538 h 715379"/>
              <a:gd name="connsiteX6" fmla="*/ 1430759 w 1430759"/>
              <a:gd name="connsiteY6" fmla="*/ 643841 h 715379"/>
              <a:gd name="connsiteX7" fmla="*/ 1409806 w 1430759"/>
              <a:gd name="connsiteY7" fmla="*/ 694426 h 715379"/>
              <a:gd name="connsiteX8" fmla="*/ 1359221 w 1430759"/>
              <a:gd name="connsiteY8" fmla="*/ 715379 h 715379"/>
              <a:gd name="connsiteX9" fmla="*/ 71538 w 1430759"/>
              <a:gd name="connsiteY9" fmla="*/ 715379 h 715379"/>
              <a:gd name="connsiteX10" fmla="*/ 20953 w 1430759"/>
              <a:gd name="connsiteY10" fmla="*/ 694426 h 715379"/>
              <a:gd name="connsiteX11" fmla="*/ 0 w 1430759"/>
              <a:gd name="connsiteY11" fmla="*/ 643841 h 715379"/>
              <a:gd name="connsiteX12" fmla="*/ 0 w 1430759"/>
              <a:gd name="connsiteY12" fmla="*/ 71538 h 7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759" h="715379">
                <a:moveTo>
                  <a:pt x="0" y="71538"/>
                </a:moveTo>
                <a:cubicBezTo>
                  <a:pt x="0" y="52565"/>
                  <a:pt x="7537" y="34369"/>
                  <a:pt x="20953" y="20953"/>
                </a:cubicBezTo>
                <a:cubicBezTo>
                  <a:pt x="34369" y="7537"/>
                  <a:pt x="52565" y="0"/>
                  <a:pt x="71538" y="0"/>
                </a:cubicBezTo>
                <a:lnTo>
                  <a:pt x="1359221" y="0"/>
                </a:lnTo>
                <a:cubicBezTo>
                  <a:pt x="1378194" y="0"/>
                  <a:pt x="1396390" y="7537"/>
                  <a:pt x="1409806" y="20953"/>
                </a:cubicBezTo>
                <a:cubicBezTo>
                  <a:pt x="1423222" y="34369"/>
                  <a:pt x="1430759" y="52565"/>
                  <a:pt x="1430759" y="71538"/>
                </a:cubicBezTo>
                <a:lnTo>
                  <a:pt x="1430759" y="643841"/>
                </a:lnTo>
                <a:cubicBezTo>
                  <a:pt x="1430759" y="662814"/>
                  <a:pt x="1423222" y="681010"/>
                  <a:pt x="1409806" y="694426"/>
                </a:cubicBezTo>
                <a:cubicBezTo>
                  <a:pt x="1396390" y="707842"/>
                  <a:pt x="1378194" y="715379"/>
                  <a:pt x="1359221" y="715379"/>
                </a:cubicBezTo>
                <a:lnTo>
                  <a:pt x="71538" y="715379"/>
                </a:lnTo>
                <a:cubicBezTo>
                  <a:pt x="52565" y="715379"/>
                  <a:pt x="34369" y="707842"/>
                  <a:pt x="20953" y="694426"/>
                </a:cubicBezTo>
                <a:cubicBezTo>
                  <a:pt x="7537" y="681010"/>
                  <a:pt x="0" y="662814"/>
                  <a:pt x="0" y="643841"/>
                </a:cubicBezTo>
                <a:lnTo>
                  <a:pt x="0" y="71538"/>
                </a:lnTo>
                <a:close/>
              </a:path>
            </a:pathLst>
          </a:custGeom>
          <a:solidFill>
            <a:schemeClr val="bg1">
              <a:alpha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717" tIns="29050" rIns="35717" bIns="29050" spcCol="1270" anchor="ctr"/>
          <a:lstStyle/>
          <a:p>
            <a:pPr marL="0" marR="0" lvl="0" indent="0" algn="ctr" defTabSz="46671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Family-Centered</a:t>
            </a:r>
          </a:p>
          <a:p>
            <a:pPr marL="0" marR="0" lvl="0" indent="0" algn="ctr" defTabSz="46671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852"/>
                </a:solidFill>
                <a:effectLst/>
                <a:uLnTx/>
                <a:uFillTx/>
                <a:latin typeface="+mj-lt"/>
                <a:ea typeface="Calibri" panose="020F0502020204030204" pitchFamily="34" charset="0"/>
                <a:cs typeface="Calibri" panose="020F0502020204030204" pitchFamily="34" charset="0"/>
              </a:rPr>
              <a:t>Services </a:t>
            </a:r>
          </a:p>
        </p:txBody>
      </p:sp>
      <p:sp>
        <p:nvSpPr>
          <p:cNvPr id="42" name="Freeform 41"/>
          <p:cNvSpPr/>
          <p:nvPr/>
        </p:nvSpPr>
        <p:spPr bwMode="auto">
          <a:xfrm>
            <a:off x="9108460" y="2777645"/>
            <a:ext cx="1791944" cy="2276149"/>
          </a:xfrm>
          <a:custGeom>
            <a:avLst/>
            <a:gdLst>
              <a:gd name="connsiteX0" fmla="*/ 0 w 1425997"/>
              <a:gd name="connsiteY0" fmla="*/ 142600 h 2520132"/>
              <a:gd name="connsiteX1" fmla="*/ 41767 w 1425997"/>
              <a:gd name="connsiteY1" fmla="*/ 41767 h 2520132"/>
              <a:gd name="connsiteX2" fmla="*/ 142601 w 1425997"/>
              <a:gd name="connsiteY2" fmla="*/ 1 h 2520132"/>
              <a:gd name="connsiteX3" fmla="*/ 1283397 w 1425997"/>
              <a:gd name="connsiteY3" fmla="*/ 0 h 2520132"/>
              <a:gd name="connsiteX4" fmla="*/ 1384230 w 1425997"/>
              <a:gd name="connsiteY4" fmla="*/ 41767 h 2520132"/>
              <a:gd name="connsiteX5" fmla="*/ 1425996 w 1425997"/>
              <a:gd name="connsiteY5" fmla="*/ 142601 h 2520132"/>
              <a:gd name="connsiteX6" fmla="*/ 1425997 w 1425997"/>
              <a:gd name="connsiteY6" fmla="*/ 2377532 h 2520132"/>
              <a:gd name="connsiteX7" fmla="*/ 1384230 w 1425997"/>
              <a:gd name="connsiteY7" fmla="*/ 2478365 h 2520132"/>
              <a:gd name="connsiteX8" fmla="*/ 1283397 w 1425997"/>
              <a:gd name="connsiteY8" fmla="*/ 2520132 h 2520132"/>
              <a:gd name="connsiteX9" fmla="*/ 142600 w 1425997"/>
              <a:gd name="connsiteY9" fmla="*/ 2520132 h 2520132"/>
              <a:gd name="connsiteX10" fmla="*/ 41767 w 1425997"/>
              <a:gd name="connsiteY10" fmla="*/ 2478365 h 2520132"/>
              <a:gd name="connsiteX11" fmla="*/ 1 w 1425997"/>
              <a:gd name="connsiteY11" fmla="*/ 2377531 h 2520132"/>
              <a:gd name="connsiteX12" fmla="*/ 0 w 1425997"/>
              <a:gd name="connsiteY12" fmla="*/ 142600 h 25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997" h="2520132">
                <a:moveTo>
                  <a:pt x="0" y="142600"/>
                </a:moveTo>
                <a:cubicBezTo>
                  <a:pt x="0" y="104780"/>
                  <a:pt x="15024" y="68509"/>
                  <a:pt x="41767" y="41767"/>
                </a:cubicBezTo>
                <a:cubicBezTo>
                  <a:pt x="68510" y="15024"/>
                  <a:pt x="104781" y="1"/>
                  <a:pt x="142601" y="1"/>
                </a:cubicBezTo>
                <a:lnTo>
                  <a:pt x="1283397" y="0"/>
                </a:lnTo>
                <a:cubicBezTo>
                  <a:pt x="1321217" y="0"/>
                  <a:pt x="1357488" y="15024"/>
                  <a:pt x="1384230" y="41767"/>
                </a:cubicBezTo>
                <a:cubicBezTo>
                  <a:pt x="1410973" y="68510"/>
                  <a:pt x="1425996" y="104781"/>
                  <a:pt x="1425996" y="142601"/>
                </a:cubicBezTo>
                <a:cubicBezTo>
                  <a:pt x="1425996" y="887578"/>
                  <a:pt x="1425997" y="1632555"/>
                  <a:pt x="1425997" y="2377532"/>
                </a:cubicBezTo>
                <a:cubicBezTo>
                  <a:pt x="1425997" y="2415352"/>
                  <a:pt x="1410973" y="2451623"/>
                  <a:pt x="1384230" y="2478365"/>
                </a:cubicBezTo>
                <a:cubicBezTo>
                  <a:pt x="1357487" y="2505108"/>
                  <a:pt x="1321216" y="2520132"/>
                  <a:pt x="1283397" y="2520132"/>
                </a:cubicBezTo>
                <a:lnTo>
                  <a:pt x="142600" y="2520132"/>
                </a:lnTo>
                <a:cubicBezTo>
                  <a:pt x="104780" y="2520132"/>
                  <a:pt x="68509" y="2505108"/>
                  <a:pt x="41767" y="2478365"/>
                </a:cubicBezTo>
                <a:cubicBezTo>
                  <a:pt x="15024" y="2451622"/>
                  <a:pt x="0" y="2415351"/>
                  <a:pt x="1" y="2377531"/>
                </a:cubicBezTo>
                <a:cubicBezTo>
                  <a:pt x="1" y="1632554"/>
                  <a:pt x="0" y="887577"/>
                  <a:pt x="0" y="142600"/>
                </a:cubicBezTo>
                <a:close/>
              </a:path>
            </a:pathLst>
          </a:custGeom>
          <a:solidFill>
            <a:srgbClr val="336B90">
              <a:alpha val="89804"/>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4185" tIns="46565" rIns="54185" bIns="46565" spcCol="1270" anchor="ctr"/>
          <a:lstStyle/>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Services for each family member </a:t>
            </a:r>
          </a:p>
          <a:p>
            <a:pPr marL="0" marR="0" lvl="0" indent="0" algn="ctr" defTabSz="5333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endParaRPr>
          </a:p>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ea typeface="Calibri" panose="020F0502020204030204" pitchFamily="34" charset="0"/>
                <a:cs typeface="Arial" panose="020B0604020202020204" pitchFamily="34" charset="0"/>
              </a:rPr>
              <a:t>Coordinated services that target parental recovery, child safety, and family well-being</a:t>
            </a:r>
          </a:p>
        </p:txBody>
      </p:sp>
      <p:sp>
        <p:nvSpPr>
          <p:cNvPr id="44" name="Freeform 43"/>
          <p:cNvSpPr/>
          <p:nvPr/>
        </p:nvSpPr>
        <p:spPr bwMode="auto">
          <a:xfrm>
            <a:off x="9120664" y="5141890"/>
            <a:ext cx="1735870" cy="1408210"/>
          </a:xfrm>
          <a:custGeom>
            <a:avLst/>
            <a:gdLst>
              <a:gd name="connsiteX0" fmla="*/ 0 w 1527238"/>
              <a:gd name="connsiteY0" fmla="*/ 152724 h 1893130"/>
              <a:gd name="connsiteX1" fmla="*/ 44732 w 1527238"/>
              <a:gd name="connsiteY1" fmla="*/ 44732 h 1893130"/>
              <a:gd name="connsiteX2" fmla="*/ 152724 w 1527238"/>
              <a:gd name="connsiteY2" fmla="*/ 0 h 1893130"/>
              <a:gd name="connsiteX3" fmla="*/ 1374514 w 1527238"/>
              <a:gd name="connsiteY3" fmla="*/ 0 h 1893130"/>
              <a:gd name="connsiteX4" fmla="*/ 1482506 w 1527238"/>
              <a:gd name="connsiteY4" fmla="*/ 44732 h 1893130"/>
              <a:gd name="connsiteX5" fmla="*/ 1527238 w 1527238"/>
              <a:gd name="connsiteY5" fmla="*/ 152724 h 1893130"/>
              <a:gd name="connsiteX6" fmla="*/ 1527238 w 1527238"/>
              <a:gd name="connsiteY6" fmla="*/ 1740406 h 1893130"/>
              <a:gd name="connsiteX7" fmla="*/ 1482506 w 1527238"/>
              <a:gd name="connsiteY7" fmla="*/ 1848398 h 1893130"/>
              <a:gd name="connsiteX8" fmla="*/ 1374514 w 1527238"/>
              <a:gd name="connsiteY8" fmla="*/ 1893130 h 1893130"/>
              <a:gd name="connsiteX9" fmla="*/ 152724 w 1527238"/>
              <a:gd name="connsiteY9" fmla="*/ 1893130 h 1893130"/>
              <a:gd name="connsiteX10" fmla="*/ 44732 w 1527238"/>
              <a:gd name="connsiteY10" fmla="*/ 1848398 h 1893130"/>
              <a:gd name="connsiteX11" fmla="*/ 0 w 1527238"/>
              <a:gd name="connsiteY11" fmla="*/ 1740406 h 1893130"/>
              <a:gd name="connsiteX12" fmla="*/ 0 w 1527238"/>
              <a:gd name="connsiteY12" fmla="*/ 152724 h 189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7238" h="1893130">
                <a:moveTo>
                  <a:pt x="0" y="152724"/>
                </a:moveTo>
                <a:cubicBezTo>
                  <a:pt x="0" y="112219"/>
                  <a:pt x="16091" y="73373"/>
                  <a:pt x="44732" y="44732"/>
                </a:cubicBezTo>
                <a:cubicBezTo>
                  <a:pt x="73373" y="16091"/>
                  <a:pt x="112219" y="0"/>
                  <a:pt x="152724" y="0"/>
                </a:cubicBezTo>
                <a:lnTo>
                  <a:pt x="1374514" y="0"/>
                </a:lnTo>
                <a:cubicBezTo>
                  <a:pt x="1415019" y="0"/>
                  <a:pt x="1453865" y="16091"/>
                  <a:pt x="1482506" y="44732"/>
                </a:cubicBezTo>
                <a:cubicBezTo>
                  <a:pt x="1511147" y="73373"/>
                  <a:pt x="1527238" y="112219"/>
                  <a:pt x="1527238" y="152724"/>
                </a:cubicBezTo>
                <a:lnTo>
                  <a:pt x="1527238" y="1740406"/>
                </a:lnTo>
                <a:cubicBezTo>
                  <a:pt x="1527238" y="1780911"/>
                  <a:pt x="1511147" y="1819757"/>
                  <a:pt x="1482506" y="1848398"/>
                </a:cubicBezTo>
                <a:cubicBezTo>
                  <a:pt x="1453865" y="1877039"/>
                  <a:pt x="1415019" y="1893130"/>
                  <a:pt x="1374514" y="1893130"/>
                </a:cubicBezTo>
                <a:lnTo>
                  <a:pt x="152724" y="1893130"/>
                </a:lnTo>
                <a:cubicBezTo>
                  <a:pt x="112219" y="1893130"/>
                  <a:pt x="73373" y="1877039"/>
                  <a:pt x="44732" y="1848398"/>
                </a:cubicBezTo>
                <a:cubicBezTo>
                  <a:pt x="16091" y="1819757"/>
                  <a:pt x="0" y="1780911"/>
                  <a:pt x="0" y="1740406"/>
                </a:cubicBezTo>
                <a:lnTo>
                  <a:pt x="0" y="152724"/>
                </a:lnTo>
                <a:close/>
              </a:path>
            </a:pathLst>
          </a:custGeom>
          <a:solidFill>
            <a:schemeClr val="accent1">
              <a:lumMod val="20000"/>
              <a:lumOff val="80000"/>
              <a:alpha val="90000"/>
            </a:scheme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56408" tIns="48788" rIns="56408" bIns="48788" spcCol="1270" anchor="ctr"/>
          <a:lstStyle/>
          <a:p>
            <a:pPr marL="0" marR="0" lvl="0" indent="0" algn="ctr" defTabSz="5333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852"/>
                </a:solidFill>
                <a:effectLst/>
                <a:uLnTx/>
                <a:uFillTx/>
                <a:ea typeface="Calibri" panose="020F0502020204030204" pitchFamily="34" charset="0"/>
                <a:cs typeface="Arial" panose="020B0604020202020204" pitchFamily="34" charset="0"/>
              </a:rPr>
              <a:t>Goals: improved outcomes for parent(s), children, and family members</a:t>
            </a:r>
          </a:p>
        </p:txBody>
      </p:sp>
      <p:sp>
        <p:nvSpPr>
          <p:cNvPr id="24" name="Rectangle 23"/>
          <p:cNvSpPr/>
          <p:nvPr/>
        </p:nvSpPr>
        <p:spPr>
          <a:xfrm>
            <a:off x="4314491" y="6604997"/>
            <a:ext cx="7831015"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prstClr val="black"/>
                </a:solidFill>
                <a:effectLst/>
                <a:uLnTx/>
                <a:uFillTx/>
                <a:ea typeface="+mn-ea"/>
                <a:cs typeface="Calibri" panose="020F0502020204030204" pitchFamily="34" charset="0"/>
              </a:rPr>
              <a:t>(Werner et al., 2007; National Center on Substance Abuse and Child Welfare, 2021)​</a:t>
            </a:r>
            <a:endParaRPr kumimoji="0" lang="en-US" sz="11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541645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855750"/>
          </a:xfrm>
        </p:spPr>
        <p:txBody>
          <a:bodyPr vert="horz" lIns="91440" tIns="45720" rIns="91440" bIns="45720" rtlCol="0" anchor="ctr">
            <a:noAutofit/>
          </a:bodyPr>
          <a:lstStyle/>
          <a:p>
            <a:pPr algn="ctr">
              <a:spcBef>
                <a:spcPts val="4200"/>
              </a:spcBef>
              <a:spcAft>
                <a:spcPts val="5400"/>
              </a:spcAft>
            </a:pPr>
            <a:r>
              <a:rPr lang="en-US" sz="4800" kern="1200" dirty="0">
                <a:solidFill>
                  <a:schemeClr val="tx1"/>
                </a:solidFill>
                <a:latin typeface="+mj-lt"/>
                <a:ea typeface="+mj-ea"/>
                <a:cs typeface="+mj-cs"/>
              </a:rPr>
              <a:t>Continuum of Family-Centered Service Provision</a:t>
            </a:r>
            <a:br>
              <a:rPr lang="en-US" sz="4800" kern="1200" dirty="0">
                <a:solidFill>
                  <a:schemeClr val="tx1"/>
                </a:solidFill>
                <a:latin typeface="+mj-lt"/>
                <a:ea typeface="+mj-ea"/>
                <a:cs typeface="+mj-cs"/>
              </a:rPr>
            </a:br>
            <a:r>
              <a:rPr lang="en-US" sz="2400" kern="1200" dirty="0">
                <a:solidFill>
                  <a:schemeClr val="bg1"/>
                </a:solidFill>
                <a:latin typeface="+mj-lt"/>
                <a:ea typeface="+mj-ea"/>
                <a:cs typeface="+mj-cs"/>
              </a:rPr>
              <a:t>Small Group Discussion</a:t>
            </a:r>
            <a:endParaRPr lang="en-US" sz="4800" kern="1200" dirty="0">
              <a:solidFill>
                <a:schemeClr val="bg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Small Group Discussion</a:t>
            </a:r>
          </a:p>
        </p:txBody>
      </p:sp>
    </p:spTree>
    <p:extLst>
      <p:ext uri="{BB962C8B-B14F-4D97-AF65-F5344CB8AC3E}">
        <p14:creationId xmlns:p14="http://schemas.microsoft.com/office/powerpoint/2010/main" val="3001562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848C7A8-B5D0-93BD-BF52-A051D6A6EC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02CC04-E87B-1275-7C69-EF2FCE352066}"/>
              </a:ext>
            </a:extLst>
          </p:cNvPr>
          <p:cNvSpPr>
            <a:spLocks noGrp="1"/>
          </p:cNvSpPr>
          <p:nvPr>
            <p:ph type="title"/>
          </p:nvPr>
        </p:nvSpPr>
        <p:spPr>
          <a:xfrm>
            <a:off x="1524000" y="5523231"/>
            <a:ext cx="9144000" cy="649224"/>
          </a:xfrm>
          <a:solidFill>
            <a:schemeClr val="bg1"/>
          </a:solidFill>
        </p:spPr>
        <p:txBody>
          <a:bodyPr anchor="t"/>
          <a:lstStyle/>
          <a:p>
            <a:br>
              <a:rPr lang="en-US" sz="1200" dirty="0"/>
            </a:br>
            <a:r>
              <a:rPr lang="en-US" sz="2400" dirty="0"/>
              <a:t>Small Group Discussion Questions</a:t>
            </a:r>
          </a:p>
        </p:txBody>
      </p:sp>
      <p:sp>
        <p:nvSpPr>
          <p:cNvPr id="5" name="Subtitle 4">
            <a:extLst>
              <a:ext uri="{FF2B5EF4-FFF2-40B4-BE49-F238E27FC236}">
                <a16:creationId xmlns:a16="http://schemas.microsoft.com/office/drawing/2014/main" id="{960D7EF8-6BBE-1D94-82FA-4C2EE0CC5328}"/>
              </a:ext>
            </a:extLst>
          </p:cNvPr>
          <p:cNvSpPr>
            <a:spLocks noGrp="1"/>
          </p:cNvSpPr>
          <p:nvPr>
            <p:ph sz="quarter" idx="14"/>
          </p:nvPr>
        </p:nvSpPr>
        <p:spPr>
          <a:xfrm>
            <a:off x="1099930" y="1173066"/>
            <a:ext cx="9992140" cy="3585933"/>
          </a:xfrm>
        </p:spPr>
        <p:txBody>
          <a:bodyPr vert="horz" lIns="91440" tIns="45720" rIns="91440" bIns="45720" rtlCol="0" anchor="ctr">
            <a:normAutofit fontScale="25000" lnSpcReduction="20000"/>
          </a:bodyPr>
          <a:lstStyle/>
          <a:p>
            <a:pPr marL="228600" marR="0" lvl="0" indent="-228600" algn="l" defTabSz="914400" rtl="0" eaLnBrk="1" fontAlgn="auto" latinLnBrk="0" hangingPunct="1">
              <a:lnSpc>
                <a:spcPct val="12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What percentage of your local treatment providers offer family-centered </a:t>
            </a:r>
            <a:r>
              <a:rPr lang="en-US" sz="7200" b="1"/>
              <a:t>service provision</a:t>
            </a:r>
            <a:r>
              <a:rPr lang="en-US" sz="7200" b="1">
                <a:effectLst/>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12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On average, where would most local treatment providers fall within this continuum?</a:t>
            </a:r>
          </a:p>
          <a:p>
            <a:pPr marL="228600" marR="0" lvl="0" indent="-228600" algn="l" defTabSz="914400" rtl="0" eaLnBrk="1" fontAlgn="auto" latinLnBrk="0" hangingPunct="1">
              <a:lnSpc>
                <a:spcPct val="12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Historically, what have been the challenges or barriers to implementing family-centered </a:t>
            </a:r>
            <a:r>
              <a:rPr lang="en-US" sz="7200" b="1"/>
              <a:t>service provision</a:t>
            </a:r>
            <a:r>
              <a:rPr lang="en-US" sz="7200" b="1">
                <a:effectLst/>
                <a:latin typeface="Arial" panose="020B0604020202020204" pitchFamily="34" charset="0"/>
                <a:cs typeface="Arial" panose="020B0604020202020204" pitchFamily="34" charset="0"/>
              </a:rPr>
              <a:t> in your local community?</a:t>
            </a:r>
          </a:p>
          <a:p>
            <a:pPr marL="228600" marR="0" lvl="0" indent="-228600" algn="l" defTabSz="914400" rtl="0" eaLnBrk="1" fontAlgn="auto" latinLnBrk="0" hangingPunct="1">
              <a:lnSpc>
                <a:spcPct val="120000"/>
              </a:lnSpc>
              <a:spcBef>
                <a:spcPts val="1200"/>
              </a:spcBef>
              <a:spcAft>
                <a:spcPts val="1200"/>
              </a:spcAft>
              <a:buClrTx/>
              <a:buSzTx/>
              <a:buFont typeface="Arial" panose="020B0604020202020204" pitchFamily="34" charset="0"/>
              <a:buChar char="•"/>
              <a:tabLst/>
              <a:defRPr/>
            </a:pPr>
            <a:r>
              <a:rPr lang="en-US" sz="7200" b="1">
                <a:effectLst/>
                <a:latin typeface="Arial" panose="020B0604020202020204" pitchFamily="34" charset="0"/>
                <a:cs typeface="Arial" panose="020B0604020202020204" pitchFamily="34" charset="0"/>
              </a:rPr>
              <a:t>If your community </a:t>
            </a:r>
            <a:r>
              <a:rPr lang="en-US" sz="7200" b="1"/>
              <a:t>currently has gaps in family-centered service provision,</a:t>
            </a:r>
            <a:r>
              <a:rPr lang="en-US" sz="7200" b="1">
                <a:effectLst/>
                <a:latin typeface="Arial" panose="020B0604020202020204" pitchFamily="34" charset="0"/>
                <a:cs typeface="Arial" panose="020B0604020202020204" pitchFamily="34" charset="0"/>
              </a:rPr>
              <a:t> what does this mean for children and families affected by substance use disorders?</a:t>
            </a:r>
            <a:endParaRPr lang="en-US" sz="72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304921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02924D-89B6-0F4C-90D8-63D996A394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7716E6-E67E-0EE0-B7E2-AF3A48EC5481}"/>
              </a:ext>
              <a:ext uri="{C183D7F6-B498-43B3-948B-1728B52AA6E4}">
                <adec:decorative xmlns:adec="http://schemas.microsoft.com/office/drawing/2017/decorative" val="1"/>
              </a:ext>
            </a:extLst>
          </p:cNvPr>
          <p:cNvPicPr>
            <a:picLocks noChangeAspect="1"/>
          </p:cNvPicPr>
          <p:nvPr/>
        </p:nvPicPr>
        <p:blipFill>
          <a:blip r:embed="rId3"/>
          <a:srcRect t="15670"/>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6A81F71B-3371-C088-9AE2-18CCEBE2A85C}"/>
              </a:ext>
            </a:extLst>
          </p:cNvPr>
          <p:cNvSpPr>
            <a:spLocks noGrp="1"/>
          </p:cNvSpPr>
          <p:nvPr>
            <p:ph type="title"/>
          </p:nvPr>
        </p:nvSpPr>
        <p:spPr>
          <a:xfrm>
            <a:off x="0" y="5507456"/>
            <a:ext cx="12192000" cy="892870"/>
          </a:xfrm>
          <a:solidFill>
            <a:schemeClr val="accent5">
              <a:lumMod val="40000"/>
              <a:lumOff val="60000"/>
            </a:schemeClr>
          </a:solidFill>
        </p:spPr>
        <p:txBody>
          <a:bodyPr/>
          <a:lstStyle/>
          <a:p>
            <a:r>
              <a:rPr lang="en-US" dirty="0">
                <a:latin typeface="+mj-lt"/>
              </a:rPr>
              <a:t>Recovery Is Possible!</a:t>
            </a:r>
          </a:p>
        </p:txBody>
      </p:sp>
    </p:spTree>
    <p:extLst>
      <p:ext uri="{BB962C8B-B14F-4D97-AF65-F5344CB8AC3E}">
        <p14:creationId xmlns:p14="http://schemas.microsoft.com/office/powerpoint/2010/main" val="4192757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3323331" y="2398043"/>
            <a:ext cx="5581331" cy="1994989"/>
          </a:xfr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chorCtr="0">
            <a:normAutofit/>
          </a:bodyPr>
          <a:lstStyle/>
          <a:p>
            <a:r>
              <a:rPr lang="en-US" dirty="0"/>
              <a:t>SAMHSA’s </a:t>
            </a:r>
            <a:br>
              <a:rPr lang="en-US" dirty="0"/>
            </a:br>
            <a:r>
              <a:rPr lang="en-US" dirty="0"/>
              <a:t>Guiding Principles </a:t>
            </a:r>
            <a:br>
              <a:rPr lang="en-US" dirty="0"/>
            </a:br>
            <a:r>
              <a:rPr lang="en-US" dirty="0"/>
              <a:t>of Recovery</a:t>
            </a:r>
          </a:p>
        </p:txBody>
      </p:sp>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9"/>
          </p:nvPr>
        </p:nvSpPr>
        <p:spPr>
          <a:xfrm>
            <a:off x="326204" y="113460"/>
            <a:ext cx="2560320" cy="201168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a:t>
            </a:r>
          </a:p>
          <a:p>
            <a:pPr marL="0" indent="0" algn="ctr">
              <a:spcBef>
                <a:spcPts val="400"/>
              </a:spcBef>
              <a:buNone/>
            </a:pPr>
            <a:r>
              <a:rPr lang="en-US" sz="1800" b="1">
                <a:solidFill>
                  <a:schemeClr val="bg1"/>
                </a:solidFill>
              </a:rPr>
              <a:t>emerges from hope</a:t>
            </a:r>
            <a:endParaRPr lang="en-US" sz="1800" b="1">
              <a:solidFill>
                <a:schemeClr val="bg1"/>
              </a:solidFill>
              <a:cs typeface="Arial"/>
            </a:endParaRPr>
          </a:p>
        </p:txBody>
      </p:sp>
      <p:sp>
        <p:nvSpPr>
          <p:cNvPr id="12" name="Content Placeholder 11">
            <a:extLst>
              <a:ext uri="{FF2B5EF4-FFF2-40B4-BE49-F238E27FC236}">
                <a16:creationId xmlns:a16="http://schemas.microsoft.com/office/drawing/2014/main" id="{6E7F8397-7D32-D19C-25FD-E3BA920091C5}"/>
              </a:ext>
            </a:extLst>
          </p:cNvPr>
          <p:cNvSpPr>
            <a:spLocks noGrp="1"/>
          </p:cNvSpPr>
          <p:nvPr>
            <p:ph sz="quarter" idx="18"/>
          </p:nvPr>
        </p:nvSpPr>
        <p:spPr>
          <a:xfrm>
            <a:off x="3347215" y="113460"/>
            <a:ext cx="2560320" cy="201168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 is</a:t>
            </a:r>
          </a:p>
          <a:p>
            <a:pPr marL="0" indent="0" algn="ctr">
              <a:spcBef>
                <a:spcPts val="400"/>
              </a:spcBef>
              <a:buNone/>
            </a:pPr>
            <a:r>
              <a:rPr lang="en-US" sz="1800" b="1"/>
              <a:t>person-driven</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20"/>
          </p:nvPr>
        </p:nvSpPr>
        <p:spPr>
          <a:xfrm>
            <a:off x="6368226" y="113460"/>
            <a:ext cx="2560320" cy="201168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ctr"/>
          <a:lstStyle/>
          <a:p>
            <a:pPr marL="0" indent="0" algn="ctr">
              <a:spcBef>
                <a:spcPts val="400"/>
              </a:spcBef>
              <a:buNone/>
            </a:pPr>
            <a:r>
              <a:rPr lang="en-US" sz="1800" b="1">
                <a:solidFill>
                  <a:schemeClr val="bg1"/>
                </a:solidFill>
              </a:rPr>
              <a:t>Recovery occurs </a:t>
            </a:r>
          </a:p>
          <a:p>
            <a:pPr marL="0" indent="0" algn="ctr">
              <a:spcBef>
                <a:spcPts val="400"/>
              </a:spcBef>
              <a:buNone/>
            </a:pPr>
            <a:r>
              <a:rPr lang="en-US" sz="1800" b="1">
                <a:solidFill>
                  <a:schemeClr val="bg1"/>
                </a:solidFill>
              </a:rPr>
              <a:t>via many pathways</a:t>
            </a:r>
          </a:p>
        </p:txBody>
      </p:sp>
      <p:sp>
        <p:nvSpPr>
          <p:cNvPr id="3" name="Content Placeholder 2">
            <a:extLst>
              <a:ext uri="{FF2B5EF4-FFF2-40B4-BE49-F238E27FC236}">
                <a16:creationId xmlns:a16="http://schemas.microsoft.com/office/drawing/2014/main" id="{AFC8281E-F96B-C54C-F250-122A93A8CC1B}"/>
              </a:ext>
            </a:extLst>
          </p:cNvPr>
          <p:cNvSpPr>
            <a:spLocks noGrp="1"/>
          </p:cNvSpPr>
          <p:nvPr>
            <p:ph sz="quarter" idx="11"/>
          </p:nvPr>
        </p:nvSpPr>
        <p:spPr>
          <a:xfrm>
            <a:off x="9353244" y="113460"/>
            <a:ext cx="2560320" cy="2011680"/>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a:t>
            </a:r>
          </a:p>
          <a:p>
            <a:pPr marL="0" indent="0" algn="ctr">
              <a:spcBef>
                <a:spcPts val="400"/>
              </a:spcBef>
              <a:buNone/>
            </a:pPr>
            <a:r>
              <a:rPr lang="en-US" sz="1800" b="1"/>
              <a:t> is holistic</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2"/>
          </p:nvPr>
        </p:nvSpPr>
        <p:spPr>
          <a:xfrm>
            <a:off x="326204" y="2358150"/>
            <a:ext cx="2560320" cy="201168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is </a:t>
            </a:r>
          </a:p>
          <a:p>
            <a:pPr marL="0" indent="0" algn="ctr">
              <a:spcBef>
                <a:spcPts val="400"/>
              </a:spcBef>
              <a:buNone/>
            </a:pPr>
            <a:r>
              <a:rPr lang="en-US" sz="1800" b="1">
                <a:solidFill>
                  <a:schemeClr val="bg1"/>
                </a:solidFill>
              </a:rPr>
              <a:t>supported by </a:t>
            </a:r>
          </a:p>
          <a:p>
            <a:pPr marL="0" indent="0" algn="ctr">
              <a:spcBef>
                <a:spcPts val="400"/>
              </a:spcBef>
              <a:buNone/>
            </a:pPr>
            <a:r>
              <a:rPr lang="en-US" sz="1800" b="1">
                <a:solidFill>
                  <a:schemeClr val="bg1"/>
                </a:solidFill>
              </a:rPr>
              <a:t>peers and allies</a:t>
            </a:r>
          </a:p>
        </p:txBody>
      </p:sp>
      <p:sp>
        <p:nvSpPr>
          <p:cNvPr id="6" name="Content Placeholder 5">
            <a:extLst>
              <a:ext uri="{FF2B5EF4-FFF2-40B4-BE49-F238E27FC236}">
                <a16:creationId xmlns:a16="http://schemas.microsoft.com/office/drawing/2014/main" id="{7005A110-D872-3F26-B0D8-ABE78BCA7ECB}"/>
              </a:ext>
            </a:extLst>
          </p:cNvPr>
          <p:cNvSpPr>
            <a:spLocks noGrp="1"/>
          </p:cNvSpPr>
          <p:nvPr>
            <p:ph sz="quarter" idx="13"/>
          </p:nvPr>
        </p:nvSpPr>
        <p:spPr>
          <a:xfrm>
            <a:off x="9353243" y="2358150"/>
            <a:ext cx="2560320" cy="2011680"/>
          </a:xfrm>
          <a:prstGeom prst="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 is</a:t>
            </a:r>
          </a:p>
          <a:p>
            <a:pPr marL="0" indent="0" algn="ctr">
              <a:lnSpc>
                <a:spcPct val="100000"/>
              </a:lnSpc>
              <a:spcBef>
                <a:spcPts val="400"/>
              </a:spcBef>
              <a:buNone/>
            </a:pPr>
            <a:r>
              <a:rPr lang="en-US" sz="1800" b="1"/>
              <a:t> supported through relationships and </a:t>
            </a:r>
          </a:p>
          <a:p>
            <a:pPr marL="0" indent="0" algn="ctr">
              <a:spcBef>
                <a:spcPts val="400"/>
              </a:spcBef>
              <a:buNone/>
            </a:pPr>
            <a:r>
              <a:rPr lang="en-US" sz="1800" b="1"/>
              <a:t>social networks</a:t>
            </a:r>
          </a:p>
        </p:txBody>
      </p:sp>
      <p:sp>
        <p:nvSpPr>
          <p:cNvPr id="8" name="Content Placeholder 7">
            <a:extLst>
              <a:ext uri="{FF2B5EF4-FFF2-40B4-BE49-F238E27FC236}">
                <a16:creationId xmlns:a16="http://schemas.microsoft.com/office/drawing/2014/main" id="{D5E9FAFC-1A4E-B16F-D714-FC4228010D7F}"/>
              </a:ext>
            </a:extLst>
          </p:cNvPr>
          <p:cNvSpPr>
            <a:spLocks noGrp="1"/>
          </p:cNvSpPr>
          <p:nvPr>
            <p:ph sz="quarter" idx="14"/>
          </p:nvPr>
        </p:nvSpPr>
        <p:spPr>
          <a:xfrm>
            <a:off x="326205" y="4602840"/>
            <a:ext cx="2560320" cy="2011680"/>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is personalized and responsive</a:t>
            </a:r>
          </a:p>
        </p:txBody>
      </p:sp>
      <p:sp>
        <p:nvSpPr>
          <p:cNvPr id="9" name="Content Placeholder 8">
            <a:extLst>
              <a:ext uri="{FF2B5EF4-FFF2-40B4-BE49-F238E27FC236}">
                <a16:creationId xmlns:a16="http://schemas.microsoft.com/office/drawing/2014/main" id="{864A16A6-EE76-EB56-5DC8-6E1F9B0B95F8}"/>
              </a:ext>
            </a:extLst>
          </p:cNvPr>
          <p:cNvSpPr>
            <a:spLocks noGrp="1"/>
          </p:cNvSpPr>
          <p:nvPr>
            <p:ph sz="quarter" idx="15"/>
          </p:nvPr>
        </p:nvSpPr>
        <p:spPr>
          <a:xfrm>
            <a:off x="3383208" y="4602838"/>
            <a:ext cx="2560320" cy="2011680"/>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t>Recovery is </a:t>
            </a:r>
          </a:p>
          <a:p>
            <a:pPr marL="0" indent="0" algn="ctr">
              <a:spcBef>
                <a:spcPts val="400"/>
              </a:spcBef>
              <a:buNone/>
            </a:pPr>
            <a:r>
              <a:rPr lang="en-US" sz="1800" b="1"/>
              <a:t>supported by </a:t>
            </a:r>
          </a:p>
          <a:p>
            <a:pPr marL="0" indent="0" algn="ctr">
              <a:spcBef>
                <a:spcPts val="400"/>
              </a:spcBef>
              <a:buNone/>
            </a:pPr>
            <a:r>
              <a:rPr lang="en-US" sz="1800" b="1"/>
              <a:t>addressing trauma</a:t>
            </a:r>
          </a:p>
        </p:txBody>
      </p:sp>
      <p:sp>
        <p:nvSpPr>
          <p:cNvPr id="10" name="Content Placeholder 9">
            <a:extLst>
              <a:ext uri="{FF2B5EF4-FFF2-40B4-BE49-F238E27FC236}">
                <a16:creationId xmlns:a16="http://schemas.microsoft.com/office/drawing/2014/main" id="{BC87369C-F8CA-EC96-EFAB-813FDF875B3D}"/>
              </a:ext>
            </a:extLst>
          </p:cNvPr>
          <p:cNvSpPr>
            <a:spLocks noGrp="1"/>
          </p:cNvSpPr>
          <p:nvPr>
            <p:ph sz="quarter" idx="16"/>
          </p:nvPr>
        </p:nvSpPr>
        <p:spPr>
          <a:xfrm>
            <a:off x="6368225" y="4602838"/>
            <a:ext cx="2560320" cy="201168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1800" b="1">
                <a:solidFill>
                  <a:schemeClr val="bg1"/>
                </a:solidFill>
              </a:rPr>
              <a:t>Recovery involves individual, family, and community strengths and responsibility</a:t>
            </a:r>
          </a:p>
        </p:txBody>
      </p:sp>
      <p:sp>
        <p:nvSpPr>
          <p:cNvPr id="11" name="Content Placeholder 10">
            <a:extLst>
              <a:ext uri="{FF2B5EF4-FFF2-40B4-BE49-F238E27FC236}">
                <a16:creationId xmlns:a16="http://schemas.microsoft.com/office/drawing/2014/main" id="{460D8AE2-2D29-A318-E3B1-4F71B7318370}"/>
              </a:ext>
            </a:extLst>
          </p:cNvPr>
          <p:cNvSpPr>
            <a:spLocks noGrp="1"/>
          </p:cNvSpPr>
          <p:nvPr>
            <p:ph sz="quarter" idx="17"/>
          </p:nvPr>
        </p:nvSpPr>
        <p:spPr>
          <a:xfrm>
            <a:off x="9353243" y="4602838"/>
            <a:ext cx="2560320" cy="201168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buNone/>
            </a:pPr>
            <a:r>
              <a:rPr lang="en-US" sz="1800" b="1"/>
              <a:t>Recovery is based </a:t>
            </a:r>
          </a:p>
          <a:p>
            <a:pPr marL="0" indent="0" algn="ctr">
              <a:spcBef>
                <a:spcPts val="400"/>
              </a:spcBef>
              <a:buNone/>
            </a:pPr>
            <a:r>
              <a:rPr lang="en-US" sz="1800" b="1"/>
              <a:t>on respect</a:t>
            </a:r>
          </a:p>
        </p:txBody>
      </p:sp>
      <p:sp>
        <p:nvSpPr>
          <p:cNvPr id="2" name="Footer Placeholder 1">
            <a:extLst>
              <a:ext uri="{FF2B5EF4-FFF2-40B4-BE49-F238E27FC236}">
                <a16:creationId xmlns:a16="http://schemas.microsoft.com/office/drawing/2014/main" id="{D1AEC52A-F6EB-DC39-4075-8DBE6950CB1A}"/>
              </a:ext>
            </a:extLst>
          </p:cNvPr>
          <p:cNvSpPr>
            <a:spLocks noGrp="1"/>
          </p:cNvSpPr>
          <p:nvPr>
            <p:ph type="ftr" sz="quarter" idx="25"/>
          </p:nvPr>
        </p:nvSpPr>
        <p:spPr>
          <a:xfrm>
            <a:off x="6495623" y="6555537"/>
            <a:ext cx="5410272" cy="384205"/>
          </a:xfrm>
        </p:spPr>
        <p:txBody>
          <a:bodyPr/>
          <a:lstStyle/>
          <a:p>
            <a:r>
              <a:rPr lang="en-US">
                <a:cs typeface="Arial"/>
              </a:rPr>
              <a:t>(Substance Abuse and Mental Health Services Administration, 2012)</a:t>
            </a:r>
          </a:p>
        </p:txBody>
      </p:sp>
    </p:spTree>
    <p:extLst>
      <p:ext uri="{BB962C8B-B14F-4D97-AF65-F5344CB8AC3E}">
        <p14:creationId xmlns:p14="http://schemas.microsoft.com/office/powerpoint/2010/main" val="1017002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harmacist stocking drawer">
            <a:extLst>
              <a:ext uri="{FF2B5EF4-FFF2-40B4-BE49-F238E27FC236}">
                <a16:creationId xmlns:a16="http://schemas.microsoft.com/office/drawing/2014/main" id="{26247AF7-F240-5B2A-3DDD-EA5B1B55317E}"/>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0" y="5207000"/>
            <a:ext cx="12192000" cy="800100"/>
          </a:xfrm>
          <a:solidFill>
            <a:schemeClr val="accent5">
              <a:lumMod val="40000"/>
              <a:lumOff val="60000"/>
            </a:schemeClr>
          </a:solidFill>
        </p:spPr>
        <p:txBody>
          <a:bodyPr/>
          <a:lstStyle/>
          <a:p>
            <a:r>
              <a:rPr lang="en-US" dirty="0">
                <a:latin typeface="+mj-lt"/>
              </a:rPr>
              <a:t>Drug Classifications 101</a:t>
            </a:r>
          </a:p>
        </p:txBody>
      </p:sp>
    </p:spTree>
    <p:extLst>
      <p:ext uri="{BB962C8B-B14F-4D97-AF65-F5344CB8AC3E}">
        <p14:creationId xmlns:p14="http://schemas.microsoft.com/office/powerpoint/2010/main" val="1394933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D074-29BD-17AC-5027-9C920C4A163A}"/>
              </a:ext>
            </a:extLst>
          </p:cNvPr>
          <p:cNvSpPr>
            <a:spLocks noGrp="1"/>
          </p:cNvSpPr>
          <p:nvPr>
            <p:ph type="title"/>
          </p:nvPr>
        </p:nvSpPr>
        <p:spPr>
          <a:xfrm>
            <a:off x="829309" y="463774"/>
            <a:ext cx="10597182" cy="1562100"/>
          </a:xfrm>
          <a:prstGeom prst="round2SameRect">
            <a:avLst/>
          </a:prstGeom>
          <a:solidFill>
            <a:schemeClr val="tx2"/>
          </a:solidFill>
        </p:spPr>
        <p:txBody>
          <a:bodyPr tIns="274320" anchor="t">
            <a:normAutofit/>
          </a:bodyPr>
          <a:lstStyle/>
          <a:p>
            <a:r>
              <a:rPr lang="en-US" sz="4000" dirty="0"/>
              <a:t>Recovery Support Services</a:t>
            </a:r>
          </a:p>
        </p:txBody>
      </p:sp>
      <p:sp>
        <p:nvSpPr>
          <p:cNvPr id="3" name="Content Placeholder 2">
            <a:extLst>
              <a:ext uri="{FF2B5EF4-FFF2-40B4-BE49-F238E27FC236}">
                <a16:creationId xmlns:a16="http://schemas.microsoft.com/office/drawing/2014/main" id="{2438975A-1D0C-80C2-E1BF-FB82C37CA0E3}"/>
              </a:ext>
            </a:extLst>
          </p:cNvPr>
          <p:cNvSpPr>
            <a:spLocks noGrp="1"/>
          </p:cNvSpPr>
          <p:nvPr>
            <p:ph idx="1"/>
          </p:nvPr>
        </p:nvSpPr>
        <p:spPr>
          <a:xfrm>
            <a:off x="530684" y="1707927"/>
            <a:ext cx="2625852" cy="4458838"/>
          </a:xfrm>
          <a:prstGeom prst="roundRect">
            <a:avLst/>
          </a:prstGeom>
          <a:solidFill>
            <a:schemeClr val="accent5"/>
          </a:solidFill>
          <a:scene3d>
            <a:camera prst="orthographicFront"/>
            <a:lightRig rig="threePt" dir="t"/>
          </a:scene3d>
          <a:sp3d>
            <a:bevelT w="165100" prst="coolSlant"/>
          </a:sp3d>
        </p:spPr>
        <p:txBody>
          <a:bodyPr anchor="b">
            <a:normAutofit/>
          </a:bodyPr>
          <a:lstStyle/>
          <a:p>
            <a:r>
              <a:rPr lang="en-US" sz="2400" b="1">
                <a:solidFill>
                  <a:schemeClr val="bg1"/>
                </a:solidFill>
              </a:rPr>
              <a:t>Mutual-Help Organizations</a:t>
            </a:r>
          </a:p>
        </p:txBody>
      </p:sp>
      <p:sp>
        <p:nvSpPr>
          <p:cNvPr id="5" name="Content Placeholder 4">
            <a:extLst>
              <a:ext uri="{FF2B5EF4-FFF2-40B4-BE49-F238E27FC236}">
                <a16:creationId xmlns:a16="http://schemas.microsoft.com/office/drawing/2014/main" id="{AF0A491E-0B03-7BB6-D87E-4681DE2BF061}"/>
              </a:ext>
            </a:extLst>
          </p:cNvPr>
          <p:cNvSpPr>
            <a:spLocks noGrp="1"/>
          </p:cNvSpPr>
          <p:nvPr>
            <p:ph sz="quarter" idx="12"/>
          </p:nvPr>
        </p:nvSpPr>
        <p:spPr>
          <a:xfrm>
            <a:off x="3374754" y="1733326"/>
            <a:ext cx="2625852" cy="4432599"/>
          </a:xfrm>
          <a:prstGeom prst="roundRect">
            <a:avLst/>
          </a:prstGeom>
          <a:solidFill>
            <a:schemeClr val="accent2"/>
          </a:solidFill>
          <a:scene3d>
            <a:camera prst="orthographicFront"/>
            <a:lightRig rig="threePt" dir="t"/>
          </a:scene3d>
          <a:sp3d>
            <a:bevelT w="165100" prst="coolSlant"/>
          </a:sp3d>
        </p:spPr>
        <p:txBody>
          <a:bodyPr anchor="b"/>
          <a:lstStyle/>
          <a:p>
            <a:pPr marL="0" indent="0" algn="ctr">
              <a:buNone/>
            </a:pPr>
            <a:endParaRPr lang="en-US" sz="2400">
              <a:solidFill>
                <a:schemeClr val="bg1"/>
              </a:solidFill>
            </a:endParaRPr>
          </a:p>
          <a:p>
            <a:pPr marL="0" indent="0" algn="ctr">
              <a:buNone/>
            </a:pPr>
            <a:endParaRPr lang="en-US" sz="2400">
              <a:solidFill>
                <a:schemeClr val="bg1"/>
              </a:solidFill>
            </a:endParaRPr>
          </a:p>
          <a:p>
            <a:pPr marL="0" indent="0" algn="ctr">
              <a:buNone/>
            </a:pPr>
            <a:r>
              <a:rPr lang="en-US" sz="2400" b="1">
                <a:solidFill>
                  <a:schemeClr val="bg1"/>
                </a:solidFill>
              </a:rPr>
              <a:t>Recovery Communities</a:t>
            </a:r>
          </a:p>
        </p:txBody>
      </p:sp>
      <p:sp>
        <p:nvSpPr>
          <p:cNvPr id="6" name="Content Placeholder 5">
            <a:extLst>
              <a:ext uri="{FF2B5EF4-FFF2-40B4-BE49-F238E27FC236}">
                <a16:creationId xmlns:a16="http://schemas.microsoft.com/office/drawing/2014/main" id="{6616BE77-A012-1ADD-BA82-FB0CF784088A}"/>
              </a:ext>
            </a:extLst>
          </p:cNvPr>
          <p:cNvSpPr>
            <a:spLocks noGrp="1"/>
          </p:cNvSpPr>
          <p:nvPr>
            <p:ph sz="quarter" idx="13"/>
          </p:nvPr>
        </p:nvSpPr>
        <p:spPr>
          <a:xfrm>
            <a:off x="6237009" y="1733326"/>
            <a:ext cx="2625852" cy="4391579"/>
          </a:xfrm>
          <a:prstGeom prst="roundRect">
            <a:avLst/>
          </a:prstGeom>
          <a:solidFill>
            <a:schemeClr val="accent1"/>
          </a:solidFill>
          <a:scene3d>
            <a:camera prst="orthographicFront"/>
            <a:lightRig rig="threePt" dir="t"/>
          </a:scene3d>
          <a:sp3d>
            <a:bevelT w="165100" prst="coolSlant"/>
          </a:sp3d>
        </p:spPr>
        <p:txBody>
          <a:bodyPr anchor="b"/>
          <a:lstStyle/>
          <a:p>
            <a:pPr marL="0" indent="0" algn="ctr">
              <a:buNone/>
            </a:pPr>
            <a:endParaRPr lang="en-US" sz="2400">
              <a:solidFill>
                <a:schemeClr val="bg1"/>
              </a:solidFill>
            </a:endParaRPr>
          </a:p>
          <a:p>
            <a:pPr marL="0" indent="0" algn="ctr">
              <a:buNone/>
            </a:pPr>
            <a:endParaRPr lang="en-US" sz="2400">
              <a:solidFill>
                <a:schemeClr val="bg1"/>
              </a:solidFill>
            </a:endParaRPr>
          </a:p>
          <a:p>
            <a:pPr marL="0" indent="0" algn="ctr">
              <a:buNone/>
            </a:pPr>
            <a:r>
              <a:rPr lang="en-US" sz="2400" b="1">
                <a:solidFill>
                  <a:schemeClr val="bg1"/>
                </a:solidFill>
              </a:rPr>
              <a:t>Recovery Residences</a:t>
            </a:r>
          </a:p>
        </p:txBody>
      </p:sp>
      <p:sp>
        <p:nvSpPr>
          <p:cNvPr id="7" name="Content Placeholder 6">
            <a:extLst>
              <a:ext uri="{FF2B5EF4-FFF2-40B4-BE49-F238E27FC236}">
                <a16:creationId xmlns:a16="http://schemas.microsoft.com/office/drawing/2014/main" id="{E5D521EF-2ED2-2E8C-2C9C-A7C907AE00F9}"/>
              </a:ext>
            </a:extLst>
          </p:cNvPr>
          <p:cNvSpPr>
            <a:spLocks noGrp="1"/>
          </p:cNvSpPr>
          <p:nvPr>
            <p:ph sz="quarter" idx="14"/>
          </p:nvPr>
        </p:nvSpPr>
        <p:spPr>
          <a:xfrm>
            <a:off x="9099264" y="1733326"/>
            <a:ext cx="2625852" cy="4391579"/>
          </a:xfrm>
          <a:prstGeom prst="roundRect">
            <a:avLst/>
          </a:prstGeom>
          <a:solidFill>
            <a:schemeClr val="accent3"/>
          </a:solidFill>
          <a:scene3d>
            <a:camera prst="orthographicFront"/>
            <a:lightRig rig="threePt" dir="t"/>
          </a:scene3d>
          <a:sp3d>
            <a:bevelT w="165100" prst="coolSlant"/>
          </a:sp3d>
        </p:spPr>
        <p:txBody>
          <a:bodyPr anchor="b"/>
          <a:lstStyle/>
          <a:p>
            <a:pPr marL="0" indent="0" algn="ctr">
              <a:buNone/>
            </a:pPr>
            <a:r>
              <a:rPr lang="en-US" sz="2400" b="1">
                <a:solidFill>
                  <a:schemeClr val="bg1"/>
                </a:solidFill>
              </a:rPr>
              <a:t>Recovery Coaches</a:t>
            </a:r>
          </a:p>
        </p:txBody>
      </p:sp>
      <p:pic>
        <p:nvPicPr>
          <p:cNvPr id="28" name="Content Placeholder 27">
            <a:extLst>
              <a:ext uri="{FF2B5EF4-FFF2-40B4-BE49-F238E27FC236}">
                <a16:creationId xmlns:a16="http://schemas.microsoft.com/office/drawing/2014/main" id="{65063053-369A-0458-62C7-83D2DE88D02E}"/>
              </a:ext>
              <a:ext uri="{C183D7F6-B498-43B3-948B-1728B52AA6E4}">
                <adec:decorative xmlns:adec="http://schemas.microsoft.com/office/drawing/2017/decorative" val="1"/>
              </a:ext>
            </a:extLst>
          </p:cNvPr>
          <p:cNvPicPr>
            <a:picLocks noGrp="1" noChangeAspect="1"/>
          </p:cNvPicPr>
          <p:nvPr>
            <p:ph sz="quarter" idx="15"/>
          </p:nvPr>
        </p:nvPicPr>
        <p:blipFill>
          <a:blip r:embed="rId4">
            <a:extLst>
              <a:ext uri="{96DAC541-7B7A-43D3-8B79-37D633B846F1}">
                <asvg:svgBlip xmlns:asvg="http://schemas.microsoft.com/office/drawing/2016/SVG/main" r:embed="rId5"/>
              </a:ext>
            </a:extLst>
          </a:blip>
          <a:srcRect/>
          <a:stretch/>
        </p:blipFill>
        <p:spPr>
          <a:xfrm>
            <a:off x="3526066" y="2663422"/>
            <a:ext cx="2273785" cy="2273785"/>
          </a:xfrm>
        </p:spPr>
      </p:pic>
      <p:pic>
        <p:nvPicPr>
          <p:cNvPr id="30" name="Content Placeholder 29">
            <a:extLst>
              <a:ext uri="{FF2B5EF4-FFF2-40B4-BE49-F238E27FC236}">
                <a16:creationId xmlns:a16="http://schemas.microsoft.com/office/drawing/2014/main" id="{AEEE919A-8B4B-77A1-C46A-0909E9E0D707}"/>
              </a:ext>
              <a:ext uri="{C183D7F6-B498-43B3-948B-1728B52AA6E4}">
                <adec:decorative xmlns:adec="http://schemas.microsoft.com/office/drawing/2017/decorative" val="1"/>
              </a:ext>
            </a:extLst>
          </p:cNvPr>
          <p:cNvPicPr>
            <a:picLocks noGrp="1" noChangeAspect="1"/>
          </p:cNvPicPr>
          <p:nvPr>
            <p:ph sz="quarter" idx="16"/>
          </p:nvPr>
        </p:nvPicPr>
        <p:blipFill>
          <a:blip r:embed="rId6">
            <a:extLst>
              <a:ext uri="{96DAC541-7B7A-43D3-8B79-37D633B846F1}">
                <asvg:svgBlip xmlns:asvg="http://schemas.microsoft.com/office/drawing/2016/SVG/main" r:embed="rId7"/>
              </a:ext>
            </a:extLst>
          </a:blip>
          <a:srcRect/>
          <a:stretch/>
        </p:blipFill>
        <p:spPr>
          <a:xfrm>
            <a:off x="785950" y="2895698"/>
            <a:ext cx="2041509" cy="2041509"/>
          </a:xfrm>
        </p:spPr>
      </p:pic>
      <p:pic>
        <p:nvPicPr>
          <p:cNvPr id="32" name="Content Placeholder 31">
            <a:extLst>
              <a:ext uri="{FF2B5EF4-FFF2-40B4-BE49-F238E27FC236}">
                <a16:creationId xmlns:a16="http://schemas.microsoft.com/office/drawing/2014/main" id="{10CDC6E7-97F6-AAAF-808A-9FB476C8015F}"/>
              </a:ext>
              <a:ext uri="{C183D7F6-B498-43B3-948B-1728B52AA6E4}">
                <adec:decorative xmlns:adec="http://schemas.microsoft.com/office/drawing/2017/decorative" val="1"/>
              </a:ext>
            </a:extLst>
          </p:cNvPr>
          <p:cNvPicPr>
            <a:picLocks noGrp="1" noChangeAspect="1"/>
          </p:cNvPicPr>
          <p:nvPr>
            <p:ph sz="quarter" idx="18"/>
          </p:nvPr>
        </p:nvPicPr>
        <p:blipFill>
          <a:blip r:embed="rId8">
            <a:extLst>
              <a:ext uri="{96DAC541-7B7A-43D3-8B79-37D633B846F1}">
                <asvg:svgBlip xmlns:asvg="http://schemas.microsoft.com/office/drawing/2016/SVG/main" r:embed="rId9"/>
              </a:ext>
            </a:extLst>
          </a:blip>
          <a:srcRect/>
          <a:stretch/>
        </p:blipFill>
        <p:spPr>
          <a:xfrm>
            <a:off x="6549570" y="2937486"/>
            <a:ext cx="1999721" cy="1999721"/>
          </a:xfrm>
        </p:spPr>
      </p:pic>
      <p:pic>
        <p:nvPicPr>
          <p:cNvPr id="10" name="Content Placeholder 9">
            <a:extLst>
              <a:ext uri="{FF2B5EF4-FFF2-40B4-BE49-F238E27FC236}">
                <a16:creationId xmlns:a16="http://schemas.microsoft.com/office/drawing/2014/main" id="{10B4F9E1-3BCF-D8B5-E6A5-164107BCFDF3}"/>
              </a:ext>
              <a:ext uri="{C183D7F6-B498-43B3-948B-1728B52AA6E4}">
                <adec:decorative xmlns:adec="http://schemas.microsoft.com/office/drawing/2017/decorative" val="1"/>
              </a:ext>
            </a:extLst>
          </p:cNvPr>
          <p:cNvPicPr>
            <a:picLocks noGrp="1" noChangeAspect="1"/>
          </p:cNvPicPr>
          <p:nvPr>
            <p:ph sz="quarter" idx="19"/>
          </p:nvPr>
        </p:nvPicPr>
        <p:blipFill>
          <a:blip r:embed="rId10">
            <a:extLst>
              <a:ext uri="{96DAC541-7B7A-43D3-8B79-37D633B846F1}">
                <asvg:svgBlip xmlns:asvg="http://schemas.microsoft.com/office/drawing/2016/SVG/main" r:embed="rId11"/>
              </a:ext>
            </a:extLst>
          </a:blip>
          <a:stretch>
            <a:fillRect/>
          </a:stretch>
        </p:blipFill>
        <p:spPr>
          <a:xfrm>
            <a:off x="9307397" y="2979710"/>
            <a:ext cx="2191359" cy="2191359"/>
          </a:xfrm>
        </p:spPr>
      </p:pic>
    </p:spTree>
    <p:extLst>
      <p:ext uri="{BB962C8B-B14F-4D97-AF65-F5344CB8AC3E}">
        <p14:creationId xmlns:p14="http://schemas.microsoft.com/office/powerpoint/2010/main" val="2448041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rmAutofit/>
          </a:bodyPr>
          <a:lstStyle/>
          <a:p>
            <a:r>
              <a:rPr lang="en-US" sz="4800" dirty="0"/>
              <a:t>What is Peer Support? </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dirty="0">
                <a:hlinkClick r:id="rId3"/>
              </a:rPr>
              <a:t>Short-Animated Video &amp; Discussion</a:t>
            </a:r>
            <a:endParaRPr lang="en-US" dirty="0"/>
          </a:p>
        </p:txBody>
      </p:sp>
    </p:spTree>
    <p:extLst>
      <p:ext uri="{BB962C8B-B14F-4D97-AF65-F5344CB8AC3E}">
        <p14:creationId xmlns:p14="http://schemas.microsoft.com/office/powerpoint/2010/main" val="4288163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4358640" y="2483001"/>
            <a:ext cx="7404919" cy="1971786"/>
          </a:xfr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chorCtr="0">
            <a:normAutofit/>
          </a:bodyPr>
          <a:lstStyle/>
          <a:p>
            <a:pPr marL="514350" algn="l"/>
            <a:r>
              <a:rPr lang="en-US" sz="4000" dirty="0"/>
              <a:t>Key Practice </a:t>
            </a:r>
            <a:br>
              <a:rPr lang="en-US" sz="4000" dirty="0"/>
            </a:br>
            <a:r>
              <a:rPr lang="en-US" sz="4000" dirty="0"/>
              <a:t>Strategy Reminders </a:t>
            </a:r>
          </a:p>
        </p:txBody>
      </p:sp>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9"/>
          </p:nvPr>
        </p:nvSpPr>
        <p:spPr>
          <a:xfrm>
            <a:off x="428440" y="190855"/>
            <a:ext cx="3474720" cy="201168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solidFill>
                  <a:schemeClr val="bg1"/>
                </a:solidFill>
              </a:rPr>
              <a:t>Collaborate</a:t>
            </a:r>
          </a:p>
        </p:txBody>
      </p:sp>
      <p:sp>
        <p:nvSpPr>
          <p:cNvPr id="12" name="Content Placeholder 11">
            <a:extLst>
              <a:ext uri="{FF2B5EF4-FFF2-40B4-BE49-F238E27FC236}">
                <a16:creationId xmlns:a16="http://schemas.microsoft.com/office/drawing/2014/main" id="{6E7F8397-7D32-D19C-25FD-E3BA920091C5}"/>
              </a:ext>
            </a:extLst>
          </p:cNvPr>
          <p:cNvSpPr>
            <a:spLocks noGrp="1"/>
          </p:cNvSpPr>
          <p:nvPr>
            <p:ph sz="quarter" idx="18"/>
          </p:nvPr>
        </p:nvSpPr>
        <p:spPr>
          <a:xfrm>
            <a:off x="4358640" y="121764"/>
            <a:ext cx="3474720" cy="208077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t>Talk</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20"/>
          </p:nvPr>
        </p:nvSpPr>
        <p:spPr>
          <a:xfrm>
            <a:off x="8288840" y="190855"/>
            <a:ext cx="3474720" cy="201168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ctr"/>
          <a:lstStyle/>
          <a:p>
            <a:pPr marL="0" indent="0" algn="ctr">
              <a:spcBef>
                <a:spcPts val="400"/>
              </a:spcBef>
              <a:buNone/>
            </a:pPr>
            <a:r>
              <a:rPr lang="en-US" sz="2800" b="1">
                <a:solidFill>
                  <a:schemeClr val="bg1"/>
                </a:solidFill>
              </a:rPr>
              <a:t>Understand</a:t>
            </a:r>
          </a:p>
        </p:txBody>
      </p:sp>
      <p:sp>
        <p:nvSpPr>
          <p:cNvPr id="3" name="Content Placeholder 2">
            <a:extLst>
              <a:ext uri="{FF2B5EF4-FFF2-40B4-BE49-F238E27FC236}">
                <a16:creationId xmlns:a16="http://schemas.microsoft.com/office/drawing/2014/main" id="{AFC8281E-F96B-C54C-F250-122A93A8CC1B}"/>
              </a:ext>
            </a:extLst>
          </p:cNvPr>
          <p:cNvSpPr>
            <a:spLocks noGrp="1"/>
          </p:cNvSpPr>
          <p:nvPr>
            <p:ph sz="quarter" idx="11"/>
          </p:nvPr>
        </p:nvSpPr>
        <p:spPr>
          <a:xfrm>
            <a:off x="428440" y="2379743"/>
            <a:ext cx="3474720" cy="2011680"/>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t>Refer</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2"/>
          </p:nvPr>
        </p:nvSpPr>
        <p:spPr>
          <a:xfrm>
            <a:off x="428440" y="4655465"/>
            <a:ext cx="3474720" cy="201168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solidFill>
                  <a:schemeClr val="bg1"/>
                </a:solidFill>
              </a:rPr>
              <a:t>Ensure</a:t>
            </a:r>
          </a:p>
        </p:txBody>
      </p:sp>
      <p:sp>
        <p:nvSpPr>
          <p:cNvPr id="8" name="Content Placeholder 7">
            <a:extLst>
              <a:ext uri="{FF2B5EF4-FFF2-40B4-BE49-F238E27FC236}">
                <a16:creationId xmlns:a16="http://schemas.microsoft.com/office/drawing/2014/main" id="{D5E9FAFC-1A4E-B16F-D714-FC4228010D7F}"/>
              </a:ext>
            </a:extLst>
          </p:cNvPr>
          <p:cNvSpPr>
            <a:spLocks noGrp="1"/>
          </p:cNvSpPr>
          <p:nvPr>
            <p:ph sz="quarter" idx="14"/>
          </p:nvPr>
        </p:nvSpPr>
        <p:spPr>
          <a:xfrm>
            <a:off x="4358640" y="4698882"/>
            <a:ext cx="3474720" cy="2011680"/>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solidFill>
                  <a:schemeClr val="bg1"/>
                </a:solidFill>
              </a:rPr>
              <a:t>Support</a:t>
            </a:r>
          </a:p>
        </p:txBody>
      </p:sp>
      <p:sp>
        <p:nvSpPr>
          <p:cNvPr id="9" name="Content Placeholder 8">
            <a:extLst>
              <a:ext uri="{FF2B5EF4-FFF2-40B4-BE49-F238E27FC236}">
                <a16:creationId xmlns:a16="http://schemas.microsoft.com/office/drawing/2014/main" id="{864A16A6-EE76-EB56-5DC8-6E1F9B0B95F8}"/>
              </a:ext>
            </a:extLst>
          </p:cNvPr>
          <p:cNvSpPr>
            <a:spLocks noGrp="1"/>
          </p:cNvSpPr>
          <p:nvPr>
            <p:ph sz="quarter" idx="15"/>
          </p:nvPr>
        </p:nvSpPr>
        <p:spPr>
          <a:xfrm>
            <a:off x="8288840" y="4698882"/>
            <a:ext cx="3474720" cy="2011680"/>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lstStyle/>
          <a:p>
            <a:pPr marL="0" indent="0" algn="ctr">
              <a:spcBef>
                <a:spcPts val="400"/>
              </a:spcBef>
              <a:buNone/>
            </a:pPr>
            <a:r>
              <a:rPr lang="en-US" sz="2800" b="1"/>
              <a:t>Convey</a:t>
            </a:r>
          </a:p>
        </p:txBody>
      </p:sp>
      <p:pic>
        <p:nvPicPr>
          <p:cNvPr id="6" name="Graphic 5">
            <a:extLst>
              <a:ext uri="{FF2B5EF4-FFF2-40B4-BE49-F238E27FC236}">
                <a16:creationId xmlns:a16="http://schemas.microsoft.com/office/drawing/2014/main" id="{139896CC-3CAE-F7E2-9726-E7DA6DD0AF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0033374" y="2938494"/>
            <a:ext cx="1118920" cy="1118920"/>
          </a:xfrm>
          <a:prstGeom prst="rect">
            <a:avLst/>
          </a:prstGeom>
        </p:spPr>
      </p:pic>
    </p:spTree>
    <p:extLst>
      <p:ext uri="{BB962C8B-B14F-4D97-AF65-F5344CB8AC3E}">
        <p14:creationId xmlns:p14="http://schemas.microsoft.com/office/powerpoint/2010/main" val="1735338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kern="1200" dirty="0">
                <a:solidFill>
                  <a:schemeClr val="tx1"/>
                </a:solidFill>
                <a:latin typeface="+mj-lt"/>
                <a:ea typeface="+mj-ea"/>
                <a:cs typeface="+mj-cs"/>
              </a:rPr>
              <a:t>Doorway Recovery Videos</a:t>
            </a:r>
            <a:br>
              <a:rPr lang="en-US" sz="4800" kern="1200" dirty="0">
                <a:solidFill>
                  <a:schemeClr val="tx1"/>
                </a:solidFill>
                <a:latin typeface="+mj-lt"/>
                <a:ea typeface="+mj-ea"/>
                <a:cs typeface="+mj-cs"/>
              </a:rPr>
            </a:br>
            <a:r>
              <a:rPr lang="en-US" sz="2800" kern="1200" dirty="0">
                <a:solidFill>
                  <a:schemeClr val="tx1"/>
                </a:solidFill>
                <a:latin typeface="+mj-lt"/>
                <a:ea typeface="+mj-ea"/>
                <a:cs typeface="+mj-cs"/>
              </a:rPr>
              <a:t>Permission to Use &amp; Video Credit Provided by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New Hampshire Department of Health and Human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dirty="0">
                <a:solidFill>
                  <a:schemeClr val="tx1"/>
                </a:solidFill>
                <a:hlinkClick r:id="rId3"/>
              </a:rPr>
              <a:t>Andy’s Story: Before Recovery, His World Felt Small</a:t>
            </a:r>
            <a:r>
              <a:rPr lang="en-US" kern="1200" dirty="0">
                <a:solidFill>
                  <a:schemeClr val="tx1"/>
                </a:solidFill>
                <a:latin typeface="+mn-lt"/>
                <a:ea typeface="+mn-ea"/>
                <a:cs typeface="+mn-cs"/>
                <a:hlinkClick r:id="rId3"/>
              </a:rPr>
              <a:t> </a:t>
            </a: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1487932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6" name="Picture 5" descr="National Center on Substance Abuse and Child Welfare logo.">
            <a:extLst>
              <a:ext uri="{FF2B5EF4-FFF2-40B4-BE49-F238E27FC236}">
                <a16:creationId xmlns:a16="http://schemas.microsoft.com/office/drawing/2014/main" id="{B2075269-DC41-1D9D-7461-414E6C0E09A3}"/>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a:t>https://</a:t>
            </a:r>
            <a:r>
              <a:rPr lang="en-US" err="1"/>
              <a:t>ncsacw.acf.hhs.gov</a:t>
            </a:r>
            <a:r>
              <a:rPr lang="en-US"/>
              <a:t>/</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1560383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A4827-F187-B819-5BB2-CF9CF73D7451}"/>
              </a:ext>
            </a:extLst>
          </p:cNvPr>
          <p:cNvSpPr>
            <a:spLocks noGrp="1"/>
          </p:cNvSpPr>
          <p:nvPr>
            <p:ph type="ctrTitle"/>
          </p:nvPr>
        </p:nvSpPr>
        <p:spPr>
          <a:xfrm>
            <a:off x="602213" y="3124298"/>
            <a:ext cx="4185918" cy="2387600"/>
          </a:xfrm>
        </p:spPr>
        <p:txBody>
          <a:bodyPr/>
          <a:lstStyle/>
          <a:p>
            <a:r>
              <a:rPr lang="en-US" sz="4800" dirty="0">
                <a:solidFill>
                  <a:prstClr val="white"/>
                </a:solidFill>
                <a:latin typeface="+mj-lt"/>
              </a:rPr>
              <a:t>References</a:t>
            </a:r>
            <a:endParaRPr lang="en-US" dirty="0">
              <a:latin typeface="+mj-lt"/>
            </a:endParaRPr>
          </a:p>
        </p:txBody>
      </p:sp>
    </p:spTree>
    <p:extLst>
      <p:ext uri="{BB962C8B-B14F-4D97-AF65-F5344CB8AC3E}">
        <p14:creationId xmlns:p14="http://schemas.microsoft.com/office/powerpoint/2010/main" val="3184928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dirty="0"/>
              <a:t>References, 1 of 4</a:t>
            </a:r>
          </a:p>
        </p:txBody>
      </p:sp>
      <p:sp>
        <p:nvSpPr>
          <p:cNvPr id="4" name="Content Placeholder 3"/>
          <p:cNvSpPr>
            <a:spLocks noGrp="1"/>
          </p:cNvSpPr>
          <p:nvPr>
            <p:ph idx="1"/>
          </p:nvPr>
        </p:nvSpPr>
        <p:spPr>
          <a:xfrm>
            <a:off x="603849" y="1344543"/>
            <a:ext cx="11056513" cy="5331829"/>
          </a:xfrm>
        </p:spPr>
        <p:txBody>
          <a:bodyPr vert="horz" lIns="91440" tIns="45720" rIns="91440" bIns="45720" rtlCol="0" anchor="t">
            <a:noAutofit/>
          </a:bodyPr>
          <a:lstStyle/>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Addiction Policy Forum. (2022). </a:t>
            </a:r>
            <a:r>
              <a:rPr lang="en-US" sz="1400" i="1" dirty="0">
                <a:solidFill>
                  <a:srgbClr val="000000"/>
                </a:solidFill>
                <a:effectLst/>
                <a:ea typeface="Arial" panose="020B0604020202020204" pitchFamily="34" charset="0"/>
                <a:cs typeface="Times New Roman" panose="02020603050405020304" pitchFamily="18" charset="0"/>
              </a:rPr>
              <a:t>DSM-5 criteria for addiction simplified.</a:t>
            </a:r>
            <a:r>
              <a:rPr lang="en-US" sz="1400" dirty="0">
                <a:solidFill>
                  <a:srgbClr val="000000"/>
                </a:solidFill>
                <a:effectLst/>
                <a:ea typeface="Arial" panose="020B0604020202020204" pitchFamily="34" charset="0"/>
                <a:cs typeface="Times New Roman" panose="02020603050405020304" pitchFamily="18" charset="0"/>
              </a:rPr>
              <a:t> </a:t>
            </a:r>
            <a:r>
              <a:rPr lang="fr-FR" sz="1400" u="sng" dirty="0">
                <a:solidFill>
                  <a:srgbClr val="000000"/>
                </a:solidFill>
                <a:effectLst/>
                <a:ea typeface="Arial" panose="020B0604020202020204" pitchFamily="34" charset="0"/>
                <a:cs typeface="Times New Roman" panose="02020603050405020304" pitchFamily="18" charset="0"/>
                <a:hlinkClick r:id="rId3"/>
              </a:rPr>
              <a:t>https://www.addictionpolicy.org/post/dsm-5-facts-and-figures</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fr-FR" sz="1400" dirty="0">
                <a:solidFill>
                  <a:srgbClr val="000000"/>
                </a:solidFill>
                <a:effectLst/>
                <a:ea typeface="Arial" panose="020B0604020202020204" pitchFamily="34" charset="0"/>
                <a:cs typeface="Times New Roman" panose="02020603050405020304" pitchFamily="18" charset="0"/>
              </a:rPr>
              <a:t>American </a:t>
            </a:r>
            <a:r>
              <a:rPr lang="fr-FR" sz="1400" dirty="0" err="1">
                <a:solidFill>
                  <a:srgbClr val="000000"/>
                </a:solidFill>
                <a:effectLst/>
                <a:ea typeface="Arial" panose="020B0604020202020204" pitchFamily="34" charset="0"/>
                <a:cs typeface="Times New Roman" panose="02020603050405020304" pitchFamily="18" charset="0"/>
              </a:rPr>
              <a:t>Psychiatric</a:t>
            </a:r>
            <a:r>
              <a:rPr lang="fr-FR" sz="1400" dirty="0">
                <a:solidFill>
                  <a:srgbClr val="000000"/>
                </a:solidFill>
                <a:effectLst/>
                <a:ea typeface="Arial" panose="020B0604020202020204" pitchFamily="34" charset="0"/>
                <a:cs typeface="Times New Roman" panose="02020603050405020304" pitchFamily="18" charset="0"/>
              </a:rPr>
              <a:t> Association. </a:t>
            </a:r>
            <a:r>
              <a:rPr lang="en-US" sz="1400" dirty="0">
                <a:solidFill>
                  <a:srgbClr val="000000"/>
                </a:solidFill>
                <a:effectLst/>
                <a:ea typeface="Arial" panose="020B0604020202020204" pitchFamily="34" charset="0"/>
                <a:cs typeface="Times New Roman" panose="02020603050405020304" pitchFamily="18" charset="0"/>
              </a:rPr>
              <a:t>(2023). </a:t>
            </a:r>
            <a:r>
              <a:rPr lang="en-US" sz="1400" i="1" dirty="0">
                <a:effectLst/>
                <a:ea typeface="Arial" panose="020B0604020202020204" pitchFamily="34" charset="0"/>
                <a:cs typeface="Times New Roman" panose="02020603050405020304" pitchFamily="18" charset="0"/>
              </a:rPr>
              <a:t>The diagnostic and statistical manual of mental disorders, fifth edition, text revision (DSM-5-TR).</a:t>
            </a:r>
            <a:r>
              <a:rPr lang="en-US" sz="1400" dirty="0">
                <a:effectLst/>
                <a:ea typeface="Arial" panose="020B0604020202020204" pitchFamily="34" charset="0"/>
                <a:cs typeface="Times New Roman" panose="02020603050405020304" pitchFamily="18" charset="0"/>
              </a:rPr>
              <a:t> </a:t>
            </a:r>
            <a:r>
              <a:rPr lang="en-US" sz="1400" dirty="0">
                <a:solidFill>
                  <a:srgbClr val="000000"/>
                </a:solidFill>
                <a:effectLst/>
                <a:ea typeface="Arial" panose="020B0604020202020204" pitchFamily="34" charset="0"/>
                <a:cs typeface="Times New Roman" panose="02020603050405020304" pitchFamily="18" charset="0"/>
              </a:rPr>
              <a:t>American Psychiatric Publishing.</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tabLst>
                <a:tab pos="457200" algn="l"/>
              </a:tabLst>
            </a:pPr>
            <a:r>
              <a:rPr lang="en-US" sz="1400" dirty="0">
                <a:solidFill>
                  <a:srgbClr val="000000"/>
                </a:solidFill>
                <a:effectLst/>
                <a:ea typeface="Arial" panose="020B0604020202020204" pitchFamily="34" charset="0"/>
                <a:cs typeface="Times New Roman" panose="02020603050405020304" pitchFamily="18" charset="0"/>
              </a:rPr>
              <a:t>American Society of Addiction Medicine. (2023). </a:t>
            </a:r>
            <a:r>
              <a:rPr lang="en-US" sz="1400" i="1" dirty="0">
                <a:solidFill>
                  <a:srgbClr val="000000"/>
                </a:solidFill>
                <a:effectLst/>
                <a:ea typeface="Arial" panose="020B0604020202020204" pitchFamily="34" charset="0"/>
                <a:cs typeface="Times New Roman" panose="02020603050405020304" pitchFamily="18" charset="0"/>
              </a:rPr>
              <a:t>About the ASAM criteria.</a:t>
            </a:r>
            <a:r>
              <a:rPr lang="en-US" sz="1400" dirty="0">
                <a:solidFill>
                  <a:srgbClr val="000000"/>
                </a:solidFill>
                <a:effectLst/>
                <a:ea typeface="Arial" panose="020B0604020202020204" pitchFamily="34" charset="0"/>
                <a:cs typeface="Times New Roman" panose="02020603050405020304" pitchFamily="18" charset="0"/>
              </a:rPr>
              <a:t> </a:t>
            </a:r>
            <a:r>
              <a:rPr lang="en-US" sz="1400" u="sng" dirty="0">
                <a:solidFill>
                  <a:srgbClr val="0563C1"/>
                </a:solidFill>
                <a:effectLst/>
                <a:ea typeface="Arial" panose="020B0604020202020204" pitchFamily="34" charset="0"/>
                <a:cs typeface="Times New Roman" panose="02020603050405020304" pitchFamily="18" charset="0"/>
                <a:hlinkClick r:id="rId4"/>
              </a:rPr>
              <a:t>https://www.asam.org/asam-criteria/about-the-asam-criteria</a:t>
            </a:r>
            <a:endParaRPr lang="en-US" sz="1400" u="sng" dirty="0">
              <a:solidFill>
                <a:srgbClr val="0563C1"/>
              </a:solidFill>
              <a:effectLst/>
              <a:ea typeface="Arial" panose="020B0604020202020204" pitchFamily="34" charset="0"/>
              <a:cs typeface="Times New Roman" panose="02020603050405020304" pitchFamily="18" charset="0"/>
            </a:endParaRPr>
          </a:p>
          <a:p>
            <a:pPr>
              <a:lnSpc>
                <a:spcPct val="107000"/>
              </a:lnSpc>
              <a:tabLst>
                <a:tab pos="457200" algn="l"/>
              </a:tabLst>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Bryan, K. (2024). </a:t>
            </a:r>
            <a:r>
              <a:rPr kumimoji="0" lang="en-US" sz="1400" b="0" i="1" u="none" strike="noStrike" kern="1200" cap="none" spc="0" normalizeH="0" baseline="0" noProof="0" dirty="0">
                <a:ln>
                  <a:noFill/>
                </a:ln>
                <a:solidFill>
                  <a:srgbClr val="000000"/>
                </a:solidFill>
                <a:effectLst/>
                <a:uLnTx/>
                <a:uFillTx/>
                <a:ea typeface="+mn-ea"/>
                <a:cs typeface="Arial" panose="020B0604020202020204" pitchFamily="34" charset="0"/>
              </a:rPr>
              <a:t>Cannabis overview. </a:t>
            </a: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National Conference of State Legislatures. </a:t>
            </a: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hlinkClick r:id="rId5"/>
              </a:rPr>
              <a:t>https://www.ncsl.org/civil-and-criminal-justice/cannabis-overview#legalization</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effectLst/>
                <a:ea typeface="Arial" panose="020B0604020202020204" pitchFamily="34" charset="0"/>
                <a:cs typeface="Times New Roman" panose="02020603050405020304" pitchFamily="18" charset="0"/>
              </a:rPr>
              <a:t>Children and Family Futures. (2017).</a:t>
            </a:r>
            <a:r>
              <a:rPr lang="en-US" sz="1400" dirty="0">
                <a:solidFill>
                  <a:srgbClr val="000000"/>
                </a:solidFill>
                <a:effectLst/>
                <a:ea typeface="Arial" panose="020B0604020202020204" pitchFamily="34" charset="0"/>
                <a:cs typeface="Times New Roman" panose="02020603050405020304" pitchFamily="18" charset="0"/>
              </a:rPr>
              <a:t> </a:t>
            </a:r>
            <a:r>
              <a:rPr lang="en-US" sz="1400" i="1" dirty="0">
                <a:solidFill>
                  <a:srgbClr val="000000"/>
                </a:solidFill>
                <a:effectLst/>
                <a:ea typeface="Arial" panose="020B0604020202020204" pitchFamily="34" charset="0"/>
                <a:cs typeface="Times New Roman" panose="02020603050405020304" pitchFamily="18" charset="0"/>
              </a:rPr>
              <a:t>Collaborative values inventory</a:t>
            </a:r>
            <a:r>
              <a:rPr lang="en-US" sz="1400" dirty="0">
                <a:solidFill>
                  <a:srgbClr val="000000"/>
                </a:solidFill>
                <a:effectLst/>
                <a:ea typeface="Arial" panose="020B0604020202020204" pitchFamily="34" charset="0"/>
                <a:cs typeface="Times New Roman" panose="02020603050405020304" pitchFamily="18" charset="0"/>
              </a:rPr>
              <a:t>. </a:t>
            </a:r>
            <a:r>
              <a:rPr lang="en-US" sz="1400" u="sng" dirty="0">
                <a:solidFill>
                  <a:srgbClr val="0563C1"/>
                </a:solidFill>
                <a:effectLst/>
                <a:ea typeface="Arial" panose="020B0604020202020204" pitchFamily="34" charset="0"/>
                <a:cs typeface="Times New Roman" panose="02020603050405020304" pitchFamily="18" charset="0"/>
                <a:hlinkClick r:id="rId6"/>
              </a:rPr>
              <a:t>http://www.cffutures.org/files/cvi.pdf</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effectLst/>
                <a:ea typeface="Arial" panose="020B0604020202020204" pitchFamily="34" charset="0"/>
                <a:cs typeface="Times New Roman" panose="02020603050405020304" pitchFamily="18" charset="0"/>
              </a:rPr>
              <a:t>Children and Family Futures. (2023). </a:t>
            </a:r>
            <a:r>
              <a:rPr lang="en-US" sz="1400" i="1" dirty="0">
                <a:solidFill>
                  <a:srgbClr val="000000"/>
                </a:solidFill>
                <a:effectLst/>
                <a:ea typeface="Arial" panose="020B0604020202020204" pitchFamily="34" charset="0"/>
                <a:cs typeface="Times New Roman" panose="02020603050405020304" pitchFamily="18" charset="0"/>
              </a:rPr>
              <a:t>Sobriety Treatment and Recovery </a:t>
            </a:r>
            <a:r>
              <a:rPr lang="en-US" sz="1400" i="1" dirty="0">
                <a:solidFill>
                  <a:srgbClr val="000000"/>
                </a:solidFill>
                <a:ea typeface="Arial" panose="020B0604020202020204" pitchFamily="34" charset="0"/>
                <a:cs typeface="Times New Roman" panose="02020603050405020304" pitchFamily="18" charset="0"/>
              </a:rPr>
              <a:t>T</a:t>
            </a:r>
            <a:r>
              <a:rPr lang="en-US" sz="1400" i="1" dirty="0">
                <a:solidFill>
                  <a:srgbClr val="000000"/>
                </a:solidFill>
                <a:effectLst/>
                <a:ea typeface="Arial" panose="020B0604020202020204" pitchFamily="34" charset="0"/>
                <a:cs typeface="Times New Roman" panose="02020603050405020304" pitchFamily="18" charset="0"/>
              </a:rPr>
              <a:t>eams (START). </a:t>
            </a:r>
            <a:r>
              <a:rPr lang="en-US" sz="1400" u="sng" dirty="0">
                <a:solidFill>
                  <a:srgbClr val="000000"/>
                </a:solidFill>
                <a:effectLst/>
                <a:ea typeface="Arial" panose="020B0604020202020204" pitchFamily="34" charset="0"/>
                <a:cs typeface="Times New Roman" panose="02020603050405020304" pitchFamily="18" charset="0"/>
                <a:hlinkClick r:id="rId7"/>
              </a:rPr>
              <a:t>https://www.cffutures.org/start/</a:t>
            </a:r>
            <a:endParaRPr lang="en-US" sz="1400" u="sng" dirty="0">
              <a:solidFill>
                <a:srgbClr val="000000"/>
              </a:solidFill>
              <a:effectLst/>
              <a:ea typeface="Arial" panose="020B0604020202020204" pitchFamily="34" charset="0"/>
              <a:cs typeface="Times New Roman" panose="02020603050405020304" pitchFamily="18" charset="0"/>
            </a:endParaRPr>
          </a:p>
          <a:p>
            <a:pPr>
              <a:lnSpc>
                <a:spcPct val="107000"/>
              </a:lnSpc>
            </a:pPr>
            <a:r>
              <a:rPr lang="en-US" sz="1400" b="0" i="0" u="none" strike="noStrike" dirty="0">
                <a:effectLst/>
                <a:latin typeface="Arial" panose="020B0604020202020204" pitchFamily="34" charset="0"/>
              </a:rPr>
              <a:t>Children and Family Futures. (2024). </a:t>
            </a:r>
            <a:r>
              <a:rPr lang="en-US" sz="1400" b="0" i="1" u="none" strike="noStrike" dirty="0">
                <a:effectLst/>
                <a:latin typeface="Arial" panose="020B0604020202020204" pitchFamily="34" charset="0"/>
              </a:rPr>
              <a:t>Family treatment courts. </a:t>
            </a:r>
            <a:r>
              <a:rPr lang="en-US" sz="1400" b="0" i="0" u="sng" strike="noStrike" dirty="0">
                <a:solidFill>
                  <a:srgbClr val="467886"/>
                </a:solidFill>
                <a:effectLst/>
                <a:latin typeface="Arial" panose="020B0604020202020204" pitchFamily="34" charset="0"/>
                <a:hlinkClick r:id="rId8"/>
              </a:rPr>
              <a:t>https://www.cffutures.org/family-treatment-courts-focus/</a:t>
            </a:r>
            <a:r>
              <a:rPr lang="en-US" sz="1400" b="0" i="0" dirty="0">
                <a:solidFill>
                  <a:srgbClr val="000000"/>
                </a:solidFill>
                <a:effectLst/>
                <a:latin typeface="Arial" panose="020B0604020202020204" pitchFamily="34" charset="0"/>
              </a:rPr>
              <a:t> </a:t>
            </a:r>
            <a:endParaRPr lang="en-US" sz="1400" u="sng" dirty="0">
              <a:solidFill>
                <a:srgbClr val="000000"/>
              </a:solidFill>
              <a:effectLst/>
              <a:ea typeface="Arial" panose="020B0604020202020204" pitchFamily="34" charset="0"/>
              <a:cs typeface="Times New Roman" panose="02020603050405020304" pitchFamily="18" charset="0"/>
            </a:endParaRPr>
          </a:p>
          <a:p>
            <a:pPr>
              <a:lnSpc>
                <a:spcPct val="107000"/>
              </a:lnSpc>
            </a:pPr>
            <a:r>
              <a:rPr lang="en-US" sz="1400" kern="100" dirty="0">
                <a:effectLst/>
                <a:ea typeface="Aptos" panose="020B0004020202020204" pitchFamily="34" charset="0"/>
                <a:cs typeface="Times New Roman" panose="02020603050405020304" pitchFamily="18" charset="0"/>
              </a:rPr>
              <a:t>Hidalgo, R. (2023). </a:t>
            </a:r>
            <a:r>
              <a:rPr lang="en-US" sz="1400" i="1" kern="100" dirty="0">
                <a:effectLst/>
                <a:ea typeface="Aptos" panose="020B0004020202020204" pitchFamily="34" charset="0"/>
                <a:cs typeface="Times New Roman" panose="02020603050405020304" pitchFamily="18" charset="0"/>
              </a:rPr>
              <a:t>DVAM 2023: Ending domestic violence requires us all to work together.</a:t>
            </a:r>
            <a:r>
              <a:rPr lang="en-US" sz="1400" kern="100" dirty="0">
                <a:effectLst/>
                <a:ea typeface="Aptos" panose="020B0004020202020204" pitchFamily="34" charset="0"/>
                <a:cs typeface="Times New Roman" panose="02020603050405020304" pitchFamily="18" charset="0"/>
              </a:rPr>
              <a:t> U.S. Department of Justice, Office on Violence Against Women. </a:t>
            </a:r>
            <a:r>
              <a:rPr lang="en-US" sz="1400" u="sng" kern="100" dirty="0">
                <a:solidFill>
                  <a:srgbClr val="467886"/>
                </a:solidFill>
                <a:effectLst/>
                <a:ea typeface="Aptos" panose="020B0004020202020204" pitchFamily="34" charset="0"/>
                <a:cs typeface="Times New Roman" panose="02020603050405020304" pitchFamily="18" charset="0"/>
                <a:hlinkClick r:id="rId9"/>
              </a:rPr>
              <a:t>https://www.justice.gov/archives/ovw/blog/dvam-2023-ending-domestic-violence-requires-us-all-work-together#:~:text=Data%20from%20the%20last%20National,intimate%20partner%20violence%2Drelated%20impact</a:t>
            </a:r>
            <a:r>
              <a:rPr lang="en-US" sz="1400" kern="100" dirty="0">
                <a:effectLst/>
                <a:ea typeface="Aptos" panose="020B0004020202020204" pitchFamily="34" charset="0"/>
                <a:cs typeface="Times New Roman" panose="02020603050405020304" pitchFamily="18" charset="0"/>
              </a:rPr>
              <a:t> </a:t>
            </a:r>
            <a:endParaRPr lang="en-US" sz="1400" dirty="0">
              <a:solidFill>
                <a:srgbClr val="000000"/>
              </a:solidFill>
              <a:effectLst/>
              <a:ea typeface="Arial" panose="020B060402020202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Juergens, J. (2022). </a:t>
            </a:r>
            <a:r>
              <a:rPr lang="en-US" sz="1400" i="1" dirty="0">
                <a:solidFill>
                  <a:srgbClr val="000000"/>
                </a:solidFill>
                <a:effectLst/>
                <a:ea typeface="Arial" panose="020B0604020202020204" pitchFamily="34" charset="0"/>
                <a:cs typeface="Times New Roman" panose="02020603050405020304" pitchFamily="18" charset="0"/>
              </a:rPr>
              <a:t>Drug classifications</a:t>
            </a:r>
            <a:r>
              <a:rPr lang="en-US" sz="1400" dirty="0">
                <a:solidFill>
                  <a:srgbClr val="000000"/>
                </a:solidFill>
                <a:effectLst/>
                <a:ea typeface="Arial" panose="020B0604020202020204" pitchFamily="34" charset="0"/>
                <a:cs typeface="Times New Roman" panose="02020603050405020304" pitchFamily="18" charset="0"/>
              </a:rPr>
              <a:t>. Addiction Center, Recovery Worldwide, LLC. </a:t>
            </a:r>
            <a:r>
              <a:rPr lang="en-US" sz="1400" u="sng" dirty="0">
                <a:solidFill>
                  <a:srgbClr val="000000"/>
                </a:solidFill>
                <a:effectLst/>
                <a:ea typeface="Arial" panose="020B0604020202020204" pitchFamily="34" charset="0"/>
                <a:cs typeface="Times New Roman" panose="02020603050405020304" pitchFamily="18" charset="0"/>
                <a:hlinkClick r:id="rId10"/>
              </a:rPr>
              <a:t>https://www.addictioncenter.com/drugs/drug-classifications/</a:t>
            </a:r>
            <a:endParaRPr lang="en-US" sz="1400" u="sng" dirty="0">
              <a:solidFill>
                <a:srgbClr val="000000"/>
              </a:solidFill>
              <a:effectLst/>
              <a:ea typeface="Arial" panose="020B060402020202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National Center on Substance Abuse and Child Welfare. (n.d.).</a:t>
            </a:r>
            <a:r>
              <a:rPr lang="en-US" sz="1400" i="1" dirty="0">
                <a:solidFill>
                  <a:srgbClr val="000000"/>
                </a:solidFill>
                <a:effectLst/>
                <a:ea typeface="Arial" panose="020B0604020202020204" pitchFamily="34" charset="0"/>
                <a:cs typeface="Times New Roman" panose="02020603050405020304" pitchFamily="18" charset="0"/>
              </a:rPr>
              <a:t> Trauma-informed-care. </a:t>
            </a:r>
            <a:r>
              <a:rPr lang="en-US" sz="1400" dirty="0">
                <a:solidFill>
                  <a:srgbClr val="000000"/>
                </a:solidFill>
                <a:effectLst/>
                <a:ea typeface="Arial" panose="020B0604020202020204" pitchFamily="34" charset="0"/>
                <a:cs typeface="Times New Roman" panose="02020603050405020304" pitchFamily="18" charset="0"/>
              </a:rPr>
              <a:t>Administration for Children and Families, Substance Abuse and Mental Health Services Administration. </a:t>
            </a:r>
            <a:r>
              <a:rPr lang="en-US" sz="1400" u="sng" dirty="0">
                <a:solidFill>
                  <a:srgbClr val="000000"/>
                </a:solidFill>
                <a:effectLst/>
                <a:ea typeface="Arial" panose="020B0604020202020204" pitchFamily="34" charset="0"/>
                <a:cs typeface="Times New Roman" panose="02020603050405020304" pitchFamily="18" charset="0"/>
                <a:hlinkClick r:id="rId11"/>
              </a:rPr>
              <a:t>https://ncsacw.acf.hhs.gov/topics/trauma-informed-care.aspx</a:t>
            </a:r>
            <a:r>
              <a:rPr lang="en-US" sz="14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52273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dirty="0"/>
              <a:t>References, 2 of 4</a:t>
            </a:r>
          </a:p>
        </p:txBody>
      </p:sp>
      <p:sp>
        <p:nvSpPr>
          <p:cNvPr id="4" name="Content Placeholder 3"/>
          <p:cNvSpPr>
            <a:spLocks noGrp="1"/>
          </p:cNvSpPr>
          <p:nvPr>
            <p:ph idx="1"/>
          </p:nvPr>
        </p:nvSpPr>
        <p:spPr>
          <a:xfrm>
            <a:off x="638355" y="1444751"/>
            <a:ext cx="11045645" cy="4956049"/>
          </a:xfrm>
        </p:spPr>
        <p:txBody>
          <a:bodyPr vert="horz" lIns="91440" tIns="45720" rIns="91440" bIns="45720" rtlCol="0" anchor="t">
            <a:noAutofit/>
          </a:bodyPr>
          <a:lstStyle/>
          <a:p>
            <a:pPr>
              <a:lnSpc>
                <a:spcPct val="107000"/>
              </a:lnSpc>
            </a:pPr>
            <a:r>
              <a:rPr lang="en-US" sz="1400" dirty="0">
                <a:solidFill>
                  <a:srgbClr val="000000"/>
                </a:solidFill>
                <a:effectLst/>
                <a:ea typeface="Arial" panose="020B0604020202020204" pitchFamily="34" charset="0"/>
                <a:cs typeface="Times New Roman" panose="02020603050405020304" pitchFamily="18" charset="0"/>
              </a:rPr>
              <a:t>National Center on Substance Abuse and Child Welfare. (2019). </a:t>
            </a:r>
            <a:r>
              <a:rPr lang="en-US" sz="1400" i="1" dirty="0">
                <a:solidFill>
                  <a:srgbClr val="000000"/>
                </a:solidFill>
                <a:effectLst/>
                <a:ea typeface="Arial" panose="020B0604020202020204" pitchFamily="34" charset="0"/>
                <a:cs typeface="Times New Roman" panose="02020603050405020304" pitchFamily="18" charset="0"/>
              </a:rPr>
              <a:t>The use of peers and recovery specialists in child welfare settings. </a:t>
            </a:r>
            <a:r>
              <a:rPr lang="en-US" sz="1400" dirty="0">
                <a:solidFill>
                  <a:srgbClr val="000000"/>
                </a:solidFill>
                <a:effectLst/>
                <a:ea typeface="Arial" panose="020B0604020202020204" pitchFamily="34" charset="0"/>
                <a:cs typeface="Times New Roman" panose="02020603050405020304" pitchFamily="18" charset="0"/>
              </a:rPr>
              <a:t>Administration for Children and Families, Substance Abuse and Mental Health Services Administration. </a:t>
            </a:r>
            <a:r>
              <a:rPr lang="en-US" sz="1400" u="sng" dirty="0">
                <a:solidFill>
                  <a:srgbClr val="000000"/>
                </a:solidFill>
                <a:effectLst/>
                <a:ea typeface="Arial" panose="020B0604020202020204" pitchFamily="34" charset="0"/>
                <a:cs typeface="Times New Roman" panose="02020603050405020304" pitchFamily="18" charset="0"/>
                <a:hlinkClick r:id="rId3"/>
              </a:rPr>
              <a:t>https://ncsacw.acf.hhs.gov/files/peer19_brief.pdf</a:t>
            </a:r>
            <a:endParaRPr lang="en-US" sz="1400" dirty="0">
              <a:solidFill>
                <a:srgbClr val="000000"/>
              </a:solidFill>
              <a:effectLst/>
              <a:ea typeface="Arial" panose="020B060402020202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National Center on Substance Abuse and Child Welfare.</a:t>
            </a:r>
            <a:r>
              <a:rPr lang="en-US" sz="1400" dirty="0">
                <a:solidFill>
                  <a:srgbClr val="333333"/>
                </a:solidFill>
                <a:effectLst/>
                <a:ea typeface="Arial" panose="020B0604020202020204" pitchFamily="34" charset="0"/>
                <a:cs typeface="Times New Roman" panose="02020603050405020304" pitchFamily="18" charset="0"/>
              </a:rPr>
              <a:t> </a:t>
            </a:r>
            <a:r>
              <a:rPr lang="en-US" sz="1400" dirty="0">
                <a:effectLst/>
                <a:ea typeface="Arial" panose="020B0604020202020204" pitchFamily="34" charset="0"/>
                <a:cs typeface="Times New Roman" panose="02020603050405020304" pitchFamily="18" charset="0"/>
              </a:rPr>
              <a:t>(2021). </a:t>
            </a:r>
            <a:r>
              <a:rPr lang="en-US" sz="1400" i="1" dirty="0">
                <a:effectLst/>
                <a:ea typeface="Arial" panose="020B0604020202020204" pitchFamily="34" charset="0"/>
                <a:cs typeface="Times New Roman" panose="02020603050405020304" pitchFamily="18" charset="0"/>
              </a:rPr>
              <a:t>Implementing a family-centered approach: For families affected by substance use disorders and involved with child welfare services</a:t>
            </a:r>
            <a:r>
              <a:rPr lang="en-US" sz="1400" dirty="0">
                <a:effectLst/>
                <a:ea typeface="Arial" panose="020B0604020202020204" pitchFamily="34" charset="0"/>
                <a:cs typeface="Times New Roman" panose="02020603050405020304" pitchFamily="18" charset="0"/>
              </a:rPr>
              <a:t>. </a:t>
            </a:r>
            <a:r>
              <a:rPr lang="en-US" sz="1400" dirty="0">
                <a:solidFill>
                  <a:srgbClr val="000000"/>
                </a:solidFill>
                <a:effectLst/>
                <a:ea typeface="Arial" panose="020B0604020202020204" pitchFamily="34" charset="0"/>
                <a:cs typeface="Times New Roman" panose="02020603050405020304" pitchFamily="18" charset="0"/>
              </a:rPr>
              <a:t>Administration for Children and Families, Substance Abuse and Mental Health Services Administration.</a:t>
            </a:r>
            <a:r>
              <a:rPr lang="en-US" sz="1400" dirty="0">
                <a:solidFill>
                  <a:srgbClr val="333333"/>
                </a:solidFill>
                <a:effectLst/>
                <a:ea typeface="Arial" panose="020B0604020202020204" pitchFamily="34" charset="0"/>
                <a:cs typeface="Times New Roman" panose="02020603050405020304" pitchFamily="18" charset="0"/>
              </a:rPr>
              <a:t> </a:t>
            </a:r>
            <a:r>
              <a:rPr lang="en-US" sz="1400" u="sng" dirty="0">
                <a:solidFill>
                  <a:srgbClr val="0563C1"/>
                </a:solidFill>
                <a:effectLst/>
                <a:ea typeface="Arial" panose="020B0604020202020204" pitchFamily="34" charset="0"/>
                <a:cs typeface="Times New Roman" panose="02020603050405020304" pitchFamily="18" charset="0"/>
                <a:hlinkClick r:id="rId4"/>
              </a:rPr>
              <a:t>https://ncsacw.acf.hhs.gov/files/fca-practice-module-1.pdf</a:t>
            </a:r>
            <a:r>
              <a:rPr lang="en-US" sz="1400" dirty="0">
                <a:solidFill>
                  <a:srgbClr val="333333"/>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National Conference of State Legislatures. (2023). </a:t>
            </a:r>
            <a:r>
              <a:rPr lang="en-US" sz="1400" i="1" dirty="0">
                <a:solidFill>
                  <a:srgbClr val="000000"/>
                </a:solidFill>
                <a:effectLst/>
                <a:ea typeface="Arial" panose="020B0604020202020204" pitchFamily="34" charset="0"/>
                <a:cs typeface="Times New Roman" panose="02020603050405020304" pitchFamily="18" charset="0"/>
              </a:rPr>
              <a:t>State medical cannabis laws</a:t>
            </a:r>
            <a:r>
              <a:rPr lang="en-US" sz="1400" dirty="0">
                <a:solidFill>
                  <a:srgbClr val="000000"/>
                </a:solidFill>
                <a:effectLst/>
                <a:ea typeface="Arial" panose="020B0604020202020204" pitchFamily="34" charset="0"/>
                <a:cs typeface="Times New Roman" panose="02020603050405020304" pitchFamily="18" charset="0"/>
              </a:rPr>
              <a:t>. </a:t>
            </a:r>
            <a:r>
              <a:rPr lang="en-US" sz="1400" u="sng" dirty="0">
                <a:solidFill>
                  <a:srgbClr val="000000"/>
                </a:solidFill>
                <a:effectLst/>
                <a:ea typeface="Arial" panose="020B0604020202020204" pitchFamily="34" charset="0"/>
                <a:cs typeface="Times New Roman" panose="02020603050405020304" pitchFamily="18" charset="0"/>
                <a:hlinkClick r:id="rId5"/>
              </a:rPr>
              <a:t>https://www.ncsl.org/health/state-medical-cannabis-laws</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National Institute on Drug Abuse. (2018).</a:t>
            </a:r>
            <a:r>
              <a:rPr lang="en-US" sz="1400" dirty="0">
                <a:effectLst/>
                <a:ea typeface="Arial" panose="020B0604020202020204" pitchFamily="34" charset="0"/>
                <a:cs typeface="Times New Roman" panose="02020603050405020304" pitchFamily="18" charset="0"/>
              </a:rPr>
              <a:t> </a:t>
            </a:r>
            <a:r>
              <a:rPr lang="en-US" sz="1400" i="1" dirty="0">
                <a:effectLst/>
                <a:ea typeface="Arial" panose="020B0604020202020204" pitchFamily="34" charset="0"/>
                <a:cs typeface="Times New Roman" panose="02020603050405020304" pitchFamily="18" charset="0"/>
              </a:rPr>
              <a:t>Drugs, brains, and behavior: The science of addiction</a:t>
            </a:r>
            <a:r>
              <a:rPr lang="en-US" sz="1400" dirty="0">
                <a:effectLst/>
                <a:ea typeface="Arial" panose="020B0604020202020204" pitchFamily="34" charset="0"/>
                <a:cs typeface="Times New Roman" panose="02020603050405020304" pitchFamily="18" charset="0"/>
              </a:rPr>
              <a:t>. (NIH Publication No. 18-DA-5605). U</a:t>
            </a:r>
            <a:r>
              <a:rPr lang="en-US" sz="1400" dirty="0">
                <a:solidFill>
                  <a:srgbClr val="000000"/>
                </a:solidFill>
                <a:effectLst/>
                <a:ea typeface="Arial" panose="020B0604020202020204" pitchFamily="34" charset="0"/>
                <a:cs typeface="Times New Roman" panose="02020603050405020304" pitchFamily="18" charset="0"/>
              </a:rPr>
              <a:t>.S. Department of Health and Human Services, National Institutes of Health. </a:t>
            </a:r>
            <a:r>
              <a:rPr lang="en-US" sz="1400" u="sng" dirty="0">
                <a:solidFill>
                  <a:srgbClr val="000000"/>
                </a:solidFill>
                <a:effectLst/>
                <a:ea typeface="Arial" panose="020B0604020202020204" pitchFamily="34" charset="0"/>
                <a:cs typeface="Times New Roman" panose="02020603050405020304" pitchFamily="18" charset="0"/>
                <a:hlinkClick r:id="rId6"/>
              </a:rPr>
              <a:t>https://www.drugabuse.gov/publications/drugs-brains-behavior-science-addiction/preface</a:t>
            </a:r>
            <a:r>
              <a:rPr lang="en-US" sz="1400" u="sng" dirty="0">
                <a:solidFill>
                  <a:srgbClr val="000000"/>
                </a:solidFill>
                <a:effectLst/>
                <a:ea typeface="Arial" panose="020B0604020202020204" pitchFamily="34" charset="0"/>
                <a:cs typeface="Times New Roman" panose="02020603050405020304" pitchFamily="18" charset="0"/>
              </a:rPr>
              <a:t> </a:t>
            </a: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National Institute on Drug Abuse. (2019). </a:t>
            </a:r>
            <a:r>
              <a:rPr lang="en-US" sz="1400" i="1" dirty="0">
                <a:solidFill>
                  <a:srgbClr val="000000"/>
                </a:solidFill>
                <a:effectLst/>
                <a:ea typeface="Arial" panose="020B0604020202020204" pitchFamily="34" charset="0"/>
                <a:cs typeface="Times New Roman" panose="02020603050405020304" pitchFamily="18" charset="0"/>
              </a:rPr>
              <a:t>Methamphetamine research report. </a:t>
            </a:r>
            <a:r>
              <a:rPr lang="en-US" sz="1400" dirty="0">
                <a:solidFill>
                  <a:srgbClr val="000000"/>
                </a:solidFill>
                <a:effectLst/>
                <a:ea typeface="Arial" panose="020B0604020202020204" pitchFamily="34" charset="0"/>
                <a:cs typeface="Times New Roman" panose="02020603050405020304" pitchFamily="18" charset="0"/>
              </a:rPr>
              <a:t>U.S. Department of Health and Human Services, National Institutes of Health. </a:t>
            </a:r>
            <a:r>
              <a:rPr lang="en-US" sz="1400" u="sng" dirty="0">
                <a:solidFill>
                  <a:srgbClr val="0563C1"/>
                </a:solidFill>
                <a:effectLst/>
                <a:ea typeface="Arial" panose="020B0604020202020204" pitchFamily="34" charset="0"/>
                <a:cs typeface="Times New Roman" panose="02020603050405020304" pitchFamily="18" charset="0"/>
                <a:hlinkClick r:id="rId7"/>
              </a:rPr>
              <a:t>https://nida.nih.gov/publications/research-reports/methamphetamine/overview</a:t>
            </a:r>
            <a:r>
              <a:rPr lang="en-US" sz="1400" dirty="0">
                <a:solidFill>
                  <a:srgbClr val="000000"/>
                </a:solidFill>
                <a:effectLst/>
                <a:ea typeface="Arial" panose="020B060402020202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 </a:t>
            </a: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National Institute on Drug Abuse. (2023).</a:t>
            </a:r>
            <a:r>
              <a:rPr lang="en-US" sz="1400" i="1" dirty="0">
                <a:solidFill>
                  <a:srgbClr val="000000"/>
                </a:solidFill>
                <a:effectLst/>
                <a:ea typeface="Arial" panose="020B0604020202020204" pitchFamily="34" charset="0"/>
                <a:cs typeface="Times New Roman" panose="02020603050405020304" pitchFamily="18" charset="0"/>
              </a:rPr>
              <a:t> Psychedelic and dissociative drugs. </a:t>
            </a:r>
            <a:r>
              <a:rPr lang="en-US" sz="1400" dirty="0">
                <a:solidFill>
                  <a:srgbClr val="000000"/>
                </a:solidFill>
                <a:effectLst/>
                <a:ea typeface="Arial" panose="020B0604020202020204" pitchFamily="34" charset="0"/>
                <a:cs typeface="Times New Roman" panose="02020603050405020304" pitchFamily="18" charset="0"/>
              </a:rPr>
              <a:t>U.S. Department of Health and Human Services, National Institutes of Health. </a:t>
            </a:r>
            <a:r>
              <a:rPr lang="en-US" sz="1400" u="sng" dirty="0">
                <a:solidFill>
                  <a:srgbClr val="0563C1"/>
                </a:solidFill>
                <a:effectLst/>
                <a:ea typeface="Arial" panose="020B0604020202020204" pitchFamily="34" charset="0"/>
                <a:cs typeface="Times New Roman" panose="02020603050405020304" pitchFamily="18" charset="0"/>
                <a:hlinkClick r:id="rId8"/>
              </a:rPr>
              <a:t>https://nida.nih.gov/research-topics/psychedelic-dissociative-drugs</a:t>
            </a:r>
            <a:r>
              <a:rPr lang="en-US" sz="1400" dirty="0">
                <a:effectLst/>
                <a:ea typeface="Calibri" panose="020F0502020204030204" pitchFamily="34" charset="0"/>
                <a:cs typeface="Times New Roman" panose="02020603050405020304" pitchFamily="18" charset="0"/>
              </a:rPr>
              <a:t> </a:t>
            </a: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National Responsible Fatherhood Clearinghouse. (n.d.).</a:t>
            </a:r>
            <a:r>
              <a:rPr lang="en-US" sz="1400" i="1" dirty="0">
                <a:solidFill>
                  <a:srgbClr val="000000"/>
                </a:solidFill>
                <a:effectLst/>
                <a:ea typeface="Arial" panose="020B0604020202020204" pitchFamily="34" charset="0"/>
                <a:cs typeface="Times New Roman" panose="02020603050405020304" pitchFamily="18" charset="0"/>
              </a:rPr>
              <a:t> Father presence. </a:t>
            </a:r>
            <a:r>
              <a:rPr lang="en-US" sz="1400" dirty="0">
                <a:solidFill>
                  <a:srgbClr val="000000"/>
                </a:solidFill>
                <a:effectLst/>
                <a:ea typeface="Arial" panose="020B0604020202020204" pitchFamily="34" charset="0"/>
                <a:cs typeface="Times New Roman" panose="02020603050405020304" pitchFamily="18" charset="0"/>
              </a:rPr>
              <a:t>U.S. Department of Health and Human Services. </a:t>
            </a:r>
            <a:r>
              <a:rPr lang="en-US" sz="1400" u="sng" dirty="0">
                <a:solidFill>
                  <a:srgbClr val="000000"/>
                </a:solidFill>
                <a:effectLst/>
                <a:ea typeface="Arial" panose="020B0604020202020204" pitchFamily="34" charset="0"/>
                <a:cs typeface="Times New Roman" panose="02020603050405020304" pitchFamily="18" charset="0"/>
                <a:hlinkClick r:id="rId9"/>
              </a:rPr>
              <a:t>https://www.fatherhood.gov/for-dads/father-presence</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pPr>
            <a:r>
              <a:rPr lang="en-US" sz="1400" dirty="0">
                <a:solidFill>
                  <a:srgbClr val="000000"/>
                </a:solidFill>
                <a:effectLst/>
                <a:ea typeface="Arial" panose="020B0604020202020204" pitchFamily="34" charset="0"/>
                <a:cs typeface="Times New Roman" panose="02020603050405020304" pitchFamily="18" charset="0"/>
              </a:rPr>
              <a:t>National Responsible Fatherhood Clearinghouse. (2018). </a:t>
            </a:r>
            <a:r>
              <a:rPr lang="en-US" sz="1400" i="1" dirty="0">
                <a:solidFill>
                  <a:srgbClr val="000000"/>
                </a:solidFill>
                <a:effectLst/>
                <a:ea typeface="Arial" panose="020B0604020202020204" pitchFamily="34" charset="0"/>
                <a:cs typeface="Times New Roman" panose="02020603050405020304" pitchFamily="18" charset="0"/>
              </a:rPr>
              <a:t>Trauma-informed approaches and awareness for programs working with fathers</a:t>
            </a:r>
            <a:r>
              <a:rPr lang="en-US" sz="1400" dirty="0">
                <a:solidFill>
                  <a:srgbClr val="000000"/>
                </a:solidFill>
                <a:effectLst/>
                <a:ea typeface="Arial" panose="020B0604020202020204" pitchFamily="34" charset="0"/>
                <a:cs typeface="Times New Roman" panose="02020603050405020304" pitchFamily="18" charset="0"/>
              </a:rPr>
              <a:t>. U.S. Department of Health and Human Services. </a:t>
            </a:r>
            <a:r>
              <a:rPr lang="en-US" sz="1400" u="sng" dirty="0">
                <a:solidFill>
                  <a:srgbClr val="000000"/>
                </a:solidFill>
                <a:effectLst/>
                <a:ea typeface="Arial" panose="020B0604020202020204" pitchFamily="34" charset="0"/>
                <a:cs typeface="Times New Roman" panose="02020603050405020304" pitchFamily="18" charset="0"/>
                <a:hlinkClick r:id="rId10"/>
              </a:rPr>
              <a:t>https://www.fatherhood.gov/sites/default/files/resource_files/e000004132.pdf</a:t>
            </a:r>
            <a:endParaRPr lang="en-US" sz="1400" dirty="0">
              <a:solidFill>
                <a:srgbClr val="000000"/>
              </a:solidFill>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39414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dirty="0"/>
              <a:t>References, 3 of 4</a:t>
            </a:r>
          </a:p>
        </p:txBody>
      </p:sp>
      <p:sp>
        <p:nvSpPr>
          <p:cNvPr id="4" name="Content Placeholder 3"/>
          <p:cNvSpPr>
            <a:spLocks noGrp="1"/>
          </p:cNvSpPr>
          <p:nvPr>
            <p:ph idx="1"/>
          </p:nvPr>
        </p:nvSpPr>
        <p:spPr>
          <a:xfrm>
            <a:off x="776377" y="1344740"/>
            <a:ext cx="10577423" cy="5126398"/>
          </a:xfrm>
        </p:spPr>
        <p:txBody>
          <a:bodyPr vert="horz" lIns="91440" tIns="45720" rIns="91440" bIns="45720" rtlCol="0" anchor="t">
            <a:noAutofit/>
          </a:bodyPr>
          <a:lstStyle/>
          <a:p>
            <a:pPr marL="228600" marR="0" indent="-228600">
              <a:lnSpc>
                <a:spcPct val="107000"/>
              </a:lnSpc>
            </a:pPr>
            <a:r>
              <a:rPr lang="en-US" sz="1400" dirty="0">
                <a:solidFill>
                  <a:srgbClr val="000000"/>
                </a:solidFill>
                <a:effectLst/>
                <a:ea typeface="Arial" panose="020B0604020202020204" pitchFamily="34" charset="0"/>
              </a:rPr>
              <a:t>Peer Recovery Center of Excellence. (2022). </a:t>
            </a:r>
            <a:r>
              <a:rPr lang="en-US" sz="1400" i="1" dirty="0">
                <a:solidFill>
                  <a:srgbClr val="000000"/>
                </a:solidFill>
                <a:effectLst/>
                <a:ea typeface="Arial" panose="020B0604020202020204" pitchFamily="34" charset="0"/>
              </a:rPr>
              <a:t>Peer recovery center of excellence</a:t>
            </a:r>
            <a:r>
              <a:rPr lang="en-US" sz="1400" dirty="0">
                <a:solidFill>
                  <a:srgbClr val="000000"/>
                </a:solidFill>
                <a:effectLst/>
                <a:ea typeface="Arial" panose="020B0604020202020204" pitchFamily="34" charset="0"/>
              </a:rPr>
              <a:t>. </a:t>
            </a:r>
            <a:r>
              <a:rPr lang="en-US" sz="1400" u="sng" dirty="0">
                <a:solidFill>
                  <a:srgbClr val="000000"/>
                </a:solidFill>
                <a:effectLst/>
                <a:ea typeface="Arial" panose="020B0604020202020204" pitchFamily="34" charset="0"/>
                <a:cs typeface="Times New Roman" panose="02020603050405020304" pitchFamily="18" charset="0"/>
                <a:hlinkClick r:id="rId3"/>
              </a:rPr>
              <a:t>https://www.peerrecoverynow.org/ResourceMaterials/Recovery</a:t>
            </a:r>
            <a:r>
              <a:rPr lang="en-US" sz="1400" dirty="0">
                <a:effectLst/>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Substance Abuse and Mental Health Services Administration. (2012). </a:t>
            </a:r>
            <a:r>
              <a:rPr lang="en-US" sz="1400" i="1" dirty="0">
                <a:solidFill>
                  <a:srgbClr val="000000"/>
                </a:solidFill>
                <a:effectLst/>
                <a:ea typeface="Arial" panose="020B0604020202020204" pitchFamily="34" charset="0"/>
                <a:cs typeface="Times New Roman" panose="02020603050405020304" pitchFamily="18" charset="0"/>
              </a:rPr>
              <a:t>SAMHSA’s working definition of recovery</a:t>
            </a:r>
            <a:r>
              <a:rPr lang="en-US" sz="1400" dirty="0">
                <a:solidFill>
                  <a:srgbClr val="000000"/>
                </a:solidFill>
                <a:effectLst/>
                <a:ea typeface="Arial" panose="020B0604020202020204" pitchFamily="34" charset="0"/>
                <a:cs typeface="Times New Roman" panose="02020603050405020304" pitchFamily="18" charset="0"/>
              </a:rPr>
              <a:t>. U.S. Department of Health and Human Services. </a:t>
            </a:r>
            <a:r>
              <a:rPr lang="en-US" sz="1400" u="sng" dirty="0">
                <a:solidFill>
                  <a:srgbClr val="000000"/>
                </a:solidFill>
                <a:effectLst/>
                <a:ea typeface="Arial" panose="020B0604020202020204" pitchFamily="34" charset="0"/>
                <a:cs typeface="Times New Roman" panose="02020603050405020304" pitchFamily="18" charset="0"/>
                <a:hlinkClick r:id="rId4"/>
              </a:rPr>
              <a:t>https://store.samhsa.gov/product/SAMHSA-s-Working-Definition-of-Recovery/PEP12-RECDEF</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Substance Abuse and Mental Health Services Administration. (2013). </a:t>
            </a:r>
            <a:r>
              <a:rPr lang="en-US" sz="1400" i="1" dirty="0">
                <a:solidFill>
                  <a:srgbClr val="000000"/>
                </a:solidFill>
                <a:effectLst/>
                <a:ea typeface="Arial" panose="020B0604020202020204" pitchFamily="34" charset="0"/>
                <a:cs typeface="Times New Roman" panose="02020603050405020304" pitchFamily="18" charset="0"/>
              </a:rPr>
              <a:t>Addressing the specific behavioral health needs of men. Treatment improvement protocol (TIP) series 56. </a:t>
            </a:r>
            <a:r>
              <a:rPr lang="en-US" sz="1400" dirty="0">
                <a:solidFill>
                  <a:srgbClr val="000000"/>
                </a:solidFill>
                <a:effectLst/>
                <a:ea typeface="Arial" panose="020B0604020202020204" pitchFamily="34" charset="0"/>
                <a:cs typeface="Times New Roman" panose="02020603050405020304" pitchFamily="18" charset="0"/>
              </a:rPr>
              <a:t>HHS Publication No. (SMA) 13-4736. U.S. Department of Health and Human Services. </a:t>
            </a:r>
            <a:r>
              <a:rPr lang="en-US" sz="1400" u="sng" dirty="0">
                <a:solidFill>
                  <a:srgbClr val="0563C1"/>
                </a:solidFill>
                <a:effectLst/>
                <a:ea typeface="Arial" panose="020B0604020202020204" pitchFamily="34" charset="0"/>
                <a:cs typeface="Times New Roman" panose="02020603050405020304" pitchFamily="18" charset="0"/>
                <a:hlinkClick r:id="rId5"/>
              </a:rPr>
              <a:t>https://store.samhsa.gov/product/tip-56-addressing-specific-behavioral-health-needs-men/sma14-4736</a:t>
            </a:r>
            <a:r>
              <a:rPr lang="en-US" sz="1400" dirty="0">
                <a:solidFill>
                  <a:srgbClr val="000000"/>
                </a:solidFill>
                <a:effectLst/>
                <a:ea typeface="Arial" panose="020B0604020202020204" pitchFamily="34" charset="0"/>
                <a:cs typeface="Times New Roman" panose="02020603050405020304" pitchFamily="18" charset="0"/>
              </a:rPr>
              <a:t>  </a:t>
            </a:r>
          </a:p>
          <a:p>
            <a:pPr>
              <a:lnSpc>
                <a:spcPct val="107000"/>
              </a:lnSpc>
            </a:pPr>
            <a:r>
              <a:rPr lang="en-US" sz="1400" b="0" i="0" dirty="0">
                <a:solidFill>
                  <a:srgbClr val="000000"/>
                </a:solidFill>
                <a:effectLst/>
                <a:cs typeface="Arial" panose="020B0604020202020204" pitchFamily="34" charset="0"/>
              </a:rPr>
              <a:t>Substance Abuse and Mental Health Services Administration. (2021a). </a:t>
            </a:r>
            <a:r>
              <a:rPr lang="en-US" sz="1400" b="0" i="1" dirty="0">
                <a:solidFill>
                  <a:srgbClr val="000000"/>
                </a:solidFill>
                <a:effectLst/>
                <a:cs typeface="Arial" panose="020B0604020202020204" pitchFamily="34" charset="0"/>
              </a:rPr>
              <a:t>Addressing the specific needs of women for treatment of substance use disorders. Advisory. </a:t>
            </a:r>
            <a:r>
              <a:rPr lang="en-US" sz="1400" b="0" i="0" dirty="0">
                <a:solidFill>
                  <a:srgbClr val="000000"/>
                </a:solidFill>
                <a:effectLst/>
                <a:cs typeface="Arial" panose="020B0604020202020204" pitchFamily="34" charset="0"/>
              </a:rPr>
              <a:t>Publication No. PEP20-06-04-002. U.S. Department of Health and Human Services. </a:t>
            </a:r>
            <a:r>
              <a:rPr lang="en-US" sz="1400" b="0" i="0" u="sng" strike="noStrike" dirty="0">
                <a:solidFill>
                  <a:srgbClr val="000000"/>
                </a:solidFill>
                <a:effectLst/>
                <a:cs typeface="Arial" panose="020B0604020202020204" pitchFamily="34" charset="0"/>
                <a:hlinkClick r:id="rId6"/>
              </a:rPr>
              <a:t>https://store.samhsa.gov/sites/default/files/pep20-06-04-002.pdf</a:t>
            </a:r>
            <a:r>
              <a:rPr lang="en-US" sz="1400" b="0" i="0" dirty="0">
                <a:solidFill>
                  <a:srgbClr val="000000"/>
                </a:solidFill>
                <a:effectLst/>
                <a:cs typeface="Arial" panose="020B0604020202020204" pitchFamily="34" charset="0"/>
              </a:rPr>
              <a:t>  </a:t>
            </a:r>
            <a:endParaRPr lang="en-US" sz="1400" dirty="0">
              <a:solidFill>
                <a:srgbClr val="000000"/>
              </a:solidFill>
              <a:effectLst/>
              <a:ea typeface="Arial" panose="020B0604020202020204" pitchFamily="34" charset="0"/>
              <a:cs typeface="Times New Roman" panose="02020603050405020304" pitchFamily="18" charset="0"/>
            </a:endParaRPr>
          </a:p>
          <a:p>
            <a:pPr>
              <a:lnSpc>
                <a:spcPct val="107000"/>
              </a:lnSpc>
            </a:pPr>
            <a:r>
              <a:rPr lang="en-US" sz="1400" dirty="0">
                <a:effectLst/>
                <a:ea typeface="Calibri" panose="020F0502020204030204" pitchFamily="34" charset="0"/>
                <a:cs typeface="Arial" panose="020B0604020202020204" pitchFamily="34" charset="0"/>
              </a:rPr>
              <a:t>Substance Abuse and Mental Health Services Administration. (2021b). </a:t>
            </a:r>
            <a:r>
              <a:rPr lang="en-US" sz="1400" i="1" dirty="0">
                <a:effectLst/>
                <a:ea typeface="Calibri" panose="020F0502020204030204" pitchFamily="34" charset="0"/>
                <a:cs typeface="Arial" panose="020B0604020202020204" pitchFamily="34" charset="0"/>
              </a:rPr>
              <a:t>Medications for opioid use disorder. Treatment improvement protocol (TIP) series 63. </a:t>
            </a:r>
            <a:r>
              <a:rPr lang="en-US" sz="1400" dirty="0">
                <a:effectLst/>
                <a:ea typeface="Calibri" panose="020F0502020204030204" pitchFamily="34" charset="0"/>
                <a:cs typeface="Arial" panose="020B0604020202020204" pitchFamily="34" charset="0"/>
              </a:rPr>
              <a:t>Publication No. PEP21-02-01-002. U.S. Department of Health and Human Services. </a:t>
            </a:r>
            <a:r>
              <a:rPr lang="en-US" sz="1400" u="sng" dirty="0">
                <a:solidFill>
                  <a:srgbClr val="0563C1"/>
                </a:solidFill>
                <a:effectLst/>
                <a:ea typeface="Calibri" panose="020F0502020204030204" pitchFamily="34" charset="0"/>
                <a:cs typeface="Arial" panose="020B0604020202020204" pitchFamily="34" charset="0"/>
                <a:hlinkClick r:id="rId7"/>
              </a:rPr>
              <a:t>https://store.samhsa.gov/product/TIP-63-Medications-for-Opioid-Use-Disorder-Full-Document/PEP21-02-01-002</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Substance Abuse and Mental Health Services Administration. (2022). </a:t>
            </a:r>
            <a:r>
              <a:rPr lang="en-US" sz="1400" i="1" dirty="0">
                <a:solidFill>
                  <a:srgbClr val="000000"/>
                </a:solidFill>
                <a:effectLst/>
                <a:ea typeface="Arial" panose="020B0604020202020204" pitchFamily="34" charset="0"/>
                <a:cs typeface="Times New Roman" panose="02020603050405020304" pitchFamily="18" charset="0"/>
              </a:rPr>
              <a:t>Screening, Brief </a:t>
            </a:r>
            <a:r>
              <a:rPr lang="en-US" sz="1400" i="1" dirty="0">
                <a:solidFill>
                  <a:srgbClr val="000000"/>
                </a:solidFill>
                <a:ea typeface="Arial" panose="020B0604020202020204" pitchFamily="34" charset="0"/>
                <a:cs typeface="Times New Roman" panose="02020603050405020304" pitchFamily="18" charset="0"/>
              </a:rPr>
              <a:t>I</a:t>
            </a:r>
            <a:r>
              <a:rPr lang="en-US" sz="1400" i="1" dirty="0">
                <a:solidFill>
                  <a:srgbClr val="000000"/>
                </a:solidFill>
                <a:effectLst/>
                <a:ea typeface="Arial" panose="020B0604020202020204" pitchFamily="34" charset="0"/>
                <a:cs typeface="Times New Roman" panose="02020603050405020304" pitchFamily="18" charset="0"/>
              </a:rPr>
              <a:t>ntervention, and Referral to Treatment (SBIRT). </a:t>
            </a:r>
            <a:r>
              <a:rPr lang="en-US" sz="1400" dirty="0">
                <a:solidFill>
                  <a:srgbClr val="000000"/>
                </a:solidFill>
                <a:effectLst/>
                <a:ea typeface="Arial" panose="020B0604020202020204" pitchFamily="34" charset="0"/>
                <a:cs typeface="Times New Roman" panose="02020603050405020304" pitchFamily="18" charset="0"/>
              </a:rPr>
              <a:t>U.S. Department of Health and Human Services.</a:t>
            </a:r>
            <a:r>
              <a:rPr lang="en-US" sz="1400" i="1" dirty="0">
                <a:solidFill>
                  <a:srgbClr val="000000"/>
                </a:solidFill>
                <a:effectLst/>
                <a:ea typeface="Arial" panose="020B0604020202020204" pitchFamily="34" charset="0"/>
                <a:cs typeface="Times New Roman" panose="02020603050405020304" pitchFamily="18" charset="0"/>
              </a:rPr>
              <a:t> </a:t>
            </a:r>
            <a:r>
              <a:rPr lang="en-US" sz="1400" u="sng" dirty="0">
                <a:solidFill>
                  <a:srgbClr val="000000"/>
                </a:solidFill>
                <a:effectLst/>
                <a:ea typeface="Arial" panose="020B0604020202020204" pitchFamily="34" charset="0"/>
                <a:cs typeface="Times New Roman" panose="02020603050405020304" pitchFamily="18" charset="0"/>
                <a:hlinkClick r:id="rId8"/>
              </a:rPr>
              <a:t>https://www.samhsa.gov/sbirt</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Tkach, M., J. (2018). </a:t>
            </a:r>
            <a:r>
              <a:rPr lang="en-US" sz="1400" i="1" dirty="0">
                <a:solidFill>
                  <a:srgbClr val="000000"/>
                </a:solidFill>
                <a:effectLst/>
                <a:ea typeface="Arial" panose="020B0604020202020204" pitchFamily="34" charset="0"/>
                <a:cs typeface="Times New Roman" panose="02020603050405020304" pitchFamily="18" charset="0"/>
              </a:rPr>
              <a:t>Trauma-informed care for substance abuse counseling.</a:t>
            </a:r>
            <a:r>
              <a:rPr lang="en-US" sz="1400" dirty="0">
                <a:solidFill>
                  <a:srgbClr val="000000"/>
                </a:solidFill>
                <a:effectLst/>
                <a:ea typeface="Arial" panose="020B0604020202020204" pitchFamily="34" charset="0"/>
                <a:cs typeface="Times New Roman" panose="02020603050405020304" pitchFamily="18" charset="0"/>
              </a:rPr>
              <a:t> Butler Center for Research, Hazelden Betty Ford Foundation. </a:t>
            </a:r>
            <a:r>
              <a:rPr lang="en-US" sz="1400" u="sng" dirty="0">
                <a:solidFill>
                  <a:srgbClr val="000000"/>
                </a:solidFill>
                <a:effectLst/>
                <a:ea typeface="Arial" panose="020B0604020202020204" pitchFamily="34" charset="0"/>
                <a:cs typeface="Times New Roman" panose="02020603050405020304" pitchFamily="18" charset="0"/>
                <a:hlinkClick r:id="rId9"/>
              </a:rPr>
              <a:t>https://www.hazeldenbettyford.org/research-studies/addiction-research/trauma-informed-care</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7942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dirty="0"/>
              <a:t>References, 4 of 4</a:t>
            </a:r>
          </a:p>
        </p:txBody>
      </p:sp>
      <p:sp>
        <p:nvSpPr>
          <p:cNvPr id="4" name="Content Placeholder 3"/>
          <p:cNvSpPr>
            <a:spLocks noGrp="1"/>
          </p:cNvSpPr>
          <p:nvPr>
            <p:ph idx="1"/>
          </p:nvPr>
        </p:nvSpPr>
        <p:spPr>
          <a:xfrm>
            <a:off x="672860" y="1344740"/>
            <a:ext cx="10680940" cy="5126398"/>
          </a:xfrm>
        </p:spPr>
        <p:txBody>
          <a:bodyPr vert="horz" lIns="91440" tIns="45720" rIns="91440" bIns="45720" rtlCol="0" anchor="t">
            <a:noAutofit/>
          </a:bodyPr>
          <a:lstStyle/>
          <a:p>
            <a:pPr>
              <a:lnSpc>
                <a:spcPct val="107000"/>
              </a:lnSpc>
            </a:pPr>
            <a:r>
              <a:rPr lang="en-US" sz="1400" dirty="0">
                <a:ea typeface="Arial" panose="020B0604020202020204" pitchFamily="34" charset="0"/>
                <a:cs typeface="Times New Roman" panose="02020603050405020304" pitchFamily="18" charset="0"/>
              </a:rPr>
              <a:t>U.S. Department of Health and Human Services, Office of the Surgeon General. (2018). Facing addiction in America: The surgeon general’s report on alcohol, drugs, and health. </a:t>
            </a:r>
            <a:r>
              <a:rPr lang="en-US" sz="1400" i="1" dirty="0">
                <a:ea typeface="Arial" panose="020B0604020202020204" pitchFamily="34" charset="0"/>
                <a:cs typeface="Times New Roman" panose="02020603050405020304" pitchFamily="18" charset="0"/>
              </a:rPr>
              <a:t>Drug and Alcohol Review APSAD, 37</a:t>
            </a:r>
            <a:r>
              <a:rPr lang="en-US" sz="1400" dirty="0">
                <a:ea typeface="Arial" panose="020B0604020202020204" pitchFamily="34" charset="0"/>
                <a:cs typeface="Times New Roman" panose="02020603050405020304" pitchFamily="18" charset="0"/>
              </a:rPr>
              <a:t>(2), 283-284. </a:t>
            </a:r>
            <a:r>
              <a:rPr lang="en-US" sz="1400" u="sng" dirty="0">
                <a:solidFill>
                  <a:srgbClr val="0000EE"/>
                </a:solidFill>
                <a:ea typeface="Arial" panose="020B0604020202020204" pitchFamily="34" charset="0"/>
                <a:cs typeface="Times New Roman" panose="02020603050405020304" pitchFamily="18" charset="0"/>
                <a:hlinkClick r:id="rId3"/>
              </a:rPr>
              <a:t>https://doi.org/10.1111/dar.12580</a:t>
            </a:r>
            <a:endParaRPr lang="en-US" sz="1400" dirty="0">
              <a:solidFill>
                <a:srgbClr val="000000"/>
              </a:solidFill>
              <a:effectLst/>
              <a:ea typeface="Arial" panose="020B0604020202020204" pitchFamily="34" charset="0"/>
              <a:cs typeface="Times New Roman" panose="02020603050405020304" pitchFamily="18" charset="0"/>
            </a:endParaRPr>
          </a:p>
          <a:p>
            <a:pPr>
              <a:lnSpc>
                <a:spcPct val="107000"/>
              </a:lnSpc>
            </a:pPr>
            <a:r>
              <a:rPr lang="en-US" sz="1400" dirty="0">
                <a:solidFill>
                  <a:srgbClr val="000000"/>
                </a:solidFill>
                <a:effectLst/>
                <a:ea typeface="Arial" panose="020B0604020202020204" pitchFamily="34" charset="0"/>
                <a:cs typeface="Times New Roman" panose="02020603050405020304" pitchFamily="18" charset="0"/>
              </a:rPr>
              <a:t>U.S. Drug Enforcement Administration. (2020). </a:t>
            </a:r>
            <a:r>
              <a:rPr lang="en-US" sz="1400" i="1" dirty="0">
                <a:solidFill>
                  <a:srgbClr val="000000"/>
                </a:solidFill>
                <a:effectLst/>
                <a:ea typeface="Arial" panose="020B0604020202020204" pitchFamily="34" charset="0"/>
                <a:cs typeface="Times New Roman" panose="02020603050405020304" pitchFamily="18" charset="0"/>
              </a:rPr>
              <a:t>Drug fact sheet: Benzodiazepines </a:t>
            </a:r>
            <a:r>
              <a:rPr lang="en-US" sz="1400" dirty="0">
                <a:solidFill>
                  <a:srgbClr val="000000"/>
                </a:solidFill>
                <a:effectLst/>
                <a:ea typeface="Arial" panose="020B0604020202020204" pitchFamily="34" charset="0"/>
                <a:cs typeface="Times New Roman" panose="02020603050405020304" pitchFamily="18" charset="0"/>
              </a:rPr>
              <a:t>[Fact sheet]. U.S. Department of Justice. </a:t>
            </a:r>
            <a:r>
              <a:rPr lang="en-US" sz="1400" u="sng" dirty="0">
                <a:solidFill>
                  <a:srgbClr val="5351AF"/>
                </a:solidFill>
                <a:effectLst/>
                <a:ea typeface="Arial" panose="020B0604020202020204" pitchFamily="34" charset="0"/>
                <a:cs typeface="Times New Roman" panose="02020603050405020304" pitchFamily="18" charset="0"/>
                <a:hlinkClick r:id="rId4"/>
              </a:rPr>
              <a:t>https://www.getsmartaboutdrugs.gov/sites/default/files/2022-11/Benzodiazepines%202022%20Drug%20Fact%20Sheet_1.pdf</a:t>
            </a:r>
            <a:endParaRPr lang="en-US" sz="1400" u="sng" dirty="0">
              <a:solidFill>
                <a:srgbClr val="5351AF"/>
              </a:solidFill>
              <a:effectLst/>
              <a:ea typeface="Arial" panose="020B0604020202020204" pitchFamily="34" charset="0"/>
              <a:cs typeface="Times New Roman" panose="02020603050405020304" pitchFamily="18" charset="0"/>
            </a:endParaRPr>
          </a:p>
          <a:p>
            <a:pPr>
              <a:lnSpc>
                <a:spcPct val="107000"/>
              </a:lnSpc>
            </a:pPr>
            <a:r>
              <a:rPr lang="en-US" sz="1400" dirty="0">
                <a:cs typeface="Arial" panose="020B0604020202020204" pitchFamily="34" charset="0"/>
              </a:rPr>
              <a:t>Volkow, N. D., Koob, G. F., &amp; </a:t>
            </a:r>
            <a:r>
              <a:rPr lang="en-US" sz="1400" dirty="0" err="1">
                <a:cs typeface="Arial" panose="020B0604020202020204" pitchFamily="34" charset="0"/>
              </a:rPr>
              <a:t>Mclellan</a:t>
            </a:r>
            <a:r>
              <a:rPr lang="en-US" sz="1400" dirty="0">
                <a:cs typeface="Arial" panose="020B0604020202020204" pitchFamily="34" charset="0"/>
              </a:rPr>
              <a:t>, T. A. (2016). </a:t>
            </a:r>
            <a:r>
              <a:rPr lang="en-US" sz="1400" dirty="0" err="1">
                <a:cs typeface="Arial" panose="020B0604020202020204" pitchFamily="34" charset="0"/>
              </a:rPr>
              <a:t>Neurobiologic</a:t>
            </a:r>
            <a:r>
              <a:rPr lang="en-US" sz="1400" dirty="0">
                <a:cs typeface="Arial" panose="020B0604020202020204" pitchFamily="34" charset="0"/>
              </a:rPr>
              <a:t> advances from the brain disease model of addiction. </a:t>
            </a:r>
            <a:r>
              <a:rPr lang="en-US" sz="1400" i="1" dirty="0">
                <a:cs typeface="Arial" panose="020B0604020202020204" pitchFamily="34" charset="0"/>
              </a:rPr>
              <a:t>New England Journal of Medicine, 374</a:t>
            </a:r>
            <a:r>
              <a:rPr lang="en-US" sz="1400" i="0" dirty="0">
                <a:cs typeface="Arial" panose="020B0604020202020204" pitchFamily="34" charset="0"/>
              </a:rPr>
              <a:t>(4</a:t>
            </a:r>
            <a:r>
              <a:rPr lang="en-US" sz="1400" dirty="0">
                <a:cs typeface="Arial" panose="020B0604020202020204" pitchFamily="34" charset="0"/>
              </a:rPr>
              <a:t>), 363-371. </a:t>
            </a:r>
            <a:r>
              <a:rPr lang="en-US" sz="1400" dirty="0">
                <a:cs typeface="Arial" panose="020B0604020202020204" pitchFamily="34" charset="0"/>
                <a:hlinkClick r:id="rId5"/>
              </a:rPr>
              <a:t>https://doi.org/10.1056/NEJMra1511480</a:t>
            </a:r>
            <a:endParaRPr lang="en-US" sz="1400" u="sng" dirty="0">
              <a:solidFill>
                <a:srgbClr val="5351AF"/>
              </a:solidFill>
              <a:effectLst/>
              <a:ea typeface="Arial" panose="020B060402020202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Werner, D., Young, N. K., Dennis, K., &amp; </a:t>
            </a:r>
            <a:r>
              <a:rPr lang="en-US" sz="1400" dirty="0" err="1">
                <a:solidFill>
                  <a:srgbClr val="000000"/>
                </a:solidFill>
                <a:effectLst/>
                <a:ea typeface="Arial" panose="020B0604020202020204" pitchFamily="34" charset="0"/>
                <a:cs typeface="Times New Roman" panose="02020603050405020304" pitchFamily="18" charset="0"/>
              </a:rPr>
              <a:t>Amatetti</a:t>
            </a:r>
            <a:r>
              <a:rPr lang="en-US" sz="1400" dirty="0">
                <a:solidFill>
                  <a:srgbClr val="000000"/>
                </a:solidFill>
                <a:effectLst/>
                <a:ea typeface="Arial" panose="020B0604020202020204" pitchFamily="34" charset="0"/>
                <a:cs typeface="Times New Roman" panose="02020603050405020304" pitchFamily="18" charset="0"/>
              </a:rPr>
              <a:t>, S. (2007). </a:t>
            </a:r>
            <a:r>
              <a:rPr lang="en-US" sz="1400" i="1" dirty="0">
                <a:solidFill>
                  <a:srgbClr val="000000"/>
                </a:solidFill>
                <a:effectLst/>
                <a:ea typeface="Arial" panose="020B0604020202020204" pitchFamily="34" charset="0"/>
                <a:cs typeface="Times New Roman" panose="02020603050405020304" pitchFamily="18" charset="0"/>
              </a:rPr>
              <a:t>Family-centered treatment for women with substance use disorders: History, key elements and challenges. </a:t>
            </a:r>
            <a:r>
              <a:rPr lang="en-US" sz="1400" dirty="0">
                <a:solidFill>
                  <a:srgbClr val="000000"/>
                </a:solidFill>
                <a:effectLst/>
                <a:ea typeface="Arial" panose="020B0604020202020204" pitchFamily="34" charset="0"/>
                <a:cs typeface="Times New Roman" panose="02020603050405020304" pitchFamily="18" charset="0"/>
              </a:rPr>
              <a:t>U.S. Department of Health and Human Services, Substance Abuse and Mental Health Services Administration. </a:t>
            </a:r>
            <a:r>
              <a:rPr lang="en-US" sz="1400" u="sng" dirty="0">
                <a:solidFill>
                  <a:srgbClr val="000000"/>
                </a:solidFill>
                <a:effectLst/>
                <a:ea typeface="Arial" panose="020B0604020202020204" pitchFamily="34" charset="0"/>
                <a:cs typeface="Times New Roman" panose="02020603050405020304" pitchFamily="18" charset="0"/>
                <a:hlinkClick r:id="rId6"/>
              </a:rPr>
              <a:t>https://www.samhsa.gov/sites/default/files/family_treatment_paper508v.pdf</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a:p>
            <a:pPr marL="228600" marR="0" indent="-228600">
              <a:lnSpc>
                <a:spcPct val="107000"/>
              </a:lnSpc>
              <a:spcBef>
                <a:spcPts val="1000"/>
              </a:spcBef>
              <a:spcAft>
                <a:spcPts val="0"/>
              </a:spcAft>
            </a:pPr>
            <a:r>
              <a:rPr lang="en-US" sz="1400" dirty="0">
                <a:solidFill>
                  <a:srgbClr val="000000"/>
                </a:solidFill>
                <a:effectLst/>
                <a:ea typeface="Arial" panose="020B0604020202020204" pitchFamily="34" charset="0"/>
                <a:cs typeface="Times New Roman" panose="02020603050405020304" pitchFamily="18" charset="0"/>
              </a:rPr>
              <a:t>The White House. (2022). </a:t>
            </a:r>
            <a:r>
              <a:rPr lang="en-US" sz="1400" i="1" dirty="0">
                <a:solidFill>
                  <a:srgbClr val="000000"/>
                </a:solidFill>
                <a:effectLst/>
                <a:ea typeface="Arial" panose="020B0604020202020204" pitchFamily="34" charset="0"/>
                <a:cs typeface="Times New Roman" panose="02020603050405020304" pitchFamily="18" charset="0"/>
              </a:rPr>
              <a:t>Statement from President Biden on marijuana reform </a:t>
            </a:r>
            <a:r>
              <a:rPr lang="en-US" sz="1400" dirty="0">
                <a:solidFill>
                  <a:srgbClr val="000000"/>
                </a:solidFill>
                <a:effectLst/>
                <a:ea typeface="Arial" panose="020B0604020202020204" pitchFamily="34" charset="0"/>
                <a:cs typeface="Times New Roman" panose="02020603050405020304" pitchFamily="18" charset="0"/>
              </a:rPr>
              <a:t>[Statements and releases]. </a:t>
            </a:r>
            <a:r>
              <a:rPr lang="en-US" sz="1400" u="sng" dirty="0">
                <a:solidFill>
                  <a:srgbClr val="000000"/>
                </a:solidFill>
                <a:effectLst/>
                <a:ea typeface="Arial" panose="020B0604020202020204" pitchFamily="34" charset="0"/>
                <a:cs typeface="Times New Roman" panose="02020603050405020304" pitchFamily="18" charset="0"/>
                <a:hlinkClick r:id="rId7"/>
              </a:rPr>
              <a:t>https://www.whitehouse.gov/briefing-room/statements-releases/2022/10/06/statement-from-president-biden-on-marijuana-reform/</a:t>
            </a:r>
            <a:endParaRPr lang="en-US" sz="1400" u="sng" dirty="0">
              <a:solidFill>
                <a:srgbClr val="000000"/>
              </a:solidFill>
              <a:effectLst/>
              <a:ea typeface="Arial" panose="020B0604020202020204" pitchFamily="34" charset="0"/>
              <a:cs typeface="Times New Roman" panose="02020603050405020304" pitchFamily="18" charset="0"/>
            </a:endParaRPr>
          </a:p>
          <a:p>
            <a:pPr>
              <a:lnSpc>
                <a:spcPct val="107000"/>
              </a:lnSpc>
            </a:pPr>
            <a:r>
              <a:rPr lang="en-US" sz="1400" b="0" i="0" dirty="0">
                <a:solidFill>
                  <a:srgbClr val="000000"/>
                </a:solidFill>
                <a:effectLst/>
                <a:latin typeface="Arial" panose="020B0604020202020204" pitchFamily="34" charset="0"/>
              </a:rPr>
              <a:t>Zero to Three. (n.d.).</a:t>
            </a:r>
            <a:r>
              <a:rPr lang="en-US" sz="1400" b="0" i="1" dirty="0">
                <a:solidFill>
                  <a:srgbClr val="000000"/>
                </a:solidFill>
                <a:effectLst/>
                <a:latin typeface="Arial" panose="020B0604020202020204" pitchFamily="34" charset="0"/>
              </a:rPr>
              <a:t> The safe babies court team ™ approach. </a:t>
            </a:r>
            <a:r>
              <a:rPr lang="en-US" sz="1400" b="0" i="0" u="sng" strike="noStrike" dirty="0">
                <a:solidFill>
                  <a:srgbClr val="467886"/>
                </a:solidFill>
                <a:effectLst/>
                <a:latin typeface="Arial" panose="020B0604020202020204" pitchFamily="34" charset="0"/>
                <a:hlinkClick r:id="rId8"/>
              </a:rPr>
              <a:t>https://www.zerotothree.org/our-work/itcp/the-safe-babies-court-team-approach/</a:t>
            </a:r>
            <a:r>
              <a:rPr lang="en-US" sz="1400" b="0" i="0" dirty="0">
                <a:solidFill>
                  <a:srgbClr val="467886"/>
                </a:solidFill>
                <a:effectLst/>
                <a:latin typeface="Arial" panose="020B0604020202020204" pitchFamily="34" charset="0"/>
              </a:rPr>
              <a:t> </a:t>
            </a:r>
            <a:r>
              <a:rPr lang="en-US" sz="1400" dirty="0">
                <a:solidFill>
                  <a:srgbClr val="000000"/>
                </a:solidFill>
                <a:effectLst/>
                <a:ea typeface="Arial" panose="020B060402020202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9341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C55D-B523-CF1E-32C0-CC5446676FBF}"/>
              </a:ext>
            </a:extLst>
          </p:cNvPr>
          <p:cNvSpPr>
            <a:spLocks noGrp="1"/>
          </p:cNvSpPr>
          <p:nvPr>
            <p:ph type="title"/>
          </p:nvPr>
        </p:nvSpPr>
        <p:spPr>
          <a:xfrm>
            <a:off x="0" y="0"/>
            <a:ext cx="4324350" cy="6858000"/>
          </a:xfrm>
          <a:prstGeom prst="rect">
            <a:avLst/>
          </a:prstGeom>
          <a:solidFill>
            <a:schemeClr val="tx2"/>
          </a:solidFill>
        </p:spPr>
        <p:txBody>
          <a:bodyPr>
            <a:normAutofit/>
          </a:bodyPr>
          <a:lstStyle/>
          <a:p>
            <a:pPr marL="228600" lvl="0" algn="l"/>
            <a:r>
              <a:rPr lang="en-US" noProof="0" dirty="0">
                <a:latin typeface="+mj-lt"/>
                <a:sym typeface="Helvetica Light"/>
              </a:rPr>
              <a:t>Drug Classifications Based on Chemical Components</a:t>
            </a:r>
            <a:endParaRPr lang="en-US" sz="4000" noProof="0" dirty="0">
              <a:latin typeface="+mj-lt"/>
              <a:sym typeface="Helvetica Light"/>
            </a:endParaRPr>
          </a:p>
        </p:txBody>
      </p:sp>
      <p:sp>
        <p:nvSpPr>
          <p:cNvPr id="10" name="Content Placeholder 9">
            <a:extLst>
              <a:ext uri="{FF2B5EF4-FFF2-40B4-BE49-F238E27FC236}">
                <a16:creationId xmlns:a16="http://schemas.microsoft.com/office/drawing/2014/main" id="{98986574-FC66-7B53-F677-01B841E25780}"/>
              </a:ext>
            </a:extLst>
          </p:cNvPr>
          <p:cNvSpPr>
            <a:spLocks noGrp="1"/>
          </p:cNvSpPr>
          <p:nvPr>
            <p:ph sz="quarter" idx="14"/>
          </p:nvPr>
        </p:nvSpPr>
        <p:spPr>
          <a:xfrm>
            <a:off x="3914907" y="514347"/>
            <a:ext cx="7772400" cy="914400"/>
          </a:xfr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dirty="0"/>
              <a:t>Alcohol</a:t>
            </a:r>
          </a:p>
        </p:txBody>
      </p:sp>
      <p:sp>
        <p:nvSpPr>
          <p:cNvPr id="12" name="Content Placeholder 11">
            <a:extLst>
              <a:ext uri="{FF2B5EF4-FFF2-40B4-BE49-F238E27FC236}">
                <a16:creationId xmlns:a16="http://schemas.microsoft.com/office/drawing/2014/main" id="{C9398997-9FC5-ABF5-7768-AD4915E9209E}"/>
              </a:ext>
            </a:extLst>
          </p:cNvPr>
          <p:cNvSpPr>
            <a:spLocks noGrp="1"/>
          </p:cNvSpPr>
          <p:nvPr>
            <p:ph sz="quarter" idx="17"/>
          </p:nvPr>
        </p:nvSpPr>
        <p:spPr>
          <a:xfrm>
            <a:off x="3914908" y="1756771"/>
            <a:ext cx="7772400" cy="914400"/>
          </a:xfr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dirty="0"/>
              <a:t>Barbiturates</a:t>
            </a:r>
          </a:p>
        </p:txBody>
      </p:sp>
      <p:sp>
        <p:nvSpPr>
          <p:cNvPr id="14" name="Content Placeholder 13">
            <a:extLst>
              <a:ext uri="{FF2B5EF4-FFF2-40B4-BE49-F238E27FC236}">
                <a16:creationId xmlns:a16="http://schemas.microsoft.com/office/drawing/2014/main" id="{8F58E4F6-9AF5-D996-294C-25E85ABD8000}"/>
              </a:ext>
            </a:extLst>
          </p:cNvPr>
          <p:cNvSpPr>
            <a:spLocks noGrp="1"/>
          </p:cNvSpPr>
          <p:nvPr>
            <p:ph sz="quarter" idx="19"/>
          </p:nvPr>
        </p:nvSpPr>
        <p:spPr>
          <a:xfrm>
            <a:off x="3914907" y="2971800"/>
            <a:ext cx="7772400" cy="914400"/>
          </a:xfrm>
          <a:solidFill>
            <a:schemeClr val="accent1">
              <a:lumMod val="60000"/>
              <a:lumOff val="4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dirty="0"/>
              <a:t>Benzodiazepines</a:t>
            </a:r>
          </a:p>
        </p:txBody>
      </p:sp>
      <p:sp>
        <p:nvSpPr>
          <p:cNvPr id="11" name="Content Placeholder 10">
            <a:extLst>
              <a:ext uri="{FF2B5EF4-FFF2-40B4-BE49-F238E27FC236}">
                <a16:creationId xmlns:a16="http://schemas.microsoft.com/office/drawing/2014/main" id="{CBE50656-3C44-12ED-3B63-6DE7ABB2CB50}"/>
              </a:ext>
            </a:extLst>
          </p:cNvPr>
          <p:cNvSpPr>
            <a:spLocks noGrp="1"/>
          </p:cNvSpPr>
          <p:nvPr>
            <p:ph sz="quarter" idx="16"/>
          </p:nvPr>
        </p:nvSpPr>
        <p:spPr>
          <a:xfrm>
            <a:off x="3914908" y="4241619"/>
            <a:ext cx="7772400" cy="914400"/>
          </a:xfr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dirty="0"/>
              <a:t>Cannabinoids</a:t>
            </a:r>
          </a:p>
        </p:txBody>
      </p:sp>
      <p:sp>
        <p:nvSpPr>
          <p:cNvPr id="13" name="Content Placeholder 12">
            <a:extLst>
              <a:ext uri="{FF2B5EF4-FFF2-40B4-BE49-F238E27FC236}">
                <a16:creationId xmlns:a16="http://schemas.microsoft.com/office/drawing/2014/main" id="{3D2794FD-749E-69F2-2B31-324A4AC5E21E}"/>
              </a:ext>
            </a:extLst>
          </p:cNvPr>
          <p:cNvSpPr>
            <a:spLocks noGrp="1"/>
          </p:cNvSpPr>
          <p:nvPr>
            <p:ph sz="quarter" idx="18"/>
          </p:nvPr>
        </p:nvSpPr>
        <p:spPr>
          <a:xfrm>
            <a:off x="3914908" y="5484045"/>
            <a:ext cx="7772400" cy="914400"/>
          </a:xfr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sz="3600" dirty="0"/>
              <a:t>Opioids</a:t>
            </a:r>
          </a:p>
        </p:txBody>
      </p:sp>
    </p:spTree>
    <p:extLst>
      <p:ext uri="{BB962C8B-B14F-4D97-AF65-F5344CB8AC3E}">
        <p14:creationId xmlns:p14="http://schemas.microsoft.com/office/powerpoint/2010/main" val="2623151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50639D9-F266-8820-074D-BD4F6C3C5D38}"/>
              </a:ext>
            </a:extLst>
          </p:cNvPr>
          <p:cNvSpPr>
            <a:spLocks noGrp="1"/>
          </p:cNvSpPr>
          <p:nvPr>
            <p:ph type="ctrTitle"/>
          </p:nvPr>
        </p:nvSpPr>
        <p:spPr>
          <a:xfrm>
            <a:off x="602212" y="3124298"/>
            <a:ext cx="6878819" cy="2387600"/>
          </a:xfrm>
        </p:spPr>
        <p:txBody>
          <a:bodyPr/>
          <a:lstStyle/>
          <a:p>
            <a:r>
              <a:rPr lang="en-US" dirty="0">
                <a:latin typeface="+mj-lt"/>
              </a:rPr>
              <a:t>Resources</a:t>
            </a:r>
          </a:p>
        </p:txBody>
      </p:sp>
    </p:spTree>
    <p:extLst>
      <p:ext uri="{BB962C8B-B14F-4D97-AF65-F5344CB8AC3E}">
        <p14:creationId xmlns:p14="http://schemas.microsoft.com/office/powerpoint/2010/main" val="1231710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8DC9-BF73-5068-2231-BF114BF9E261}"/>
              </a:ext>
            </a:extLst>
          </p:cNvPr>
          <p:cNvSpPr>
            <a:spLocks noGrp="1"/>
          </p:cNvSpPr>
          <p:nvPr>
            <p:ph type="title"/>
          </p:nvPr>
        </p:nvSpPr>
        <p:spPr/>
        <p:txBody>
          <a:bodyPr/>
          <a:lstStyle/>
          <a:p>
            <a:r>
              <a:rPr lang="en-US" dirty="0"/>
              <a:t>Resources, 1 of 4</a:t>
            </a:r>
          </a:p>
        </p:txBody>
      </p:sp>
      <p:sp>
        <p:nvSpPr>
          <p:cNvPr id="4" name="Content Placeholder 3"/>
          <p:cNvSpPr>
            <a:spLocks noGrp="1"/>
          </p:cNvSpPr>
          <p:nvPr>
            <p:ph idx="1"/>
          </p:nvPr>
        </p:nvSpPr>
        <p:spPr>
          <a:xfrm>
            <a:off x="638355" y="1444752"/>
            <a:ext cx="11007305" cy="4735916"/>
          </a:xfrm>
        </p:spPr>
        <p:txBody>
          <a:bodyPr>
            <a:noAutofit/>
          </a:bodyPr>
          <a:lstStyle/>
          <a:p>
            <a:pPr>
              <a:lnSpc>
                <a:spcPct val="100000"/>
              </a:lnSpc>
              <a:spcBef>
                <a:spcPts val="600"/>
              </a:spcBef>
              <a:spcAft>
                <a:spcPts val="600"/>
              </a:spcAft>
            </a:pPr>
            <a:r>
              <a:rPr lang="en-US" sz="1400">
                <a:latin typeface="Arial" panose="020B0604020202020204" pitchFamily="34" charset="0"/>
                <a:cs typeface="Arial" panose="020B0604020202020204" pitchFamily="34" charset="0"/>
              </a:rPr>
              <a:t>Casey Family Programs and Children and Family Futures: </a:t>
            </a:r>
            <a:r>
              <a:rPr lang="en-US" sz="1400" i="1" u="sng">
                <a:latin typeface="Arial" panose="020B0604020202020204" pitchFamily="34" charset="0"/>
                <a:cs typeface="Arial" panose="020B0604020202020204" pitchFamily="34" charset="0"/>
                <a:hlinkClick r:id="rId3"/>
              </a:rPr>
              <a:t>What are family treatment courts and how do they improve outcomes for children and families?</a:t>
            </a:r>
            <a:r>
              <a:rPr lang="en-US" sz="1400">
                <a:latin typeface="Arial" panose="020B0604020202020204" pitchFamily="34" charset="0"/>
                <a:cs typeface="Arial" panose="020B0604020202020204" pitchFamily="34" charset="0"/>
              </a:rPr>
              <a:t> (2021)</a:t>
            </a:r>
            <a:endParaRPr lang="en-US" sz="1400" kern="100">
              <a:effectLst/>
              <a:ea typeface="Aptos" panose="020B0004020202020204" pitchFamily="34" charset="0"/>
              <a:cs typeface="Arial" panose="020B0604020202020204" pitchFamily="34" charset="0"/>
            </a:endParaRPr>
          </a:p>
          <a:p>
            <a:pPr>
              <a:lnSpc>
                <a:spcPct val="100000"/>
              </a:lnSpc>
              <a:spcBef>
                <a:spcPts val="600"/>
              </a:spcBef>
              <a:spcAft>
                <a:spcPts val="600"/>
              </a:spcAft>
            </a:pPr>
            <a:r>
              <a:rPr lang="en-US" sz="1400" kern="100">
                <a:effectLst/>
                <a:ea typeface="Aptos" panose="020B0004020202020204" pitchFamily="34" charset="0"/>
                <a:cs typeface="Arial" panose="020B0604020202020204" pitchFamily="34" charset="0"/>
              </a:rPr>
              <a:t>Children and Family Futures: </a:t>
            </a:r>
            <a:r>
              <a:rPr lang="en-US" sz="1400" i="1" u="sng" kern="100">
                <a:solidFill>
                  <a:srgbClr val="467886"/>
                </a:solidFill>
                <a:effectLst/>
                <a:ea typeface="Aptos" panose="020B0004020202020204" pitchFamily="34" charset="0"/>
                <a:cs typeface="Arial" panose="020B0604020202020204" pitchFamily="34" charset="0"/>
                <a:hlinkClick r:id="rId4"/>
              </a:rPr>
              <a:t>Collaborative Values Inventory</a:t>
            </a:r>
            <a:r>
              <a:rPr lang="en-US" sz="1400" kern="100">
                <a:effectLst/>
                <a:ea typeface="Aptos" panose="020B0004020202020204" pitchFamily="34" charset="0"/>
                <a:cs typeface="Arial" panose="020B0604020202020204" pitchFamily="34" charset="0"/>
              </a:rPr>
              <a:t> (2017)</a:t>
            </a:r>
            <a:endParaRPr lang="en-US" sz="1400">
              <a:effectLst/>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en-US" sz="1400">
                <a:effectLst/>
                <a:ea typeface="Calibri" panose="020F0502020204030204" pitchFamily="34" charset="0"/>
                <a:cs typeface="Times New Roman" panose="02020603050405020304" pitchFamily="18" charset="0"/>
              </a:rPr>
              <a:t>Lander, L., Howsare, J., &amp; Byrne, M.: </a:t>
            </a:r>
            <a:r>
              <a:rPr lang="en-US" sz="1400" i="1" u="sng">
                <a:solidFill>
                  <a:srgbClr val="3C3C3C"/>
                </a:solidFill>
                <a:effectLst/>
                <a:ea typeface="Calibri" panose="020F0502020204030204" pitchFamily="34" charset="0"/>
                <a:cs typeface="Times New Roman" panose="02020603050405020304" pitchFamily="18" charset="0"/>
                <a:hlinkClick r:id="rId5"/>
              </a:rPr>
              <a:t>The Impact of Substance Use Disorders on Families and Children: From Theory to Practice</a:t>
            </a:r>
            <a:r>
              <a:rPr lang="en-US" sz="1400">
                <a:solidFill>
                  <a:srgbClr val="3C3C3C"/>
                </a:solidFill>
                <a:effectLst/>
                <a:ea typeface="Calibri" panose="020F0502020204030204" pitchFamily="34" charset="0"/>
                <a:cs typeface="Times New Roman" panose="02020603050405020304" pitchFamily="18" charset="0"/>
              </a:rPr>
              <a:t> (2013)</a:t>
            </a:r>
          </a:p>
          <a:p>
            <a:pPr>
              <a:lnSpc>
                <a:spcPct val="100000"/>
              </a:lnSpc>
              <a:spcBef>
                <a:spcPts val="600"/>
              </a:spcBef>
              <a:spcAft>
                <a:spcPts val="600"/>
              </a:spcAft>
            </a:pPr>
            <a:r>
              <a:rPr lang="en-US" sz="1400">
                <a:solidFill>
                  <a:srgbClr val="5351AF"/>
                </a:solidFill>
                <a:effectLst/>
                <a:hlinkClick r:id="rId6"/>
              </a:rPr>
              <a:t>Father Presence, National Responsible Fatherhood Clearinghouse</a:t>
            </a:r>
            <a:r>
              <a:rPr lang="en-US" sz="1400">
                <a:solidFill>
                  <a:srgbClr val="5351AF"/>
                </a:solidFill>
                <a:effectLst/>
              </a:rPr>
              <a:t> </a:t>
            </a:r>
            <a:r>
              <a:rPr lang="en-US" sz="1400">
                <a:effectLst/>
              </a:rPr>
              <a:t>(n.d.)</a:t>
            </a:r>
            <a:endParaRPr lang="en-US" sz="1400"/>
          </a:p>
          <a:p>
            <a:pPr>
              <a:lnSpc>
                <a:spcPct val="100000"/>
              </a:lnSpc>
              <a:spcBef>
                <a:spcPts val="600"/>
              </a:spcBef>
              <a:spcAft>
                <a:spcPts val="600"/>
              </a:spcAft>
            </a:pPr>
            <a:r>
              <a:rPr lang="en-US" sz="1400" kern="100">
                <a:effectLst/>
                <a:ea typeface="Aptos" panose="020B0004020202020204" pitchFamily="34" charset="0"/>
                <a:cs typeface="Arial" panose="020B0604020202020204" pitchFamily="34" charset="0"/>
              </a:rPr>
              <a:t>National Center on Substance Abuse and Child Welfare: </a:t>
            </a:r>
            <a:r>
              <a:rPr lang="en-US" sz="1400" i="1" u="sng" kern="100">
                <a:solidFill>
                  <a:srgbClr val="467886"/>
                </a:solidFill>
                <a:effectLst/>
                <a:ea typeface="Aptos" panose="020B0004020202020204" pitchFamily="34" charset="0"/>
                <a:cs typeface="Arial" panose="020B0604020202020204" pitchFamily="34" charset="0"/>
                <a:hlinkClick r:id="rId7"/>
              </a:rPr>
              <a:t>Building Collaborative Capacity Series—Module 2: Setting the Collaborative Foundation: Addressing Values and Developing Shared Principles and Trust in Collaborative Teams</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(updated 2022)</a:t>
            </a:r>
          </a:p>
          <a:p>
            <a:pPr>
              <a:lnSpc>
                <a:spcPct val="100000"/>
              </a:lnSpc>
              <a:spcBef>
                <a:spcPts val="600"/>
              </a:spcBef>
              <a:spcAft>
                <a:spcPts val="600"/>
              </a:spcAft>
            </a:pPr>
            <a:r>
              <a:rPr lang="en-US" sz="1400" kern="100">
                <a:effectLst/>
                <a:ea typeface="Aptos" panose="020B0004020202020204" pitchFamily="34" charset="0"/>
                <a:cs typeface="Arial" panose="020B0604020202020204" pitchFamily="34" charset="0"/>
              </a:rPr>
              <a:t>National Center on Substance Abuse and Child Welfare:</a:t>
            </a:r>
            <a:r>
              <a:rPr lang="en-US" sz="1400" i="1" kern="100">
                <a:effectLst/>
                <a:ea typeface="Aptos" panose="020B0004020202020204" pitchFamily="34" charset="0"/>
                <a:cs typeface="Arial" panose="020B0604020202020204" pitchFamily="34" charset="0"/>
              </a:rPr>
              <a:t> </a:t>
            </a:r>
            <a:r>
              <a:rPr lang="en-US" sz="1400" i="1" u="sng" kern="100">
                <a:solidFill>
                  <a:srgbClr val="467886"/>
                </a:solidFill>
                <a:effectLst/>
                <a:ea typeface="Aptos" panose="020B0004020202020204" pitchFamily="34" charset="0"/>
                <a:cs typeface="Arial" panose="020B0604020202020204" pitchFamily="34" charset="0"/>
                <a:hlinkClick r:id="rId8"/>
              </a:rPr>
              <a:t>Building Collaborative Capacity Series—Module 5: Frontline Collaborative Efforts: Developing Screening Protocols to Identify Parental Substance Use Disorders and Related Child and Family Needs</a:t>
            </a:r>
            <a:r>
              <a:rPr lang="en-US" sz="1400" kern="100">
                <a:effectLst/>
                <a:ea typeface="Aptos" panose="020B0004020202020204" pitchFamily="34" charset="0"/>
                <a:cs typeface="Arial" panose="020B0604020202020204" pitchFamily="34" charset="0"/>
              </a:rPr>
              <a:t> (updated 2022)</a:t>
            </a:r>
          </a:p>
          <a:p>
            <a:pPr>
              <a:lnSpc>
                <a:spcPct val="100000"/>
              </a:lnSpc>
              <a:spcBef>
                <a:spcPts val="600"/>
              </a:spcBef>
              <a:spcAft>
                <a:spcPts val="600"/>
              </a:spcAft>
            </a:pPr>
            <a:r>
              <a:rPr lang="en-US" sz="1400" kern="100">
                <a:effectLst/>
                <a:ea typeface="Aptos" panose="020B0004020202020204" pitchFamily="34" charset="0"/>
                <a:cs typeface="Arial" panose="020B0604020202020204" pitchFamily="34" charset="0"/>
              </a:rPr>
              <a:t>National Center on Substance Abuse and Child Welfare:</a:t>
            </a:r>
            <a:r>
              <a:rPr lang="en-US" sz="1400" i="1" kern="100">
                <a:effectLst/>
                <a:ea typeface="Aptos" panose="020B0004020202020204" pitchFamily="34" charset="0"/>
                <a:cs typeface="Arial" panose="020B0604020202020204" pitchFamily="34" charset="0"/>
              </a:rPr>
              <a:t> </a:t>
            </a:r>
            <a:r>
              <a:rPr lang="en-US" sz="1400" i="1" u="sng" kern="100">
                <a:solidFill>
                  <a:srgbClr val="467886"/>
                </a:solidFill>
                <a:effectLst/>
                <a:ea typeface="Aptos" panose="020B0004020202020204" pitchFamily="34" charset="0"/>
                <a:cs typeface="Arial" panose="020B0604020202020204" pitchFamily="34" charset="0"/>
                <a:hlinkClick r:id="rId9"/>
              </a:rPr>
              <a:t>Building Hope for Families Affected by Substance Use and Mental Health Disorders—A Blueprint for an Effective System of Care to Promote Lasting Recovery and Family Well-Being</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(2023)</a:t>
            </a:r>
          </a:p>
          <a:p>
            <a:pPr>
              <a:lnSpc>
                <a:spcPct val="100000"/>
              </a:lnSpc>
              <a:spcBef>
                <a:spcPts val="600"/>
              </a:spcBef>
              <a:spcAft>
                <a:spcPts val="600"/>
              </a:spcAft>
            </a:pPr>
            <a:r>
              <a:rPr lang="en-US" sz="1400" kern="100">
                <a:effectLst/>
                <a:ea typeface="Aptos" panose="020B0004020202020204" pitchFamily="34" charset="0"/>
                <a:cs typeface="Arial" panose="020B0604020202020204" pitchFamily="34" charset="0"/>
              </a:rPr>
              <a:t>National Center on Substance Abuse and Child Welfare:</a:t>
            </a:r>
            <a:r>
              <a:rPr lang="en-US" sz="1400" i="1" kern="100">
                <a:effectLst/>
                <a:ea typeface="Aptos" panose="020B0004020202020204" pitchFamily="34" charset="0"/>
                <a:cs typeface="Arial" panose="020B0604020202020204" pitchFamily="34" charset="0"/>
              </a:rPr>
              <a:t> </a:t>
            </a:r>
            <a:r>
              <a:rPr lang="en-US" sz="1400" i="1" u="sng" kern="100">
                <a:solidFill>
                  <a:srgbClr val="467886"/>
                </a:solidFill>
                <a:effectLst/>
                <a:ea typeface="Aptos" panose="020B0004020202020204" pitchFamily="34" charset="0"/>
                <a:cs typeface="Arial" panose="020B0604020202020204" pitchFamily="34" charset="0"/>
                <a:hlinkClick r:id="rId10"/>
              </a:rPr>
              <a:t>Building Hope for Family Healing and Recovery Webinar</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(2023)</a:t>
            </a:r>
          </a:p>
          <a:p>
            <a:pPr>
              <a:lnSpc>
                <a:spcPct val="100000"/>
              </a:lnSpc>
              <a:spcBef>
                <a:spcPts val="600"/>
              </a:spcBef>
              <a:spcAft>
                <a:spcPts val="600"/>
              </a:spcAft>
            </a:pPr>
            <a:r>
              <a:rPr lang="en-US" sz="1400" kern="100">
                <a:effectLst/>
                <a:ea typeface="Aptos" panose="020B0004020202020204" pitchFamily="34" charset="0"/>
                <a:cs typeface="Arial" panose="020B0604020202020204" pitchFamily="34" charset="0"/>
              </a:rPr>
              <a:t>National Center on Substance Abuse and Child Welfare: </a:t>
            </a:r>
            <a:r>
              <a:rPr lang="en-US" sz="1400" i="1" u="sng" kern="100">
                <a:solidFill>
                  <a:srgbClr val="467886"/>
                </a:solidFill>
                <a:effectLst/>
                <a:ea typeface="Aptos" panose="020B0004020202020204" pitchFamily="34" charset="0"/>
                <a:cs typeface="Arial" panose="020B0604020202020204" pitchFamily="34" charset="0"/>
                <a:hlinkClick r:id="rId11"/>
              </a:rPr>
              <a:t>Collaborative Teams Toolkit for Trauma-Informed Care—Part 1: Trauma-Informed Care Tip Sheet for Collaborative Teams Serving Children, Parents, and Family Members Affected by Substance Use and Co-occurring Mental Health Challenges</a:t>
            </a:r>
            <a:r>
              <a:rPr lang="en-US" sz="1400" i="1" kern="100">
                <a:effectLst/>
                <a:ea typeface="Aptos" panose="020B0004020202020204" pitchFamily="34" charset="0"/>
                <a:cs typeface="Arial" panose="020B0604020202020204" pitchFamily="34" charset="0"/>
              </a:rPr>
              <a:t> </a:t>
            </a:r>
            <a:r>
              <a:rPr lang="en-US" sz="1400" kern="100">
                <a:effectLst/>
                <a:ea typeface="Aptos" panose="020B0004020202020204" pitchFamily="34" charset="0"/>
                <a:cs typeface="Arial" panose="020B0604020202020204" pitchFamily="34" charset="0"/>
              </a:rPr>
              <a:t>(2024)</a:t>
            </a:r>
          </a:p>
        </p:txBody>
      </p:sp>
    </p:spTree>
    <p:extLst>
      <p:ext uri="{BB962C8B-B14F-4D97-AF65-F5344CB8AC3E}">
        <p14:creationId xmlns:p14="http://schemas.microsoft.com/office/powerpoint/2010/main" val="1659052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DFE7-BFDE-37AD-E27E-D30E0089B78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F1CE033-0386-4114-9074-E73D06591D6C}"/>
              </a:ext>
            </a:extLst>
          </p:cNvPr>
          <p:cNvSpPr>
            <a:spLocks noGrp="1"/>
          </p:cNvSpPr>
          <p:nvPr>
            <p:ph type="title"/>
          </p:nvPr>
        </p:nvSpPr>
        <p:spPr/>
        <p:txBody>
          <a:bodyPr/>
          <a:lstStyle/>
          <a:p>
            <a:r>
              <a:rPr lang="en-US" dirty="0"/>
              <a:t>Resources, 2 of 4</a:t>
            </a:r>
          </a:p>
        </p:txBody>
      </p:sp>
      <p:sp>
        <p:nvSpPr>
          <p:cNvPr id="4" name="Content Placeholder 3">
            <a:extLst>
              <a:ext uri="{FF2B5EF4-FFF2-40B4-BE49-F238E27FC236}">
                <a16:creationId xmlns:a16="http://schemas.microsoft.com/office/drawing/2014/main" id="{F6CEDE85-1A7C-C027-4316-96E587B705F0}"/>
              </a:ext>
            </a:extLst>
          </p:cNvPr>
          <p:cNvSpPr>
            <a:spLocks noGrp="1"/>
          </p:cNvSpPr>
          <p:nvPr>
            <p:ph idx="1"/>
          </p:nvPr>
        </p:nvSpPr>
        <p:spPr>
          <a:xfrm>
            <a:off x="638355" y="1444752"/>
            <a:ext cx="10990053" cy="4956048"/>
          </a:xfrm>
        </p:spPr>
        <p:txBody>
          <a:bodyPr>
            <a:noAutofit/>
          </a:bodyPr>
          <a:lstStyle/>
          <a:p>
            <a:pPr>
              <a:lnSpc>
                <a:spcPct val="100000"/>
              </a:lnSpc>
              <a:spcBef>
                <a:spcPts val="600"/>
              </a:spcBef>
              <a:spcAft>
                <a:spcPts val="600"/>
              </a:spcAft>
            </a:pPr>
            <a:r>
              <a:rPr lang="en-US" sz="1400" kern="100">
                <a:ea typeface="Aptos" panose="020B0004020202020204" pitchFamily="34" charset="0"/>
                <a:cs typeface="Arial" panose="020B0604020202020204" pitchFamily="34" charset="0"/>
              </a:rPr>
              <a:t>National Center on Substance Abuse and Child Welfare: </a:t>
            </a:r>
            <a:r>
              <a:rPr lang="en-US" sz="1400" i="1" u="sng" kern="100">
                <a:solidFill>
                  <a:srgbClr val="467886"/>
                </a:solidFill>
                <a:ea typeface="Aptos" panose="020B0004020202020204" pitchFamily="34" charset="0"/>
                <a:cs typeface="Arial" panose="020B0604020202020204" pitchFamily="34" charset="0"/>
                <a:hlinkClick r:id="rId3"/>
              </a:rPr>
              <a:t>Collaborative Teams Toolkit for Trauma-Informed Care—Part 2: Trauma-Informed Care Tutorial Video</a:t>
            </a:r>
            <a:r>
              <a:rPr lang="en-US" sz="1400" i="1" kern="100">
                <a:ea typeface="Aptos" panose="020B0004020202020204" pitchFamily="34" charset="0"/>
                <a:cs typeface="Arial" panose="020B0604020202020204" pitchFamily="34" charset="0"/>
              </a:rPr>
              <a:t> </a:t>
            </a:r>
            <a:r>
              <a:rPr lang="en-US" sz="1400" kern="100">
                <a:ea typeface="Aptos" panose="020B0004020202020204" pitchFamily="34" charset="0"/>
                <a:cs typeface="Arial" panose="020B0604020202020204" pitchFamily="34" charset="0"/>
              </a:rPr>
              <a:t>(2024)</a:t>
            </a:r>
          </a:p>
          <a:p>
            <a:pPr>
              <a:lnSpc>
                <a:spcPct val="100000"/>
              </a:lnSpc>
              <a:spcBef>
                <a:spcPts val="600"/>
              </a:spcBef>
              <a:spcAft>
                <a:spcPts val="600"/>
              </a:spcAft>
            </a:pPr>
            <a:r>
              <a:rPr lang="en-US" sz="1400" kern="100">
                <a:ea typeface="Aptos" panose="020B0004020202020204" pitchFamily="34" charset="0"/>
                <a:cs typeface="Arial" panose="020B0604020202020204" pitchFamily="34" charset="0"/>
              </a:rPr>
              <a:t>National Center on Substance Abuse and Child Welfare:</a:t>
            </a:r>
            <a:r>
              <a:rPr lang="en-US" sz="1400" i="1" kern="100">
                <a:ea typeface="Aptos" panose="020B0004020202020204" pitchFamily="34" charset="0"/>
                <a:cs typeface="Arial" panose="020B0604020202020204" pitchFamily="34" charset="0"/>
              </a:rPr>
              <a:t> </a:t>
            </a:r>
            <a:r>
              <a:rPr lang="en-US" sz="1400" i="1" u="sng" kern="100">
                <a:solidFill>
                  <a:srgbClr val="467886"/>
                </a:solidFill>
                <a:ea typeface="Aptos" panose="020B0004020202020204" pitchFamily="34" charset="0"/>
                <a:cs typeface="Arial" panose="020B0604020202020204" pitchFamily="34" charset="0"/>
                <a:hlinkClick r:id="rId4"/>
              </a:rPr>
              <a:t>Collaborative Teams Toolkit for Trauma-Informed Care—Part 3: Collaborative Trauma-Informed Care (C-TIC) Tool</a:t>
            </a:r>
            <a:r>
              <a:rPr lang="en-US" sz="1400" kern="100">
                <a:ea typeface="Aptos" panose="020B0004020202020204" pitchFamily="34" charset="0"/>
                <a:cs typeface="Arial" panose="020B0604020202020204" pitchFamily="34" charset="0"/>
              </a:rPr>
              <a:t> (2024)</a:t>
            </a:r>
            <a:endParaRPr lang="en-US" sz="1400" kern="100">
              <a:effectLst/>
              <a:ea typeface="Calibri" panose="020F0502020204030204" pitchFamily="34" charset="0"/>
              <a:cs typeface="Arial" panose="020B0604020202020204" pitchFamily="34" charset="0"/>
            </a:endParaRPr>
          </a:p>
          <a:p>
            <a:pPr>
              <a:lnSpc>
                <a:spcPct val="100000"/>
              </a:lnSpc>
              <a:spcBef>
                <a:spcPts val="600"/>
              </a:spcBef>
              <a:spcAft>
                <a:spcPts val="600"/>
              </a:spcAft>
            </a:pPr>
            <a:r>
              <a:rPr lang="en-US" sz="1400" kern="100">
                <a:effectLst/>
                <a:ea typeface="Calibri" panose="020F0502020204030204" pitchFamily="34" charset="0"/>
                <a:cs typeface="Arial" panose="020B0604020202020204" pitchFamily="34" charset="0"/>
              </a:rPr>
              <a:t>National Center on Substance Abuse and Child Welfare:</a:t>
            </a:r>
            <a:r>
              <a:rPr lang="en-US" sz="1400" i="1" u="sng" kern="100">
                <a:solidFill>
                  <a:srgbClr val="0563C1"/>
                </a:solidFill>
                <a:effectLst/>
                <a:ea typeface="Calibri" panose="020F0502020204030204" pitchFamily="34" charset="0"/>
                <a:cs typeface="Arial" panose="020B0604020202020204" pitchFamily="34" charset="0"/>
              </a:rPr>
              <a:t> </a:t>
            </a:r>
            <a:r>
              <a:rPr lang="en-US" sz="1400" i="1" u="sng" kern="100">
                <a:solidFill>
                  <a:srgbClr val="0563C1"/>
                </a:solidFill>
                <a:effectLst/>
                <a:ea typeface="Calibri" panose="020F0502020204030204" pitchFamily="34" charset="0"/>
                <a:cs typeface="Arial" panose="020B0604020202020204" pitchFamily="34" charset="0"/>
                <a:hlinkClick r:id="rId5"/>
              </a:rPr>
              <a:t>Engaging Dads in Programs to Support Families Affected by Substance Use Disorders Webinar</a:t>
            </a:r>
            <a:r>
              <a:rPr lang="en-US" sz="1400" i="1" kern="100">
                <a:effectLst/>
                <a:ea typeface="Calibri" panose="020F0502020204030204" pitchFamily="34" charset="0"/>
                <a:cs typeface="Arial" panose="020B0604020202020204" pitchFamily="34" charset="0"/>
              </a:rPr>
              <a:t> </a:t>
            </a:r>
            <a:r>
              <a:rPr lang="en-US" sz="1400" kern="100">
                <a:effectLst/>
                <a:ea typeface="Calibri" panose="020F0502020204030204" pitchFamily="34" charset="0"/>
                <a:cs typeface="Arial" panose="020B0604020202020204" pitchFamily="34" charset="0"/>
              </a:rPr>
              <a:t>(2022)</a:t>
            </a:r>
          </a:p>
          <a:p>
            <a:pPr>
              <a:lnSpc>
                <a:spcPct val="100000"/>
              </a:lnSpc>
              <a:spcBef>
                <a:spcPts val="600"/>
              </a:spcBef>
              <a:spcAft>
                <a:spcPts val="600"/>
              </a:spcAf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6"/>
              </a:rPr>
              <a:t>Family-Centered Approach for Families Affected by Substance Use Disorders Webinar</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a:lnSpc>
                <a:spcPct val="100000"/>
              </a:lnSpc>
              <a:spcBef>
                <a:spcPts val="600"/>
              </a:spcBef>
              <a:spcAft>
                <a:spcPts val="600"/>
              </a:spcAf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7"/>
              </a:rPr>
              <a:t>How Using Contingency Management Can Support Families Affected by Substance Use Disorders Webinar</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(2022)</a:t>
            </a:r>
            <a:endParaRPr lang="en-US" sz="1400">
              <a:solidFill>
                <a:srgbClr val="3C3C3C"/>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en-US" sz="1400" kern="100">
                <a:effectLst/>
                <a:ea typeface="Calibri" panose="020F0502020204030204" pitchFamily="34" charset="0"/>
                <a:cs typeface="Arial" panose="020B0604020202020204" pitchFamily="34" charset="0"/>
              </a:rPr>
              <a:t>National Center on Substance Abuse and Child Welfare: </a:t>
            </a:r>
            <a:r>
              <a:rPr lang="en-US" sz="1400" i="1" u="sng" kern="100">
                <a:solidFill>
                  <a:srgbClr val="0563C1"/>
                </a:solidFill>
                <a:effectLst/>
                <a:ea typeface="Calibri" panose="020F0502020204030204" pitchFamily="34" charset="0"/>
                <a:cs typeface="Arial" panose="020B0604020202020204" pitchFamily="34" charset="0"/>
                <a:hlinkClick r:id="rId8"/>
              </a:rPr>
              <a:t>Implementing a Family-Centered Approach (Companion Modules) Series</a:t>
            </a:r>
            <a:r>
              <a:rPr lang="en-US" sz="1400" kern="100">
                <a:effectLst/>
                <a:ea typeface="Calibri" panose="020F0502020204030204" pitchFamily="34" charset="0"/>
                <a:cs typeface="Arial" panose="020B0604020202020204" pitchFamily="34" charset="0"/>
              </a:rPr>
              <a:t> (2021)</a:t>
            </a:r>
            <a:endParaRPr lang="en-US" sz="1400" u="sng" kern="100">
              <a:effectLst/>
              <a:ea typeface="Calibri" panose="020F0502020204030204" pitchFamily="34" charset="0"/>
              <a:cs typeface="Arial" panose="020B0604020202020204" pitchFamily="34" charset="0"/>
            </a:endParaRPr>
          </a:p>
          <a:p>
            <a:pPr>
              <a:lnSpc>
                <a:spcPct val="100000"/>
              </a:lnSpc>
              <a:spcBef>
                <a:spcPts val="600"/>
              </a:spcBef>
              <a:spcAft>
                <a:spcPts val="600"/>
              </a:spcAf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9"/>
              </a:rPr>
              <a:t>Peer Support Specialist Programs for Families Affected by Substance Use and Involved with Child Welfare Services: A Four-Module Implementation Toolkit</a:t>
            </a:r>
            <a:r>
              <a:rPr lang="en-US" sz="1400" kern="100">
                <a:effectLst/>
                <a:ea typeface="Aptos" panose="020B0004020202020204" pitchFamily="34" charset="0"/>
                <a:cs typeface="Times New Roman" panose="02020603050405020304" pitchFamily="18" charset="0"/>
              </a:rPr>
              <a:t> (2024)</a:t>
            </a:r>
          </a:p>
          <a:p>
            <a:pPr>
              <a:lnSpc>
                <a:spcPct val="100000"/>
              </a:lnSpc>
              <a:spcBef>
                <a:spcPts val="600"/>
              </a:spcBef>
              <a:spcAft>
                <a:spcPts val="600"/>
              </a:spcAf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10"/>
              </a:rPr>
              <a:t>Referral and Engagement of Families in Services</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(2023)</a:t>
            </a:r>
          </a:p>
          <a:p>
            <a:pPr>
              <a:lnSpc>
                <a:spcPct val="100000"/>
              </a:lnSpc>
              <a:spcBef>
                <a:spcPts val="600"/>
              </a:spcBef>
              <a:spcAft>
                <a:spcPts val="600"/>
              </a:spcAf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11"/>
              </a:rPr>
              <a:t>Screening for Substance Use in Child Welfare Using the UNCOPE Video</a:t>
            </a:r>
            <a:r>
              <a:rPr lang="en-US" sz="1400" kern="100">
                <a:effectLst/>
                <a:ea typeface="Aptos" panose="020B0004020202020204" pitchFamily="34" charset="0"/>
                <a:cs typeface="Times New Roman" panose="02020603050405020304" pitchFamily="18" charset="0"/>
              </a:rPr>
              <a:t> (2023)</a:t>
            </a:r>
            <a:endParaRPr lang="en-US" sz="140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4188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4FCB98-40D9-0271-F076-34C5F6B2CD6F}"/>
              </a:ext>
            </a:extLst>
          </p:cNvPr>
          <p:cNvSpPr>
            <a:spLocks noGrp="1"/>
          </p:cNvSpPr>
          <p:nvPr>
            <p:ph type="title"/>
          </p:nvPr>
        </p:nvSpPr>
        <p:spPr/>
        <p:txBody>
          <a:bodyPr/>
          <a:lstStyle/>
          <a:p>
            <a:r>
              <a:rPr lang="en-US" dirty="0"/>
              <a:t>Resources, 3 of 4</a:t>
            </a:r>
          </a:p>
        </p:txBody>
      </p:sp>
      <p:sp>
        <p:nvSpPr>
          <p:cNvPr id="4" name="Content Placeholder 3"/>
          <p:cNvSpPr>
            <a:spLocks noGrp="1"/>
          </p:cNvSpPr>
          <p:nvPr>
            <p:ph idx="1"/>
          </p:nvPr>
        </p:nvSpPr>
        <p:spPr>
          <a:xfrm>
            <a:off x="638355" y="1444752"/>
            <a:ext cx="10990053" cy="4956048"/>
          </a:xfrm>
        </p:spPr>
        <p:txBody>
          <a:bodyPr>
            <a:noAutofit/>
          </a:bodyPr>
          <a:lstStyle/>
          <a:p>
            <a:pPr fontAlgn="base">
              <a:lnSpc>
                <a:spcPct val="100000"/>
              </a:lnSpc>
              <a:spcBef>
                <a:spcPts val="600"/>
              </a:spcBef>
              <a:spcAft>
                <a:spcPts val="600"/>
              </a:spcAft>
            </a:pPr>
            <a:r>
              <a:rPr lang="en-US" sz="1400">
                <a:ea typeface="Times New Roman" panose="02020603050405020304" pitchFamily="18" charset="0"/>
                <a:cs typeface="Times New Roman" panose="02020603050405020304" pitchFamily="18" charset="0"/>
              </a:rPr>
              <a:t>National Center on Substance Abuse and Child Welfare: </a:t>
            </a:r>
            <a:r>
              <a:rPr lang="en-US" sz="1400" i="1" u="sng">
                <a:solidFill>
                  <a:srgbClr val="3C3C3C"/>
                </a:solidFill>
                <a:ea typeface="Times New Roman" panose="02020603050405020304" pitchFamily="18" charset="0"/>
                <a:cs typeface="Times New Roman" panose="02020603050405020304" pitchFamily="18" charset="0"/>
                <a:hlinkClick r:id="rId3"/>
              </a:rPr>
              <a:t>The Use of Peers and Recovery Specialists in Child Welfare Settings</a:t>
            </a:r>
            <a:r>
              <a:rPr lang="en-US" sz="1400">
                <a:solidFill>
                  <a:srgbClr val="3C3C3C"/>
                </a:solidFill>
                <a:ea typeface="Times New Roman" panose="02020603050405020304" pitchFamily="18" charset="0"/>
                <a:cs typeface="Times New Roman" panose="02020603050405020304" pitchFamily="18" charset="0"/>
              </a:rPr>
              <a:t> </a:t>
            </a:r>
            <a:r>
              <a:rPr lang="en-US" sz="1400">
                <a:ea typeface="Times New Roman" panose="02020603050405020304" pitchFamily="18" charset="0"/>
                <a:cs typeface="Times New Roman" panose="02020603050405020304" pitchFamily="18" charset="0"/>
              </a:rPr>
              <a:t>(updated 2019)</a:t>
            </a:r>
          </a:p>
          <a:p>
            <a:pPr fontAlgn="base">
              <a:lnSpc>
                <a:spcPct val="100000"/>
              </a:lnSpc>
              <a:spcBef>
                <a:spcPts val="600"/>
              </a:spcBef>
              <a:spcAft>
                <a:spcPts val="600"/>
              </a:spcAft>
            </a:pPr>
            <a:r>
              <a:rPr lang="en-US" sz="1400">
                <a:ea typeface="Times New Roman" panose="02020603050405020304" pitchFamily="18" charset="0"/>
                <a:cs typeface="Times New Roman" panose="02020603050405020304" pitchFamily="18" charset="0"/>
              </a:rPr>
              <a:t>National Center on Substance Abuse and Child Welfare: </a:t>
            </a:r>
            <a:r>
              <a:rPr lang="en-US" sz="1400" i="1" u="sng">
                <a:solidFill>
                  <a:srgbClr val="2B809A"/>
                </a:solidFill>
                <a:ea typeface="Times New Roman" panose="02020603050405020304" pitchFamily="18" charset="0"/>
                <a:cs typeface="Times New Roman" panose="02020603050405020304" pitchFamily="18" charset="0"/>
                <a:hlinkClick r:id="rId4"/>
              </a:rPr>
              <a:t>Understanding Screening and Assessment of Substance Use Disorders: Child Welfare Practice Tips</a:t>
            </a:r>
            <a:r>
              <a:rPr lang="en-US" sz="1400">
                <a:solidFill>
                  <a:srgbClr val="0070C0"/>
                </a:solidFill>
                <a:ea typeface="Times New Roman" panose="02020603050405020304" pitchFamily="18" charset="0"/>
                <a:cs typeface="Times New Roman" panose="02020603050405020304" pitchFamily="18" charset="0"/>
              </a:rPr>
              <a:t> </a:t>
            </a:r>
            <a:r>
              <a:rPr lang="en-US" sz="1400">
                <a:ea typeface="Times New Roman" panose="02020603050405020304" pitchFamily="18" charset="0"/>
                <a:cs typeface="Times New Roman" panose="02020603050405020304" pitchFamily="18" charset="0"/>
              </a:rPr>
              <a:t>(updated 2022)​</a:t>
            </a:r>
            <a:endParaRPr lang="en-US" sz="1400">
              <a:effectLst/>
              <a:ea typeface="Times New Roman" panose="02020603050405020304" pitchFamily="18" charset="0"/>
              <a:cs typeface="Times New Roman" panose="02020603050405020304" pitchFamily="18" charset="0"/>
            </a:endParaRPr>
          </a:p>
          <a:p>
            <a:pPr fontAlgn="base">
              <a:lnSpc>
                <a:spcPct val="100000"/>
              </a:lnSpc>
              <a:spcBef>
                <a:spcPts val="600"/>
              </a:spcBef>
              <a:spcAft>
                <a:spcPts val="600"/>
              </a:spcAft>
            </a:pPr>
            <a:r>
              <a:rPr lang="en-US" sz="1400">
                <a:effectLst/>
                <a:ea typeface="Times New Roman" panose="02020603050405020304" pitchFamily="18" charset="0"/>
                <a:cs typeface="Times New Roman" panose="02020603050405020304" pitchFamily="18" charset="0"/>
              </a:rPr>
              <a:t>National Center on Substance Abuse and Child Welfare: </a:t>
            </a:r>
            <a:r>
              <a:rPr lang="en-US" sz="1400" i="1" u="sng">
                <a:solidFill>
                  <a:srgbClr val="2B809A"/>
                </a:solidFill>
                <a:effectLst/>
                <a:ea typeface="Times New Roman" panose="02020603050405020304" pitchFamily="18" charset="0"/>
                <a:cs typeface="Times New Roman" panose="02020603050405020304" pitchFamily="18" charset="0"/>
                <a:hlinkClick r:id="rId5"/>
              </a:rPr>
              <a:t>Understanding Substance Use Disorder Treatment: A Resource Guide for Professionals Referring to Treatment</a:t>
            </a:r>
            <a:r>
              <a:rPr lang="en-US" sz="1400" i="1">
                <a:solidFill>
                  <a:srgbClr val="3C3C3C"/>
                </a:solidFill>
                <a:effectLst/>
                <a:ea typeface="Times New Roman" panose="02020603050405020304" pitchFamily="18" charset="0"/>
                <a:cs typeface="Times New Roman" panose="02020603050405020304" pitchFamily="18" charset="0"/>
              </a:rPr>
              <a:t> </a:t>
            </a:r>
            <a:r>
              <a:rPr lang="en-US" sz="1400">
                <a:effectLst/>
                <a:ea typeface="Times New Roman" panose="02020603050405020304" pitchFamily="18" charset="0"/>
                <a:cs typeface="Times New Roman" panose="02020603050405020304" pitchFamily="18" charset="0"/>
              </a:rPr>
              <a:t>(updated 2022)</a:t>
            </a:r>
            <a:r>
              <a:rPr lang="en-US" sz="1400">
                <a:effectLst/>
                <a:highlight>
                  <a:srgbClr val="00FF00"/>
                </a:highlight>
                <a:ea typeface="Times New Roman" panose="02020603050405020304" pitchFamily="18" charset="0"/>
                <a:cs typeface="Times New Roman" panose="02020603050405020304" pitchFamily="18" charset="0"/>
              </a:rPr>
              <a:t>​</a:t>
            </a:r>
          </a:p>
          <a:p>
            <a:pPr fontAlgn="base">
              <a:lnSpc>
                <a:spcPct val="100000"/>
              </a:lnSpc>
              <a:spcBef>
                <a:spcPts val="600"/>
              </a:spcBef>
              <a:spcAft>
                <a:spcPts val="600"/>
              </a:spcAft>
            </a:pPr>
            <a:r>
              <a:rPr lang="en-US" sz="1400" kern="100">
                <a:effectLst/>
                <a:ea typeface="Aptos" panose="020B0004020202020204" pitchFamily="34" charset="0"/>
                <a:cs typeface="Times New Roman" panose="02020603050405020304" pitchFamily="18" charset="0"/>
              </a:rPr>
              <a:t>National Center on Substance Abuse and Child Welfare and the Office for Civil Rights:</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6"/>
              </a:rPr>
              <a:t>Medication-Assisted Treatment and Common Misconceptions Video</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(2021)</a:t>
            </a:r>
          </a:p>
          <a:p>
            <a:pPr fontAlgn="base">
              <a:lnSpc>
                <a:spcPct val="100000"/>
              </a:lnSpc>
              <a:spcBef>
                <a:spcPts val="600"/>
              </a:spcBef>
              <a:spcAft>
                <a:spcPts val="600"/>
              </a:spcAft>
            </a:pPr>
            <a:r>
              <a:rPr lang="en-US" sz="1400" kern="100">
                <a:effectLst/>
                <a:ea typeface="Aptos" panose="020B0004020202020204" pitchFamily="34" charset="0"/>
                <a:cs typeface="Times New Roman" panose="02020603050405020304" pitchFamily="18" charset="0"/>
              </a:rPr>
              <a:t>National Center on Substance Abuse and Child Welfare and the Office for Civil Rights: </a:t>
            </a:r>
            <a:r>
              <a:rPr lang="en-US" sz="1400" i="1" u="sng" kern="100">
                <a:solidFill>
                  <a:srgbClr val="467886"/>
                </a:solidFill>
                <a:effectLst/>
                <a:ea typeface="Aptos" panose="020B0004020202020204" pitchFamily="34" charset="0"/>
                <a:cs typeface="Times New Roman" panose="02020603050405020304" pitchFamily="18" charset="0"/>
                <a:hlinkClick r:id="rId7"/>
              </a:rPr>
              <a:t>Opioid Use Disorder and Civil Rights Video and Webinar Series</a:t>
            </a:r>
            <a:r>
              <a:rPr lang="en-US" sz="1400" kern="100">
                <a:effectLst/>
                <a:ea typeface="Aptos" panose="020B0004020202020204" pitchFamily="34" charset="0"/>
                <a:cs typeface="Times New Roman" panose="02020603050405020304" pitchFamily="18" charset="0"/>
              </a:rPr>
              <a:t> (2021)</a:t>
            </a:r>
            <a:endParaRPr lang="en-US" sz="1400" kern="0">
              <a:solidFill>
                <a:srgbClr val="242021"/>
              </a:solidFill>
              <a:ea typeface="Aptos" panose="020B0004020202020204" pitchFamily="34" charset="0"/>
              <a:cs typeface="Times New Roman" panose="02020603050405020304" pitchFamily="18" charset="0"/>
            </a:endParaRPr>
          </a:p>
          <a:p>
            <a:pPr>
              <a:lnSpc>
                <a:spcPct val="100000"/>
              </a:lnSpc>
              <a:spcBef>
                <a:spcPts val="600"/>
              </a:spcBef>
              <a:spcAft>
                <a:spcPts val="600"/>
              </a:spcAft>
            </a:pPr>
            <a:r>
              <a:rPr lang="en-US" sz="1400">
                <a:effectLst/>
                <a:ea typeface="Calibri" panose="020F0502020204030204" pitchFamily="34" charset="0"/>
                <a:cs typeface="Times New Roman" panose="02020603050405020304" pitchFamily="18" charset="0"/>
              </a:rPr>
              <a:t>National Institute on Drug Abuse: </a:t>
            </a:r>
            <a:r>
              <a:rPr lang="en-US" sz="1400" i="1" u="sng">
                <a:solidFill>
                  <a:srgbClr val="3C3C3C"/>
                </a:solidFill>
                <a:effectLst/>
                <a:ea typeface="Calibri" panose="020F0502020204030204" pitchFamily="34" charset="0"/>
                <a:cs typeface="Times New Roman" panose="02020603050405020304" pitchFamily="18" charset="0"/>
                <a:hlinkClick r:id="rId8"/>
              </a:rPr>
              <a:t>Commonly Used Drugs Charts</a:t>
            </a:r>
            <a:r>
              <a:rPr lang="en-US" sz="1400">
                <a:solidFill>
                  <a:srgbClr val="3C3C3C"/>
                </a:solidFill>
                <a:effectLst/>
                <a:ea typeface="Calibri" panose="020F0502020204030204" pitchFamily="34" charset="0"/>
                <a:cs typeface="Times New Roman" panose="02020603050405020304" pitchFamily="18" charset="0"/>
              </a:rPr>
              <a:t> </a:t>
            </a:r>
            <a:r>
              <a:rPr lang="en-US" sz="1400">
                <a:effectLst/>
                <a:ea typeface="Calibri" panose="020F0502020204030204" pitchFamily="34" charset="0"/>
                <a:cs typeface="Times New Roman" panose="02020603050405020304" pitchFamily="18" charset="0"/>
              </a:rPr>
              <a:t>(2020)  </a:t>
            </a:r>
          </a:p>
          <a:p>
            <a:pPr>
              <a:lnSpc>
                <a:spcPct val="100000"/>
              </a:lnSpc>
              <a:spcBef>
                <a:spcPts val="600"/>
              </a:spcBef>
              <a:spcAft>
                <a:spcPts val="600"/>
              </a:spcAft>
            </a:pPr>
            <a:r>
              <a:rPr lang="en-US" sz="1400">
                <a:effectLst/>
                <a:ea typeface="Calibri" panose="020F0502020204030204" pitchFamily="34" charset="0"/>
                <a:cs typeface="Times New Roman" panose="02020603050405020304" pitchFamily="18" charset="0"/>
              </a:rPr>
              <a:t>National Institute on Drug Abuse: </a:t>
            </a:r>
            <a:r>
              <a:rPr lang="en-US" sz="1400" i="1" u="sng">
                <a:solidFill>
                  <a:srgbClr val="3C3C3C"/>
                </a:solidFill>
                <a:effectLst/>
                <a:ea typeface="Calibri" panose="020F0502020204030204" pitchFamily="34" charset="0"/>
                <a:cs typeface="Times New Roman" panose="02020603050405020304" pitchFamily="18" charset="0"/>
                <a:hlinkClick r:id="rId9"/>
              </a:rPr>
              <a:t>Principles of Drug Addiction Treatment: A Research-Based Guide (Third Edition)</a:t>
            </a:r>
            <a:r>
              <a:rPr lang="en-US" sz="1400">
                <a:solidFill>
                  <a:srgbClr val="3C3C3C"/>
                </a:solidFill>
                <a:effectLst/>
                <a:ea typeface="Calibri" panose="020F0502020204030204" pitchFamily="34" charset="0"/>
                <a:cs typeface="Times New Roman" panose="02020603050405020304" pitchFamily="18" charset="0"/>
              </a:rPr>
              <a:t> </a:t>
            </a:r>
            <a:r>
              <a:rPr lang="en-US" sz="1400">
                <a:effectLst/>
                <a:ea typeface="Calibri" panose="020F0502020204030204" pitchFamily="34" charset="0"/>
                <a:cs typeface="Times New Roman" panose="02020603050405020304" pitchFamily="18" charset="0"/>
              </a:rPr>
              <a:t>(2018)</a:t>
            </a:r>
          </a:p>
          <a:p>
            <a:pPr>
              <a:lnSpc>
                <a:spcPct val="100000"/>
              </a:lnSpc>
              <a:spcBef>
                <a:spcPts val="600"/>
              </a:spcBef>
              <a:spcAft>
                <a:spcPts val="600"/>
              </a:spcAft>
            </a:pPr>
            <a:r>
              <a:rPr lang="en-US" sz="1400" kern="100">
                <a:effectLst/>
                <a:ea typeface="Calibri" panose="020F0502020204030204" pitchFamily="34" charset="0"/>
                <a:cs typeface="Arial" panose="020B0604020202020204" pitchFamily="34" charset="0"/>
              </a:rPr>
              <a:t>National Responsible Fatherhood Clearinghouse: </a:t>
            </a:r>
            <a:r>
              <a:rPr lang="en-US" sz="1400" i="1" u="sng" kern="100">
                <a:solidFill>
                  <a:srgbClr val="0563C1"/>
                </a:solidFill>
                <a:effectLst/>
                <a:ea typeface="Calibri" panose="020F0502020204030204" pitchFamily="34" charset="0"/>
                <a:cs typeface="Arial" panose="020B0604020202020204" pitchFamily="34" charset="0"/>
                <a:hlinkClick r:id="rId10"/>
              </a:rPr>
              <a:t>#DADication Documentary Series of Public Service Announcements</a:t>
            </a:r>
            <a:r>
              <a:rPr lang="en-US" sz="1400" i="0" u="none" kern="100">
                <a:solidFill>
                  <a:srgbClr val="0563C1"/>
                </a:solidFill>
                <a:effectLst/>
                <a:ea typeface="Calibri" panose="020F0502020204030204" pitchFamily="34" charset="0"/>
                <a:cs typeface="Arial" panose="020B0604020202020204" pitchFamily="34" charset="0"/>
              </a:rPr>
              <a:t> </a:t>
            </a:r>
            <a:r>
              <a:rPr lang="en-US" sz="1400" i="0" u="none" kern="100">
                <a:effectLst/>
                <a:ea typeface="Calibri" panose="020F0502020204030204" pitchFamily="34" charset="0"/>
                <a:cs typeface="Arial" panose="020B0604020202020204" pitchFamily="34" charset="0"/>
              </a:rPr>
              <a:t>(n.d.)</a:t>
            </a:r>
            <a:r>
              <a:rPr lang="en-US" sz="1400" kern="100">
                <a:effectLst/>
                <a:ea typeface="Calibri" panose="020F0502020204030204" pitchFamily="34" charset="0"/>
                <a:cs typeface="Arial" panose="020B0604020202020204" pitchFamily="34" charset="0"/>
              </a:rPr>
              <a:t> </a:t>
            </a:r>
          </a:p>
          <a:p>
            <a:pPr>
              <a:lnSpc>
                <a:spcPct val="100000"/>
              </a:lnSpc>
              <a:spcBef>
                <a:spcPts val="600"/>
              </a:spcBef>
              <a:spcAft>
                <a:spcPts val="600"/>
              </a:spcAft>
            </a:pPr>
            <a:r>
              <a:rPr lang="en-US" sz="1400"/>
              <a:t>Substance Abuse and Mental Health Services Administration: </a:t>
            </a:r>
            <a:r>
              <a:rPr lang="en-US" sz="1400" i="1">
                <a:hlinkClick r:id="rId11"/>
              </a:rPr>
              <a:t>A Collaborative Approach to the Treatment of Pregnant Women with Opioid Use Disorders: Practice and Policy Considerations for Child Welfare, Collaborating Medical, and Service Providers</a:t>
            </a:r>
            <a:r>
              <a:rPr lang="en-US" sz="1400"/>
              <a:t> (2016)</a:t>
            </a:r>
          </a:p>
          <a:p>
            <a:pPr>
              <a:lnSpc>
                <a:spcPct val="100000"/>
              </a:lnSpc>
              <a:spcBef>
                <a:spcPts val="600"/>
              </a:spcBef>
              <a:spcAft>
                <a:spcPts val="600"/>
              </a:spcAft>
            </a:pPr>
            <a:r>
              <a:rPr lang="en-US" sz="1400"/>
              <a:t>Substance Abuse and Mental Health Services Administration: </a:t>
            </a:r>
            <a:r>
              <a:rPr lang="en-US" sz="1400" i="1">
                <a:hlinkClick r:id="rId12"/>
              </a:rPr>
              <a:t>Finding Quality Treatment for Substance Use Disorders</a:t>
            </a:r>
            <a:r>
              <a:rPr lang="en-US" sz="1400" i="1"/>
              <a:t> </a:t>
            </a:r>
            <a:r>
              <a:rPr lang="en-US" sz="1400"/>
              <a:t>(2018)</a:t>
            </a:r>
          </a:p>
        </p:txBody>
      </p:sp>
    </p:spTree>
    <p:extLst>
      <p:ext uri="{BB962C8B-B14F-4D97-AF65-F5344CB8AC3E}">
        <p14:creationId xmlns:p14="http://schemas.microsoft.com/office/powerpoint/2010/main" val="3584560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BA604-9339-06FB-EE88-0857A452775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24C595-4117-FA53-703E-60F5F5BDD0D8}"/>
              </a:ext>
            </a:extLst>
          </p:cNvPr>
          <p:cNvSpPr>
            <a:spLocks noGrp="1"/>
          </p:cNvSpPr>
          <p:nvPr>
            <p:ph type="title"/>
          </p:nvPr>
        </p:nvSpPr>
        <p:spPr/>
        <p:txBody>
          <a:bodyPr/>
          <a:lstStyle/>
          <a:p>
            <a:r>
              <a:rPr lang="en-US" dirty="0"/>
              <a:t>Resources, 4 of 4</a:t>
            </a:r>
          </a:p>
        </p:txBody>
      </p:sp>
      <p:sp>
        <p:nvSpPr>
          <p:cNvPr id="4" name="Content Placeholder 3">
            <a:extLst>
              <a:ext uri="{FF2B5EF4-FFF2-40B4-BE49-F238E27FC236}">
                <a16:creationId xmlns:a16="http://schemas.microsoft.com/office/drawing/2014/main" id="{512A4577-03CD-7984-848F-1D166EB5D066}"/>
              </a:ext>
            </a:extLst>
          </p:cNvPr>
          <p:cNvSpPr>
            <a:spLocks noGrp="1"/>
          </p:cNvSpPr>
          <p:nvPr>
            <p:ph idx="1"/>
          </p:nvPr>
        </p:nvSpPr>
        <p:spPr>
          <a:xfrm>
            <a:off x="638355" y="1444752"/>
            <a:ext cx="10990053" cy="4956048"/>
          </a:xfrm>
        </p:spPr>
        <p:txBody>
          <a:bodyPr>
            <a:noAutofit/>
          </a:bodyPr>
          <a:lstStyle/>
          <a:p>
            <a:pPr>
              <a:lnSpc>
                <a:spcPct val="100000"/>
              </a:lnSpc>
              <a:spcBef>
                <a:spcPts val="600"/>
              </a:spcBef>
              <a:spcAft>
                <a:spcPts val="600"/>
              </a:spcAft>
            </a:pPr>
            <a:r>
              <a:rPr lang="en-US" sz="1400" dirty="0"/>
              <a:t>Substance Abuse and Mental Health Services Administration: </a:t>
            </a:r>
            <a:r>
              <a:rPr lang="en-US" sz="1400" i="1" dirty="0">
                <a:hlinkClick r:id="rId3"/>
              </a:rPr>
              <a:t>Substance Abuse Specialists in Child Welfare Agencies and Dependency Courts Considerations for Program Designers and Evaluators </a:t>
            </a:r>
            <a:r>
              <a:rPr lang="en-US" sz="1400" i="1" dirty="0"/>
              <a:t> </a:t>
            </a:r>
            <a:r>
              <a:rPr lang="en-US" sz="1400" dirty="0"/>
              <a:t>(2010) </a:t>
            </a:r>
          </a:p>
          <a:p>
            <a:pPr>
              <a:lnSpc>
                <a:spcPct val="100000"/>
              </a:lnSpc>
              <a:spcBef>
                <a:spcPts val="600"/>
              </a:spcBef>
              <a:spcAft>
                <a:spcPts val="600"/>
              </a:spcAft>
            </a:pPr>
            <a:r>
              <a:rPr lang="en-US" sz="1400" dirty="0"/>
              <a:t>Substance Abuse and Mental Health Services Administration: </a:t>
            </a:r>
            <a:r>
              <a:rPr lang="en-US" sz="1400" i="1" dirty="0">
                <a:hlinkClick r:id="rId4"/>
              </a:rPr>
              <a:t>Treatment Improvement Protocol (TIP) 39: Substance Use Disorder Treatment and Family Therapy</a:t>
            </a:r>
            <a:r>
              <a:rPr lang="en-US" sz="1400" i="1" dirty="0"/>
              <a:t> </a:t>
            </a:r>
            <a:r>
              <a:rPr lang="en-US" sz="1400" dirty="0"/>
              <a:t>(2020) </a:t>
            </a:r>
          </a:p>
          <a:p>
            <a:pPr>
              <a:lnSpc>
                <a:spcPct val="100000"/>
              </a:lnSpc>
              <a:spcBef>
                <a:spcPts val="600"/>
              </a:spcBef>
              <a:spcAft>
                <a:spcPts val="600"/>
              </a:spcAft>
            </a:pPr>
            <a:r>
              <a:rPr lang="en-US" sz="1400" dirty="0">
                <a:effectLst/>
                <a:ea typeface="Calibri" panose="020F0502020204030204" pitchFamily="34" charset="0"/>
                <a:cs typeface="Times New Roman" panose="02020603050405020304" pitchFamily="18" charset="0"/>
              </a:rPr>
              <a:t>Substance Abuse and Mental Health Services Administration: </a:t>
            </a:r>
            <a:r>
              <a:rPr lang="en-US" sz="1400" i="1" u="sng" dirty="0">
                <a:solidFill>
                  <a:srgbClr val="3C3C3C"/>
                </a:solidFill>
                <a:effectLst/>
                <a:ea typeface="Calibri" panose="020F0502020204030204" pitchFamily="34" charset="0"/>
                <a:cs typeface="Times New Roman" panose="02020603050405020304" pitchFamily="18" charset="0"/>
                <a:hlinkClick r:id="rId5"/>
              </a:rPr>
              <a:t>Treatment Improvement Protocol (TIP) 51: Substance Abuse Treatment: Addressing the Specific Needs of Women</a:t>
            </a:r>
            <a:r>
              <a:rPr lang="en-US" sz="1400" dirty="0">
                <a:solidFill>
                  <a:srgbClr val="3C3C3C"/>
                </a:solidFill>
                <a:effectLst/>
                <a:ea typeface="Calibri" panose="020F0502020204030204" pitchFamily="34" charset="0"/>
                <a:cs typeface="Times New Roman" panose="02020603050405020304" pitchFamily="18" charset="0"/>
              </a:rPr>
              <a:t> </a:t>
            </a:r>
            <a:r>
              <a:rPr lang="en-US" sz="1400" dirty="0">
                <a:effectLst/>
                <a:ea typeface="Calibri" panose="020F0502020204030204" pitchFamily="34" charset="0"/>
                <a:cs typeface="Times New Roman" panose="02020603050405020304" pitchFamily="18" charset="0"/>
              </a:rPr>
              <a:t>(2015)</a:t>
            </a:r>
            <a:endParaRPr lang="en-US" sz="1400" dirty="0"/>
          </a:p>
          <a:p>
            <a:pPr>
              <a:lnSpc>
                <a:spcPct val="100000"/>
              </a:lnSpc>
              <a:spcBef>
                <a:spcPts val="600"/>
              </a:spcBef>
              <a:spcAft>
                <a:spcPts val="600"/>
              </a:spcAft>
            </a:pPr>
            <a:r>
              <a:rPr lang="en-US" sz="1400" kern="1200" dirty="0">
                <a:solidFill>
                  <a:srgbClr val="000000"/>
                </a:solidFill>
                <a:effectLst/>
                <a:ea typeface="Calibri" panose="020F0502020204030204" pitchFamily="34" charset="0"/>
                <a:cs typeface="Arial" panose="020B0604020202020204" pitchFamily="34" charset="0"/>
              </a:rPr>
              <a:t>Substance Abuse and Mental Health Services Administration: </a:t>
            </a:r>
            <a:r>
              <a:rPr lang="en-US" sz="1400" i="1" u="sng" kern="1200" dirty="0">
                <a:solidFill>
                  <a:srgbClr val="000000"/>
                </a:solidFill>
                <a:effectLst/>
                <a:ea typeface="Calibri" panose="020F0502020204030204" pitchFamily="34" charset="0"/>
                <a:cs typeface="Arial" panose="020B0604020202020204" pitchFamily="34" charset="0"/>
                <a:hlinkClick r:id="rId6"/>
              </a:rPr>
              <a:t>Treatment Improvement Protocol </a:t>
            </a:r>
            <a:r>
              <a:rPr lang="en-US" sz="1400" i="0" u="sng" kern="1200" dirty="0">
                <a:solidFill>
                  <a:srgbClr val="000000"/>
                </a:solidFill>
                <a:effectLst/>
                <a:ea typeface="Calibri" panose="020F0502020204030204" pitchFamily="34" charset="0"/>
                <a:cs typeface="Arial" panose="020B0604020202020204" pitchFamily="34" charset="0"/>
                <a:hlinkClick r:id="rId6"/>
              </a:rPr>
              <a:t>(</a:t>
            </a:r>
            <a:r>
              <a:rPr lang="en-US" sz="1400" i="1" u="sng" kern="1200" dirty="0">
                <a:solidFill>
                  <a:srgbClr val="000000"/>
                </a:solidFill>
                <a:effectLst/>
                <a:ea typeface="Calibri" panose="020F0502020204030204" pitchFamily="34" charset="0"/>
                <a:cs typeface="Arial" panose="020B0604020202020204" pitchFamily="34" charset="0"/>
                <a:hlinkClick r:id="rId6"/>
              </a:rPr>
              <a:t>TIP) 56: Addressing the Specific Behavioral Health Needs of Men</a:t>
            </a:r>
            <a:r>
              <a:rPr lang="en-US" sz="1400" i="1" kern="1200" dirty="0">
                <a:solidFill>
                  <a:srgbClr val="000000"/>
                </a:solidFill>
                <a:effectLst/>
                <a:ea typeface="Calibri" panose="020F0502020204030204" pitchFamily="34" charset="0"/>
                <a:cs typeface="Arial" panose="020B0604020202020204" pitchFamily="34" charset="0"/>
              </a:rPr>
              <a:t> </a:t>
            </a:r>
            <a:r>
              <a:rPr lang="en-US" sz="1400" kern="1200" dirty="0">
                <a:solidFill>
                  <a:srgbClr val="000000"/>
                </a:solidFill>
                <a:effectLst/>
                <a:ea typeface="Calibri" panose="020F0502020204030204" pitchFamily="34" charset="0"/>
                <a:cs typeface="Arial" panose="020B0604020202020204" pitchFamily="34" charset="0"/>
              </a:rPr>
              <a:t>(2013)</a:t>
            </a:r>
            <a:endParaRPr lang="en-US" sz="1400" dirty="0"/>
          </a:p>
          <a:p>
            <a:pPr>
              <a:lnSpc>
                <a:spcPct val="100000"/>
              </a:lnSpc>
              <a:spcBef>
                <a:spcPts val="600"/>
              </a:spcBef>
              <a:spcAft>
                <a:spcPts val="600"/>
              </a:spcAft>
            </a:pPr>
            <a:r>
              <a:rPr lang="en-US" sz="1400" dirty="0"/>
              <a:t>Substance Abuse and Mental Health Services Administration: </a:t>
            </a:r>
            <a:r>
              <a:rPr lang="en-US" sz="1400" i="1" dirty="0">
                <a:hlinkClick r:id="rId7"/>
              </a:rPr>
              <a:t>Working Definition of Recovery</a:t>
            </a:r>
            <a:r>
              <a:rPr lang="en-US" sz="1400" i="1" dirty="0"/>
              <a:t> </a:t>
            </a:r>
            <a:r>
              <a:rPr lang="en-US" sz="1400" dirty="0"/>
              <a:t>(2012)</a:t>
            </a:r>
          </a:p>
          <a:p>
            <a:pPr>
              <a:lnSpc>
                <a:spcPct val="100000"/>
              </a:lnSpc>
              <a:spcBef>
                <a:spcPts val="600"/>
              </a:spcBef>
              <a:spcAft>
                <a:spcPts val="6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Zero to Three:</a:t>
            </a:r>
            <a:r>
              <a:rPr lang="en-US" sz="1400" kern="100" dirty="0">
                <a:latin typeface="Arial" panose="020B0604020202020204" pitchFamily="34" charset="0"/>
                <a:ea typeface="Aptos" panose="020B0004020202020204" pitchFamily="34" charset="0"/>
                <a:cs typeface="Arial" panose="020B0604020202020204" pitchFamily="34" charset="0"/>
              </a:rPr>
              <a:t> </a:t>
            </a:r>
            <a:r>
              <a:rPr lang="en-US" sz="1400" u="sng"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8"/>
              </a:rPr>
              <a:t>Safe Babies Court Team™ Approach Infographic</a:t>
            </a:r>
            <a:r>
              <a:rPr lang="en-US" sz="1400" dirty="0">
                <a:effectLst/>
                <a:latin typeface="Arial" panose="020B0604020202020204" pitchFamily="34" charset="0"/>
                <a:ea typeface="Times New Roman" panose="02020603050405020304" pitchFamily="18" charset="0"/>
                <a:cs typeface="Arial" panose="020B0604020202020204" pitchFamily="34" charset="0"/>
              </a:rPr>
              <a:t> (2020)</a:t>
            </a:r>
          </a:p>
        </p:txBody>
      </p:sp>
    </p:spTree>
    <p:extLst>
      <p:ext uri="{BB962C8B-B14F-4D97-AF65-F5344CB8AC3E}">
        <p14:creationId xmlns:p14="http://schemas.microsoft.com/office/powerpoint/2010/main" val="2533953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A486258-4B1F-3C3D-43EF-C3072CC36B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287FF22-BF63-15A7-4563-BD160B76BB4C}"/>
              </a:ext>
              <a:ext uri="{C183D7F6-B498-43B3-948B-1728B52AA6E4}">
                <adec:decorative xmlns:adec="http://schemas.microsoft.com/office/drawing/2017/decorative" val="1"/>
              </a:ext>
            </a:extLst>
          </p:cNvPr>
          <p:cNvSpPr/>
          <p:nvPr/>
        </p:nvSpPr>
        <p:spPr>
          <a:xfrm>
            <a:off x="406400" y="6434667"/>
            <a:ext cx="1016000" cy="42333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5CD1BEB-C54D-D76D-657D-CA92BEBA23F1}"/>
              </a:ext>
              <a:ext uri="{C183D7F6-B498-43B3-948B-1728B52AA6E4}">
                <adec:decorative xmlns:adec="http://schemas.microsoft.com/office/drawing/2017/decorative" val="1"/>
              </a:ext>
            </a:extLst>
          </p:cNvPr>
          <p:cNvSpPr/>
          <p:nvPr/>
        </p:nvSpPr>
        <p:spPr>
          <a:xfrm>
            <a:off x="577068" y="169422"/>
            <a:ext cx="5494758" cy="3200400"/>
          </a:xfrm>
          <a:prstGeom prst="roundRect">
            <a:avLst/>
          </a:prstGeom>
          <a:solidFill>
            <a:srgbClr val="156A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2E1EF22C-6EF9-B687-0351-C4DAC7B90CCA}"/>
              </a:ext>
              <a:ext uri="{C183D7F6-B498-43B3-948B-1728B52AA6E4}">
                <adec:decorative xmlns:adec="http://schemas.microsoft.com/office/drawing/2017/decorative" val="1"/>
              </a:ext>
            </a:extLst>
          </p:cNvPr>
          <p:cNvSpPr/>
          <p:nvPr/>
        </p:nvSpPr>
        <p:spPr>
          <a:xfrm>
            <a:off x="6091821" y="182079"/>
            <a:ext cx="5486400" cy="3200400"/>
          </a:xfrm>
          <a:prstGeom prst="roundRect">
            <a:avLst/>
          </a:prstGeom>
          <a:solidFill>
            <a:srgbClr val="2450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B9CABAA8-7356-8003-5275-CA98B2915CB9}"/>
              </a:ext>
              <a:ext uri="{C183D7F6-B498-43B3-948B-1728B52AA6E4}">
                <adec:decorative xmlns:adec="http://schemas.microsoft.com/office/drawing/2017/decorative" val="1"/>
              </a:ext>
            </a:extLst>
          </p:cNvPr>
          <p:cNvSpPr/>
          <p:nvPr/>
        </p:nvSpPr>
        <p:spPr>
          <a:xfrm>
            <a:off x="589603" y="3382479"/>
            <a:ext cx="5486401" cy="3198698"/>
          </a:xfrm>
          <a:prstGeom prst="roundRect">
            <a:avLst/>
          </a:prstGeom>
          <a:solidFill>
            <a:srgbClr val="0552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E5BDD24-03C5-6B25-0231-81E788A078E7}"/>
              </a:ext>
              <a:ext uri="{C183D7F6-B498-43B3-948B-1728B52AA6E4}">
                <adec:decorative xmlns:adec="http://schemas.microsoft.com/office/drawing/2017/decorative" val="1"/>
              </a:ext>
            </a:extLst>
          </p:cNvPr>
          <p:cNvSpPr/>
          <p:nvPr/>
        </p:nvSpPr>
        <p:spPr>
          <a:xfrm>
            <a:off x="6096000" y="3395136"/>
            <a:ext cx="5478043" cy="3198698"/>
          </a:xfrm>
          <a:prstGeom prst="roundRect">
            <a:avLst/>
          </a:prstGeom>
          <a:solidFill>
            <a:srgbClr val="1835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E481B1E-2980-8A9C-E923-6BCE3FFBEBDF}"/>
              </a:ext>
            </a:extLst>
          </p:cNvPr>
          <p:cNvSpPr>
            <a:spLocks noGrp="1"/>
          </p:cNvSpPr>
          <p:nvPr>
            <p:ph type="title"/>
          </p:nvPr>
        </p:nvSpPr>
        <p:spPr>
          <a:xfrm>
            <a:off x="3381154" y="2495269"/>
            <a:ext cx="5486400" cy="1774423"/>
          </a:xfrm>
          <a:prstGeom prst="roundRect">
            <a:avLst/>
          </a:prstGeom>
          <a:solidFill>
            <a:schemeClr val="accent4">
              <a:lumMod val="20000"/>
              <a:lumOff val="80000"/>
            </a:schemeClr>
          </a:solidFill>
          <a:ln>
            <a:solidFill>
              <a:schemeClr val="bg1"/>
            </a:solidFill>
          </a:ln>
          <a:effectLst/>
          <a:scene3d>
            <a:camera prst="orthographicFront">
              <a:rot lat="0" lon="0" rev="0"/>
            </a:camera>
            <a:lightRig rig="contrasting" dir="t">
              <a:rot lat="0" lon="0" rev="7800000"/>
            </a:lightRig>
          </a:scene3d>
          <a:sp3d>
            <a:bevelT w="139700" h="139700"/>
          </a:sp3d>
        </p:spPr>
        <p:txBody>
          <a:bodyPr tIns="91440" bIns="91440" anchor="ctr"/>
          <a:lstStyle/>
          <a:p>
            <a:r>
              <a:rPr lang="en-US" b="1" dirty="0">
                <a:solidFill>
                  <a:schemeClr val="tx2">
                    <a:lumMod val="50000"/>
                  </a:schemeClr>
                </a:solidFill>
                <a:latin typeface="+mj-lt"/>
              </a:rPr>
              <a:t>Drug Classifications Based on Effect</a:t>
            </a:r>
          </a:p>
        </p:txBody>
      </p:sp>
      <p:sp>
        <p:nvSpPr>
          <p:cNvPr id="13" name="TextBox 12">
            <a:extLst>
              <a:ext uri="{FF2B5EF4-FFF2-40B4-BE49-F238E27FC236}">
                <a16:creationId xmlns:a16="http://schemas.microsoft.com/office/drawing/2014/main" id="{7D9BC1A7-3047-5703-0D89-3C1A9B715E87}"/>
              </a:ext>
            </a:extLst>
          </p:cNvPr>
          <p:cNvSpPr txBox="1"/>
          <p:nvPr/>
        </p:nvSpPr>
        <p:spPr>
          <a:xfrm>
            <a:off x="1848522" y="1415679"/>
            <a:ext cx="3065263" cy="707886"/>
          </a:xfrm>
          <a:prstGeom prst="rect">
            <a:avLst/>
          </a:prstGeom>
          <a:noFill/>
        </p:spPr>
        <p:txBody>
          <a:bodyPr wrap="none" rtlCol="0">
            <a:spAutoFit/>
          </a:bodyPr>
          <a:lstStyle/>
          <a:p>
            <a:r>
              <a:rPr lang="en-US" sz="4000" dirty="0">
                <a:solidFill>
                  <a:schemeClr val="bg1"/>
                </a:solidFill>
              </a:rPr>
              <a:t>Depressants</a:t>
            </a:r>
          </a:p>
        </p:txBody>
      </p:sp>
      <p:sp>
        <p:nvSpPr>
          <p:cNvPr id="14" name="TextBox 13">
            <a:extLst>
              <a:ext uri="{FF2B5EF4-FFF2-40B4-BE49-F238E27FC236}">
                <a16:creationId xmlns:a16="http://schemas.microsoft.com/office/drawing/2014/main" id="{0CBF1BAA-7828-679D-DE68-1EE26F16BF81}"/>
              </a:ext>
            </a:extLst>
          </p:cNvPr>
          <p:cNvSpPr txBox="1"/>
          <p:nvPr/>
        </p:nvSpPr>
        <p:spPr>
          <a:xfrm>
            <a:off x="7160023" y="1415679"/>
            <a:ext cx="3406702" cy="707886"/>
          </a:xfrm>
          <a:prstGeom prst="rect">
            <a:avLst/>
          </a:prstGeom>
          <a:noFill/>
        </p:spPr>
        <p:txBody>
          <a:bodyPr wrap="none" rtlCol="0">
            <a:spAutoFit/>
          </a:bodyPr>
          <a:lstStyle/>
          <a:p>
            <a:r>
              <a:rPr lang="en-US" sz="4000" dirty="0">
                <a:solidFill>
                  <a:schemeClr val="bg1"/>
                </a:solidFill>
              </a:rPr>
              <a:t>Hallucinogens</a:t>
            </a:r>
          </a:p>
        </p:txBody>
      </p:sp>
      <p:sp>
        <p:nvSpPr>
          <p:cNvPr id="22" name="TextBox 21">
            <a:extLst>
              <a:ext uri="{FF2B5EF4-FFF2-40B4-BE49-F238E27FC236}">
                <a16:creationId xmlns:a16="http://schemas.microsoft.com/office/drawing/2014/main" id="{74DD46D8-B1EE-6952-A337-278F127088F2}"/>
              </a:ext>
            </a:extLst>
          </p:cNvPr>
          <p:cNvSpPr txBox="1"/>
          <p:nvPr/>
        </p:nvSpPr>
        <p:spPr>
          <a:xfrm>
            <a:off x="2034671" y="4641396"/>
            <a:ext cx="2579552" cy="707886"/>
          </a:xfrm>
          <a:prstGeom prst="rect">
            <a:avLst/>
          </a:prstGeom>
          <a:noFill/>
        </p:spPr>
        <p:txBody>
          <a:bodyPr wrap="none" rtlCol="0">
            <a:spAutoFit/>
          </a:bodyPr>
          <a:lstStyle/>
          <a:p>
            <a:r>
              <a:rPr lang="en-US" sz="4000" dirty="0">
                <a:solidFill>
                  <a:schemeClr val="bg1"/>
                </a:solidFill>
              </a:rPr>
              <a:t>Stimulants</a:t>
            </a:r>
          </a:p>
        </p:txBody>
      </p:sp>
      <p:sp>
        <p:nvSpPr>
          <p:cNvPr id="24" name="TextBox 23">
            <a:extLst>
              <a:ext uri="{FF2B5EF4-FFF2-40B4-BE49-F238E27FC236}">
                <a16:creationId xmlns:a16="http://schemas.microsoft.com/office/drawing/2014/main" id="{EF729CA0-DA56-7DB1-FEF4-76E09BEB48B4}"/>
              </a:ext>
            </a:extLst>
          </p:cNvPr>
          <p:cNvSpPr txBox="1"/>
          <p:nvPr/>
        </p:nvSpPr>
        <p:spPr>
          <a:xfrm>
            <a:off x="7729890" y="4627885"/>
            <a:ext cx="2266967" cy="707886"/>
          </a:xfrm>
          <a:prstGeom prst="rect">
            <a:avLst/>
          </a:prstGeom>
          <a:noFill/>
        </p:spPr>
        <p:txBody>
          <a:bodyPr wrap="none" rtlCol="0">
            <a:spAutoFit/>
          </a:bodyPr>
          <a:lstStyle/>
          <a:p>
            <a:r>
              <a:rPr lang="en-US" sz="4000" dirty="0">
                <a:solidFill>
                  <a:schemeClr val="bg1"/>
                </a:solidFill>
              </a:rPr>
              <a:t>Inhalants</a:t>
            </a:r>
          </a:p>
        </p:txBody>
      </p:sp>
    </p:spTree>
    <p:extLst>
      <p:ext uri="{BB962C8B-B14F-4D97-AF65-F5344CB8AC3E}">
        <p14:creationId xmlns:p14="http://schemas.microsoft.com/office/powerpoint/2010/main" val="67142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0" y="0"/>
            <a:ext cx="12192000" cy="1756317"/>
          </a:xfrm>
          <a:prstGeom prst="rect">
            <a:avLst/>
          </a:prstGeom>
          <a:solidFill>
            <a:schemeClr val="accent4">
              <a:lumMod val="40000"/>
              <a:lumOff val="60000"/>
            </a:schemeClr>
          </a:solidFill>
          <a:scene3d>
            <a:camera prst="orthographicFront"/>
            <a:lightRig rig="threePt" dir="t"/>
          </a:scene3d>
          <a:sp3d>
            <a:bevelT/>
          </a:sp3d>
        </p:spPr>
        <p:txBody>
          <a:bodyPr anchor="ctr">
            <a:normAutofit/>
          </a:bodyPr>
          <a:lstStyle/>
          <a:p>
            <a:r>
              <a:rPr lang="en-US" sz="4000" dirty="0">
                <a:solidFill>
                  <a:schemeClr val="tx2">
                    <a:lumMod val="50000"/>
                  </a:schemeClr>
                </a:solidFill>
              </a:rPr>
              <a:t>Drug Classifications </a:t>
            </a:r>
            <a:br>
              <a:rPr lang="en-US" sz="4000" dirty="0">
                <a:solidFill>
                  <a:schemeClr val="tx2">
                    <a:lumMod val="50000"/>
                  </a:schemeClr>
                </a:solidFill>
              </a:rPr>
            </a:br>
            <a:r>
              <a:rPr lang="en-US" sz="4000" dirty="0">
                <a:solidFill>
                  <a:schemeClr val="tx2">
                    <a:lumMod val="50000"/>
                  </a:schemeClr>
                </a:solidFill>
              </a:rPr>
              <a:t>Based on Legality</a:t>
            </a:r>
            <a:endParaRPr lang="en-US" sz="4000" dirty="0"/>
          </a:p>
        </p:txBody>
      </p:sp>
      <p:sp>
        <p:nvSpPr>
          <p:cNvPr id="5" name="Content Placeholder 4">
            <a:extLst>
              <a:ext uri="{FF2B5EF4-FFF2-40B4-BE49-F238E27FC236}">
                <a16:creationId xmlns:a16="http://schemas.microsoft.com/office/drawing/2014/main" id="{89663578-C03D-CD88-AF35-2A8374671144}"/>
              </a:ext>
            </a:extLst>
          </p:cNvPr>
          <p:cNvSpPr>
            <a:spLocks noGrp="1"/>
          </p:cNvSpPr>
          <p:nvPr>
            <p:ph sz="quarter" idx="11"/>
          </p:nvPr>
        </p:nvSpPr>
        <p:spPr>
          <a:xfrm>
            <a:off x="18876" y="1765737"/>
            <a:ext cx="2468880" cy="4572000"/>
          </a:xfrm>
          <a:prstGeom prst="rect">
            <a:avLst/>
          </a:prstGeom>
          <a:solidFill>
            <a:schemeClr val="tx2"/>
          </a:solidFill>
          <a:scene3d>
            <a:camera prst="orthographicFront"/>
            <a:lightRig rig="threePt" dir="t"/>
          </a:scene3d>
          <a:sp3d>
            <a:bevelT w="114300" prst="artDeco"/>
          </a:sp3d>
        </p:spPr>
        <p:txBody>
          <a:bodyPr/>
          <a:lstStyle/>
          <a:p>
            <a:r>
              <a:rPr lang="en-US" sz="2400" dirty="0">
                <a:solidFill>
                  <a:schemeClr val="bg1"/>
                </a:solidFill>
              </a:rPr>
              <a:t>Schedule I </a:t>
            </a:r>
          </a:p>
        </p:txBody>
      </p:sp>
      <p:sp>
        <p:nvSpPr>
          <p:cNvPr id="6" name="Content Placeholder 5">
            <a:extLst>
              <a:ext uri="{FF2B5EF4-FFF2-40B4-BE49-F238E27FC236}">
                <a16:creationId xmlns:a16="http://schemas.microsoft.com/office/drawing/2014/main" id="{02B4B556-C7DD-0963-4030-7B224ECD63CA}"/>
              </a:ext>
            </a:extLst>
          </p:cNvPr>
          <p:cNvSpPr>
            <a:spLocks noGrp="1"/>
          </p:cNvSpPr>
          <p:nvPr>
            <p:ph sz="quarter" idx="12"/>
          </p:nvPr>
        </p:nvSpPr>
        <p:spPr>
          <a:xfrm>
            <a:off x="2455573" y="1765737"/>
            <a:ext cx="2468880" cy="4572000"/>
          </a:xfrm>
          <a:prstGeom prst="rect">
            <a:avLst/>
          </a:prstGeom>
          <a:solidFill>
            <a:schemeClr val="accent1">
              <a:lumMod val="75000"/>
            </a:schemeClr>
          </a:solidFill>
          <a:scene3d>
            <a:camera prst="orthographicFront"/>
            <a:lightRig rig="threePt" dir="t"/>
          </a:scene3d>
          <a:sp3d>
            <a:bevelT w="114300" prst="artDeco"/>
          </a:sp3d>
        </p:spPr>
        <p:txBody>
          <a:bodyPr/>
          <a:lstStyle/>
          <a:p>
            <a:r>
              <a:rPr lang="en-US" sz="2400" dirty="0">
                <a:solidFill>
                  <a:schemeClr val="bg1"/>
                </a:solidFill>
              </a:rPr>
              <a:t>Schedule II</a:t>
            </a:r>
          </a:p>
        </p:txBody>
      </p:sp>
      <p:sp>
        <p:nvSpPr>
          <p:cNvPr id="7" name="Content Placeholder 6">
            <a:extLst>
              <a:ext uri="{FF2B5EF4-FFF2-40B4-BE49-F238E27FC236}">
                <a16:creationId xmlns:a16="http://schemas.microsoft.com/office/drawing/2014/main" id="{7F6B18AC-2821-D093-A74D-B9E88AA7A6A0}"/>
              </a:ext>
            </a:extLst>
          </p:cNvPr>
          <p:cNvSpPr>
            <a:spLocks noGrp="1"/>
          </p:cNvSpPr>
          <p:nvPr>
            <p:ph sz="quarter" idx="13"/>
          </p:nvPr>
        </p:nvSpPr>
        <p:spPr>
          <a:xfrm>
            <a:off x="4892270" y="1765738"/>
            <a:ext cx="2468880" cy="4572000"/>
          </a:xfrm>
          <a:prstGeom prst="rect">
            <a:avLst/>
          </a:prstGeom>
          <a:solidFill>
            <a:schemeClr val="accent1"/>
          </a:solidFill>
          <a:scene3d>
            <a:camera prst="orthographicFront"/>
            <a:lightRig rig="threePt" dir="t"/>
          </a:scene3d>
          <a:sp3d>
            <a:bevelT w="114300" prst="artDeco"/>
          </a:sp3d>
        </p:spPr>
        <p:txBody>
          <a:bodyPr/>
          <a:lstStyle/>
          <a:p>
            <a:r>
              <a:rPr lang="en-US" sz="2400" dirty="0">
                <a:solidFill>
                  <a:schemeClr val="bg1"/>
                </a:solidFill>
              </a:rPr>
              <a:t>Schedule III </a:t>
            </a:r>
          </a:p>
        </p:txBody>
      </p:sp>
      <p:sp>
        <p:nvSpPr>
          <p:cNvPr id="8" name="Content Placeholder 7">
            <a:extLst>
              <a:ext uri="{FF2B5EF4-FFF2-40B4-BE49-F238E27FC236}">
                <a16:creationId xmlns:a16="http://schemas.microsoft.com/office/drawing/2014/main" id="{80CF441A-947B-F9F6-901D-A7F9AB35BCB3}"/>
              </a:ext>
            </a:extLst>
          </p:cNvPr>
          <p:cNvSpPr>
            <a:spLocks noGrp="1"/>
          </p:cNvSpPr>
          <p:nvPr>
            <p:ph sz="quarter" idx="14"/>
          </p:nvPr>
        </p:nvSpPr>
        <p:spPr>
          <a:xfrm>
            <a:off x="7328967" y="1765739"/>
            <a:ext cx="2468880" cy="4572000"/>
          </a:xfrm>
          <a:prstGeom prst="rect">
            <a:avLst/>
          </a:prstGeom>
          <a:solidFill>
            <a:schemeClr val="accent1">
              <a:lumMod val="75000"/>
            </a:schemeClr>
          </a:solidFill>
          <a:scene3d>
            <a:camera prst="orthographicFront"/>
            <a:lightRig rig="threePt" dir="t"/>
          </a:scene3d>
          <a:sp3d>
            <a:bevelT w="114300" prst="artDeco"/>
          </a:sp3d>
        </p:spPr>
        <p:txBody>
          <a:bodyPr/>
          <a:lstStyle/>
          <a:p>
            <a:r>
              <a:rPr lang="en-US" sz="2400" dirty="0">
                <a:solidFill>
                  <a:schemeClr val="bg1"/>
                </a:solidFill>
              </a:rPr>
              <a:t>Schedule IV</a:t>
            </a:r>
          </a:p>
        </p:txBody>
      </p:sp>
      <p:sp>
        <p:nvSpPr>
          <p:cNvPr id="9" name="Content Placeholder 8">
            <a:extLst>
              <a:ext uri="{FF2B5EF4-FFF2-40B4-BE49-F238E27FC236}">
                <a16:creationId xmlns:a16="http://schemas.microsoft.com/office/drawing/2014/main" id="{12BF4B36-8318-CFEE-11C7-CC95E0E928B0}"/>
              </a:ext>
            </a:extLst>
          </p:cNvPr>
          <p:cNvSpPr>
            <a:spLocks noGrp="1"/>
          </p:cNvSpPr>
          <p:nvPr>
            <p:ph sz="quarter" idx="15"/>
          </p:nvPr>
        </p:nvSpPr>
        <p:spPr>
          <a:xfrm>
            <a:off x="9765665" y="1765738"/>
            <a:ext cx="2407459" cy="4572000"/>
          </a:xfrm>
          <a:prstGeom prst="rect">
            <a:avLst/>
          </a:prstGeom>
          <a:solidFill>
            <a:schemeClr val="tx2"/>
          </a:solidFill>
          <a:scene3d>
            <a:camera prst="orthographicFront"/>
            <a:lightRig rig="threePt" dir="t"/>
          </a:scene3d>
          <a:sp3d>
            <a:bevelT w="114300" prst="artDeco"/>
          </a:sp3d>
        </p:spPr>
        <p:txBody>
          <a:bodyPr/>
          <a:lstStyle/>
          <a:p>
            <a:r>
              <a:rPr lang="en-US" sz="2400" dirty="0">
                <a:solidFill>
                  <a:schemeClr val="bg1"/>
                </a:solidFill>
              </a:rPr>
              <a:t>Schedule V</a:t>
            </a:r>
          </a:p>
        </p:txBody>
      </p:sp>
      <p:sp>
        <p:nvSpPr>
          <p:cNvPr id="3" name="Rectangle 2">
            <a:extLst>
              <a:ext uri="{FF2B5EF4-FFF2-40B4-BE49-F238E27FC236}">
                <a16:creationId xmlns:a16="http://schemas.microsoft.com/office/drawing/2014/main" id="{8DA639F6-466D-A43B-98FD-ABEE22D947F2}"/>
              </a:ext>
              <a:ext uri="{C183D7F6-B498-43B3-948B-1728B52AA6E4}">
                <adec:decorative xmlns:adec="http://schemas.microsoft.com/office/drawing/2017/decorative" val="1"/>
              </a:ext>
            </a:extLst>
          </p:cNvPr>
          <p:cNvSpPr/>
          <p:nvPr/>
        </p:nvSpPr>
        <p:spPr>
          <a:xfrm flipV="1">
            <a:off x="0" y="6377635"/>
            <a:ext cx="12192000" cy="480365"/>
          </a:xfrm>
          <a:prstGeom prst="rect">
            <a:avLst/>
          </a:prstGeom>
          <a:solidFill>
            <a:schemeClr val="accent4">
              <a:lumMod val="40000"/>
              <a:lumOff val="6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748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FB7EE2-BAA5-D337-0C73-2484939A15D8}"/>
              </a:ext>
            </a:extLst>
          </p:cNvPr>
          <p:cNvSpPr>
            <a:spLocks noGrp="1"/>
          </p:cNvSpPr>
          <p:nvPr>
            <p:ph type="title"/>
          </p:nvPr>
        </p:nvSpPr>
        <p:spPr/>
        <p:txBody>
          <a:bodyPr/>
          <a:lstStyle/>
          <a:p>
            <a:r>
              <a:rPr lang="en-US" sz="4800" dirty="0"/>
              <a:t>Common Drugs Matching Game</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996638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bdfb1a4-b061-4a7b-a38c-dc459d2a2d27">
      <UserInfo>
        <DisplayName/>
        <AccountId xsi:nil="true"/>
        <AccountType/>
      </UserInfo>
    </SharedWithUsers>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36ACA19-6C7D-48BF-B802-FA91BF6799FC}">
  <ds:schemaRefs>
    <ds:schemaRef ds:uri="http://schemas.microsoft.com/sharepoint/v3/contenttype/forms"/>
  </ds:schemaRefs>
</ds:datastoreItem>
</file>

<file path=customXml/itemProps2.xml><?xml version="1.0" encoding="utf-8"?>
<ds:datastoreItem xmlns:ds="http://schemas.openxmlformats.org/officeDocument/2006/customXml" ds:itemID="{806FA608-B969-471F-BA51-885E3951DBB8}"/>
</file>

<file path=customXml/itemProps3.xml><?xml version="1.0" encoding="utf-8"?>
<ds:datastoreItem xmlns:ds="http://schemas.openxmlformats.org/officeDocument/2006/customXml" ds:itemID="{EEF06D84-70C7-4D45-8EA5-064C8547438E}">
  <ds:schemaRefs>
    <ds:schemaRef ds:uri="http://schemas.microsoft.com/office/2006/documentManagement/types"/>
    <ds:schemaRef ds:uri="http://www.w3.org/XML/1998/namespace"/>
    <ds:schemaRef ds:uri="http://purl.org/dc/dcmitype/"/>
    <ds:schemaRef ds:uri="3ddd8a87-e3bf-4295-9e27-943f0ff150ac"/>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0618da0c-738a-45ed-b2a3-c7b4ee03971e"/>
  </ds:schemaRefs>
</ds:datastoreItem>
</file>

<file path=docProps/app.xml><?xml version="1.0" encoding="utf-8"?>
<Properties xmlns="http://schemas.openxmlformats.org/officeDocument/2006/extended-properties" xmlns:vt="http://schemas.openxmlformats.org/officeDocument/2006/docPropsVTypes">
  <TotalTime>108</TotalTime>
  <Words>18766</Words>
  <Application>Microsoft Office PowerPoint</Application>
  <PresentationFormat>Widescreen</PresentationFormat>
  <Paragraphs>1722</Paragraphs>
  <Slides>64</Slides>
  <Notes>64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64</vt:i4>
      </vt:variant>
    </vt:vector>
  </HeadingPairs>
  <TitlesOfParts>
    <vt:vector size="78" baseType="lpstr">
      <vt:lpstr>Aptos</vt:lpstr>
      <vt:lpstr>Arial</vt:lpstr>
      <vt:lpstr>Arial Rounded MT Bold</vt:lpstr>
      <vt:lpstr>Calibri</vt:lpstr>
      <vt:lpstr>Calibri Light</vt:lpstr>
      <vt:lpstr>Helvetica Light</vt:lpstr>
      <vt:lpstr>Segoe UI</vt:lpstr>
      <vt:lpstr>Symbol</vt:lpstr>
      <vt:lpstr>Times New Roman</vt:lpstr>
      <vt:lpstr>Office Theme</vt:lpstr>
      <vt:lpstr>1_Office Theme</vt:lpstr>
      <vt:lpstr>5_Office Theme</vt:lpstr>
      <vt:lpstr>2_Office Theme</vt:lpstr>
      <vt:lpstr>3_Office Theme</vt:lpstr>
      <vt:lpstr>Module 2:  Understanding Substance Use Disorders, Treatment &amp; Recovery</vt:lpstr>
      <vt:lpstr>Acknowledgement</vt:lpstr>
      <vt:lpstr>Learning Objectives</vt:lpstr>
      <vt:lpstr> “Groundbreaking discoveries about the brain have revolutionized our understanding of addiction, enabling us to respond effectively to the problem.”  —Dr. Nora Volkow,  National Institute on Drug Abuse </vt:lpstr>
      <vt:lpstr>Drug Classifications 101</vt:lpstr>
      <vt:lpstr>Drug Classifications Based on Chemical Components</vt:lpstr>
      <vt:lpstr>Drug Classifications Based on Effect</vt:lpstr>
      <vt:lpstr>Drug Classifications  Based on Legality</vt:lpstr>
      <vt:lpstr>Common Drugs Matching Game</vt:lpstr>
      <vt:lpstr>The Brain Science  of Addiction</vt:lpstr>
      <vt:lpstr>Let’s Take a Poll!</vt:lpstr>
      <vt:lpstr>Substance Use Disorder Values</vt:lpstr>
      <vt:lpstr>Substance Use Disorder Values  </vt:lpstr>
      <vt:lpstr>Understanding the Role of Dopamine</vt:lpstr>
      <vt:lpstr>Substance Use  &amp; Brain Circuitry</vt:lpstr>
      <vt:lpstr>Why are Drugs so Hard to Quit?</vt:lpstr>
      <vt:lpstr>Early Intervention, Treatment &amp;  Management of Substance Use Disorders</vt:lpstr>
      <vt:lpstr>Overview of the Screening, Referral,  Assessment &amp; Treatment Process</vt:lpstr>
      <vt:lpstr>Substance Use Continuum of Care</vt:lpstr>
      <vt:lpstr>Screening, Brief Intervention, and  Referral to Treatment (SBIRT)</vt:lpstr>
      <vt:lpstr>Screening &amp; Referrals in Child Welfare Settings</vt:lpstr>
      <vt:lpstr>Substance Use Screening Tools</vt:lpstr>
      <vt:lpstr>Screening for Substance Use in  Child Welfare Using the UNCOPE</vt:lpstr>
      <vt:lpstr>Timely Referral for Substance Use Disorder Clinical Assessment</vt:lpstr>
      <vt:lpstr>Core Components of The ASAM Criteria </vt:lpstr>
      <vt:lpstr>ASAM Level of Care Assessment:  Dimensions &amp; Subdimensions</vt:lpstr>
      <vt:lpstr>Diagnostic Classification  by Category of SUD Symptoms</vt:lpstr>
      <vt:lpstr>Diagnostic Classification  by Number of SUD Symptoms</vt:lpstr>
      <vt:lpstr>The ASAM Criteria Continuum of Care</vt:lpstr>
      <vt:lpstr>Addressing Gaps in  SUD Treatment Service Array</vt:lpstr>
      <vt:lpstr>Gaps in SUD Treatment Small Group Discussion Questions</vt:lpstr>
      <vt:lpstr>Evidence-Based Interventions for Families  Affected by Substance Use Disorders </vt:lpstr>
      <vt:lpstr>Evidence-Based Interventions for Families  Affected by Substance Use Disorders 1 of 6</vt:lpstr>
      <vt:lpstr>Evidence-Based Interventions for Families  Affected by Substance Use Disorders 2 of 6</vt:lpstr>
      <vt:lpstr>Evidence-Based Interventions for Families  Affected by Substance Use Disorders 3 of 6</vt:lpstr>
      <vt:lpstr>Evidence-Based Interventions for Families  Affected by Substance Use Disorders 4 of 6</vt:lpstr>
      <vt:lpstr>Evidence-Based Interventions for Families  Affected by Substance Use Disorders 5 of 6</vt:lpstr>
      <vt:lpstr>Evidence-Based Interventions for Families  Affected by Substance Use Disorders 6 of 6</vt:lpstr>
      <vt:lpstr>Specialty Court Programs for Families Affected  by Substance Use or Co-Occurring Disorders</vt:lpstr>
      <vt:lpstr>Specialized Treatment Services for Women &amp; Men</vt:lpstr>
      <vt:lpstr>Treatment Services &amp; Supports for Women</vt:lpstr>
      <vt:lpstr>Treatment Services &amp; Supports for Men</vt:lpstr>
      <vt:lpstr>Family-Centered Approach</vt:lpstr>
      <vt:lpstr>Family-Centered Approach Elements</vt:lpstr>
      <vt:lpstr>Family-Centered Approach Continuum</vt:lpstr>
      <vt:lpstr>Continuum of Family-Centered Service Provision Small Group Discussion</vt:lpstr>
      <vt:lpstr> Small Group Discussion Questions</vt:lpstr>
      <vt:lpstr>Recovery Is Possible!</vt:lpstr>
      <vt:lpstr>SAMHSA’s  Guiding Principles  of Recovery</vt:lpstr>
      <vt:lpstr>Recovery Support Services</vt:lpstr>
      <vt:lpstr>What is Peer Support? </vt:lpstr>
      <vt:lpstr>Key Practice  Strategy Reminders </vt:lpstr>
      <vt:lpstr>Doorway Recovery Videos Permission to Use &amp; Video Credit Provided by  New Hampshire Department of Health and Human Services</vt:lpstr>
      <vt:lpstr>Contact the NCSACW TTA Program</vt:lpstr>
      <vt:lpstr>References</vt:lpstr>
      <vt:lpstr>References, 1 of 4</vt:lpstr>
      <vt:lpstr>References, 2 of 4</vt:lpstr>
      <vt:lpstr>References, 3 of 4</vt:lpstr>
      <vt:lpstr>References, 4 of 4</vt:lpstr>
      <vt:lpstr>Resources</vt:lpstr>
      <vt:lpstr>Resources, 1 of 4</vt:lpstr>
      <vt:lpstr>Resources, 2 of 4</vt:lpstr>
      <vt:lpstr>Resources, 3 of 4</vt:lpstr>
      <vt:lpstr>Resources, 4 of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Understanding Substance Use Disorders, Treatment &amp; Recovery</dc:title>
  <dc:subject>A presentation on understanding substance use disorders, treatment, and recovery</dc:subject>
  <dc:creator>National Center on Substance Abuse and Child Welfare</dc:creator>
  <cp:keywords>NCSACW; substanc use disorders; SUDs; drug; classifications; continuum of care; evidence-based; interventions; co-occurring disorders</cp:keywords>
  <cp:lastModifiedBy>Mark Rodriguez</cp:lastModifiedBy>
  <cp:revision>16</cp:revision>
  <dcterms:created xsi:type="dcterms:W3CDTF">2023-09-22T15:36:01Z</dcterms:created>
  <dcterms:modified xsi:type="dcterms:W3CDTF">2025-07-14T20:43:19Z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MediaServiceImageTags">
    <vt:lpwstr/>
  </property>
  <property fmtid="{D5CDD505-2E9C-101B-9397-08002B2CF9AE}" pid="4" name="ArticulateGUID">
    <vt:lpwstr>F63D6157-93E0-4D18-8997-FB82E95D2E52</vt:lpwstr>
  </property>
  <property fmtid="{D5CDD505-2E9C-101B-9397-08002B2CF9AE}" pid="5" name="ArticulatePath">
    <vt:lpwstr>Toolkit_Module2_(508)</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